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Berry" initials="CB" lastIdx="1" clrIdx="0">
    <p:extLst>
      <p:ext uri="{19B8F6BF-5375-455C-9EA6-DF929625EA0E}">
        <p15:presenceInfo xmlns:p15="http://schemas.microsoft.com/office/powerpoint/2012/main" userId="S::Claire.Berry@bdat-academies.org::a204421f-3a2a-45fa-8294-87e19c858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DC"/>
    <a:srgbClr val="009D97"/>
    <a:srgbClr val="E42A7D"/>
    <a:srgbClr val="7AC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866E4-28FE-4A4C-84EB-EB6058A085BB}" v="2" dt="2023-05-05T13:44:46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9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Berry" userId="a204421f-3a2a-45fa-8294-87e19c858616" providerId="ADAL" clId="{154F3AB1-8789-4AF7-ACE2-6BE955E1353A}"/>
    <pc:docChg chg="modSld">
      <pc:chgData name="Claire Berry" userId="a204421f-3a2a-45fa-8294-87e19c858616" providerId="ADAL" clId="{154F3AB1-8789-4AF7-ACE2-6BE955E1353A}" dt="2022-08-04T07:37:03.318" v="56" actId="20577"/>
      <pc:docMkLst>
        <pc:docMk/>
      </pc:docMkLst>
      <pc:sldChg chg="addSp modSp mod">
        <pc:chgData name="Claire Berry" userId="a204421f-3a2a-45fa-8294-87e19c858616" providerId="ADAL" clId="{154F3AB1-8789-4AF7-ACE2-6BE955E1353A}" dt="2022-08-04T07:37:03.318" v="56" actId="20577"/>
        <pc:sldMkLst>
          <pc:docMk/>
          <pc:sldMk cId="382592271" sldId="257"/>
        </pc:sldMkLst>
        <pc:spChg chg="add mod ord">
          <ac:chgData name="Claire Berry" userId="a204421f-3a2a-45fa-8294-87e19c858616" providerId="ADAL" clId="{154F3AB1-8789-4AF7-ACE2-6BE955E1353A}" dt="2022-08-04T07:37:03.318" v="56" actId="20577"/>
          <ac:spMkLst>
            <pc:docMk/>
            <pc:sldMk cId="382592271" sldId="257"/>
            <ac:spMk id="2" creationId="{A514FEE9-B9A3-40D4-96CA-B301D20F0339}"/>
          </ac:spMkLst>
        </pc:spChg>
        <pc:spChg chg="mod">
          <ac:chgData name="Claire Berry" userId="a204421f-3a2a-45fa-8294-87e19c858616" providerId="ADAL" clId="{154F3AB1-8789-4AF7-ACE2-6BE955E1353A}" dt="2022-08-03T14:03:33.038" v="7" actId="20577"/>
          <ac:spMkLst>
            <pc:docMk/>
            <pc:sldMk cId="382592271" sldId="257"/>
            <ac:spMk id="9" creationId="{AC0FF63D-34C9-4313-952A-3649B1C3D8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45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6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9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1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7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BB077-9BEE-429F-BADD-10ED243A4ADF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239B-D66A-42C0-BDE7-2B96C8170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overnance@bdat-academies.org" TargetMode="External"/><Relationship Id="rId4" Type="http://schemas.openxmlformats.org/officeDocument/2006/relationships/hyperlink" Target="https://www.bdat-academies.org/employer-of-choice/governor-opportuni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514FEE9-B9A3-40D4-96CA-B301D20F0339}"/>
              </a:ext>
            </a:extLst>
          </p:cNvPr>
          <p:cNvSpPr/>
          <p:nvPr/>
        </p:nvSpPr>
        <p:spPr>
          <a:xfrm>
            <a:off x="245576" y="3045409"/>
            <a:ext cx="1861590" cy="1845466"/>
          </a:xfrm>
          <a:prstGeom prst="flowChartConnector">
            <a:avLst/>
          </a:prstGeom>
          <a:solidFill>
            <a:srgbClr val="0097DC"/>
          </a:solidFill>
          <a:ln>
            <a:solidFill>
              <a:srgbClr val="0097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Do you have children of school age?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6ABCA2-7121-477B-85C8-124EB4093135}"/>
              </a:ext>
            </a:extLst>
          </p:cNvPr>
          <p:cNvSpPr/>
          <p:nvPr/>
        </p:nvSpPr>
        <p:spPr>
          <a:xfrm>
            <a:off x="6167965" y="4888560"/>
            <a:ext cx="540000" cy="540000"/>
          </a:xfrm>
          <a:prstGeom prst="ellipse">
            <a:avLst/>
          </a:prstGeom>
          <a:solidFill>
            <a:srgbClr val="E42A7D"/>
          </a:solidFill>
          <a:ln>
            <a:solidFill>
              <a:srgbClr val="E42A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0FF63D-34C9-4313-952A-3649B1C3D8F5}"/>
              </a:ext>
            </a:extLst>
          </p:cNvPr>
          <p:cNvSpPr/>
          <p:nvPr/>
        </p:nvSpPr>
        <p:spPr>
          <a:xfrm>
            <a:off x="2965500" y="478443"/>
            <a:ext cx="2160000" cy="2160000"/>
          </a:xfrm>
          <a:prstGeom prst="ellipse">
            <a:avLst/>
          </a:prstGeom>
          <a:solidFill>
            <a:srgbClr val="E42A7D"/>
          </a:solidFill>
          <a:ln>
            <a:solidFill>
              <a:srgbClr val="E42A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Do want to make a positive contribution to your Community?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2FB38A-BA5E-4F0E-B726-77F455675F07}"/>
              </a:ext>
            </a:extLst>
          </p:cNvPr>
          <p:cNvSpPr/>
          <p:nvPr/>
        </p:nvSpPr>
        <p:spPr>
          <a:xfrm>
            <a:off x="5058000" y="685729"/>
            <a:ext cx="1800000" cy="1800000"/>
          </a:xfrm>
          <a:prstGeom prst="ellipse">
            <a:avLst/>
          </a:prstGeom>
          <a:solidFill>
            <a:srgbClr val="009D97"/>
          </a:solidFill>
          <a:ln>
            <a:solidFill>
              <a:srgbClr val="009D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Do you care about education?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ADAA38-2023-48C7-806B-2C701AA4F8D9}"/>
              </a:ext>
            </a:extLst>
          </p:cNvPr>
          <p:cNvSpPr/>
          <p:nvPr/>
        </p:nvSpPr>
        <p:spPr>
          <a:xfrm>
            <a:off x="1605538" y="2032871"/>
            <a:ext cx="2160000" cy="2160000"/>
          </a:xfrm>
          <a:prstGeom prst="ellipse">
            <a:avLst/>
          </a:prstGeom>
          <a:solidFill>
            <a:srgbClr val="7AC125"/>
          </a:solidFill>
          <a:ln>
            <a:solidFill>
              <a:srgbClr val="7A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Are you willing to ask questions and challenge?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729C937-D432-4627-8B2B-F639F1429BE9}"/>
              </a:ext>
            </a:extLst>
          </p:cNvPr>
          <p:cNvSpPr/>
          <p:nvPr/>
        </p:nvSpPr>
        <p:spPr>
          <a:xfrm>
            <a:off x="3630538" y="2150850"/>
            <a:ext cx="3060000" cy="3060000"/>
          </a:xfrm>
          <a:prstGeom prst="ellipse">
            <a:avLst/>
          </a:prstGeom>
          <a:solidFill>
            <a:schemeClr val="bg1"/>
          </a:solidFill>
          <a:ln w="127000">
            <a:solidFill>
              <a:srgbClr val="0097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Would you like the chance to develop skills in the following areas?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Teamwork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Strategic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Financial planning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Decision Making</a:t>
            </a: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E33B0C0D-0FCD-438C-8FCC-B00998974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49024">
            <a:off x="1692933" y="4138612"/>
            <a:ext cx="4440286" cy="15014962"/>
          </a:xfrm>
          <a:prstGeom prst="rect">
            <a:avLst/>
          </a:prstGeom>
        </p:spPr>
      </p:pic>
      <p:pic>
        <p:nvPicPr>
          <p:cNvPr id="6" name="Picture 5" descr="E:\Assets PNG\BDAT Brand Development_stage1-01.png">
            <a:extLst>
              <a:ext uri="{FF2B5EF4-FFF2-40B4-BE49-F238E27FC236}">
                <a16:creationId xmlns:a16="http://schemas.microsoft.com/office/drawing/2014/main" id="{708C1690-DAD5-46D6-9617-71507434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-80609"/>
            <a:ext cx="1431786" cy="99500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9DB1F6-4F66-4201-9EAD-69111552FED1}"/>
              </a:ext>
            </a:extLst>
          </p:cNvPr>
          <p:cNvSpPr txBox="1"/>
          <p:nvPr/>
        </p:nvSpPr>
        <p:spPr>
          <a:xfrm>
            <a:off x="91671" y="710599"/>
            <a:ext cx="2632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kern="0" dirty="0">
                <a:solidFill>
                  <a:srgbClr val="009D97"/>
                </a:solidFill>
              </a:rPr>
              <a:t>Would you like to make a difference to young people’s lives?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19F86C-2830-4E1A-987A-D148F3802373}"/>
              </a:ext>
            </a:extLst>
          </p:cNvPr>
          <p:cNvSpPr/>
          <p:nvPr/>
        </p:nvSpPr>
        <p:spPr>
          <a:xfrm>
            <a:off x="428782" y="4354500"/>
            <a:ext cx="4320000" cy="4320000"/>
          </a:xfrm>
          <a:prstGeom prst="ellipse">
            <a:avLst/>
          </a:prstGeom>
          <a:solidFill>
            <a:schemeClr val="bg1"/>
          </a:solidFill>
          <a:ln w="127000">
            <a:solidFill>
              <a:srgbClr val="E42A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Become  a Parent Governor with BDAT.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30330-D5BD-4CA7-AD91-203287A85791}"/>
              </a:ext>
            </a:extLst>
          </p:cNvPr>
          <p:cNvSpPr txBox="1"/>
          <p:nvPr/>
        </p:nvSpPr>
        <p:spPr>
          <a:xfrm>
            <a:off x="-92528" y="8764960"/>
            <a:ext cx="484131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/>
            <a:r>
              <a:rPr lang="en-GB" sz="1600" b="1" i="0" dirty="0">
                <a:solidFill>
                  <a:srgbClr val="009D97"/>
                </a:solidFill>
                <a:effectLst/>
              </a:rPr>
              <a:t>If you would like to find out more please visit our website </a:t>
            </a:r>
            <a:r>
              <a:rPr lang="en-GB" sz="1600" b="1" i="0" dirty="0">
                <a:solidFill>
                  <a:srgbClr val="009D97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https://www.bdat-academies.org/employer-of-choice/governor-opportunities/</a:t>
            </a:r>
            <a:r>
              <a:rPr lang="en-GB" sz="1600" b="1" i="0" dirty="0">
                <a:solidFill>
                  <a:srgbClr val="009D97"/>
                </a:solidFill>
                <a:effectLst/>
              </a:rPr>
              <a:t> or contact </a:t>
            </a:r>
            <a:r>
              <a:rPr lang="en-GB" sz="1600" b="1" i="0" dirty="0">
                <a:solidFill>
                  <a:srgbClr val="009D97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governance@bdat-academies.org</a:t>
            </a:r>
            <a:endParaRPr lang="en-GB" sz="1600" b="1" i="0" dirty="0">
              <a:solidFill>
                <a:srgbClr val="009D97"/>
              </a:solidFill>
              <a:effectLst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CAC1068-4995-404B-8B8C-262E9F78E072}"/>
              </a:ext>
            </a:extLst>
          </p:cNvPr>
          <p:cNvSpPr/>
          <p:nvPr/>
        </p:nvSpPr>
        <p:spPr>
          <a:xfrm>
            <a:off x="4931616" y="5706624"/>
            <a:ext cx="900000" cy="900000"/>
          </a:xfrm>
          <a:prstGeom prst="ellipse">
            <a:avLst/>
          </a:prstGeom>
          <a:solidFill>
            <a:srgbClr val="009D97"/>
          </a:solidFill>
          <a:ln>
            <a:solidFill>
              <a:srgbClr val="009D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27E9190-D195-438F-B95C-1DC50277E67A}"/>
              </a:ext>
            </a:extLst>
          </p:cNvPr>
          <p:cNvSpPr/>
          <p:nvPr/>
        </p:nvSpPr>
        <p:spPr>
          <a:xfrm>
            <a:off x="4933224" y="164793"/>
            <a:ext cx="540000" cy="540000"/>
          </a:xfrm>
          <a:prstGeom prst="ellipse">
            <a:avLst/>
          </a:prstGeom>
          <a:solidFill>
            <a:srgbClr val="7AC125"/>
          </a:solidFill>
          <a:ln>
            <a:solidFill>
              <a:srgbClr val="7AC1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9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3acf87-31f7-41b1-8158-a5f5a369d099">
      <Terms xmlns="http://schemas.microsoft.com/office/infopath/2007/PartnerControls"/>
    </lcf76f155ced4ddcb4097134ff3c332f>
    <TaxCatchAll xmlns="d5063a69-e4da-4234-9ab7-aa2279d446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D10893E964C4F9642E8A123C7A80E" ma:contentTypeVersion="16" ma:contentTypeDescription="Create a new document." ma:contentTypeScope="" ma:versionID="6d143e22f39c7e5cadb4545e7de7e1bf">
  <xsd:schema xmlns:xsd="http://www.w3.org/2001/XMLSchema" xmlns:xs="http://www.w3.org/2001/XMLSchema" xmlns:p="http://schemas.microsoft.com/office/2006/metadata/properties" xmlns:ns2="443acf87-31f7-41b1-8158-a5f5a369d099" xmlns:ns3="d5063a69-e4da-4234-9ab7-aa2279d446b1" targetNamespace="http://schemas.microsoft.com/office/2006/metadata/properties" ma:root="true" ma:fieldsID="d4ddfa121f9e8a65faff812d341fa733" ns2:_="" ns3:_="">
    <xsd:import namespace="443acf87-31f7-41b1-8158-a5f5a369d099"/>
    <xsd:import namespace="d5063a69-e4da-4234-9ab7-aa2279d446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3acf87-31f7-41b1-8158-a5f5a369d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14d7b24-c812-4ab9-97de-b36a7f296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63a69-e4da-4234-9ab7-aa2279d446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0de86d0-c07e-4302-b7b3-869f9d026355}" ma:internalName="TaxCatchAll" ma:showField="CatchAllData" ma:web="d5063a69-e4da-4234-9ab7-aa2279d446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D6A753-7579-4161-967F-3F819952B0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C600D-67B3-4DEB-AB58-024D7F8802BB}">
  <ds:schemaRefs>
    <ds:schemaRef ds:uri="http://schemas.microsoft.com/office/2006/metadata/properties"/>
    <ds:schemaRef ds:uri="http://schemas.microsoft.com/office/infopath/2007/PartnerControls"/>
    <ds:schemaRef ds:uri="cd9dee51-0322-46c5-961a-eb44462334ab"/>
    <ds:schemaRef ds:uri="http://schemas.microsoft.com/sharepoint/v3"/>
    <ds:schemaRef ds:uri="30e679a4-9d5f-4af1-8c4f-09d469c089eb"/>
  </ds:schemaRefs>
</ds:datastoreItem>
</file>

<file path=customXml/itemProps3.xml><?xml version="1.0" encoding="utf-8"?>
<ds:datastoreItem xmlns:ds="http://schemas.openxmlformats.org/officeDocument/2006/customXml" ds:itemID="{F8B945EF-6014-4892-A4B3-91BC52910A0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104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Berry</dc:creator>
  <cp:lastModifiedBy>H Jowitt</cp:lastModifiedBy>
  <cp:revision>21</cp:revision>
  <cp:lastPrinted>2022-02-03T12:14:56Z</cp:lastPrinted>
  <dcterms:created xsi:type="dcterms:W3CDTF">2022-02-03T09:17:34Z</dcterms:created>
  <dcterms:modified xsi:type="dcterms:W3CDTF">2023-05-05T13:44:50Z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0x010100C2AB1C9EFEBEB04E86FB3A42DB3CB6EC</vt:lpwstr>
  </property>
  <property fmtid="{D5CDD505-2E9C-101B-9397-08002B2CF9AE}" pid="3" name="MediaServiceImageTags">
    <vt:lpwstr/>
  </property>
</Properties>
</file>