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1" r:id="rId4"/>
  </p:sldMasterIdLst>
  <p:sldIdLst>
    <p:sldId id="256" r:id="rId5"/>
    <p:sldId id="267" r:id="rId6"/>
    <p:sldId id="268" r:id="rId7"/>
    <p:sldId id="459" r:id="rId8"/>
    <p:sldId id="259" r:id="rId9"/>
    <p:sldId id="260" r:id="rId10"/>
    <p:sldId id="460" r:id="rId11"/>
    <p:sldId id="301" r:id="rId12"/>
    <p:sldId id="272" r:id="rId13"/>
    <p:sldId id="273" r:id="rId14"/>
    <p:sldId id="274" r:id="rId15"/>
    <p:sldId id="275" r:id="rId16"/>
    <p:sldId id="276" r:id="rId17"/>
    <p:sldId id="277" r:id="rId18"/>
    <p:sldId id="278" r:id="rId19"/>
    <p:sldId id="413" r:id="rId20"/>
    <p:sldId id="414" r:id="rId21"/>
    <p:sldId id="365" r:id="rId22"/>
    <p:sldId id="366" r:id="rId23"/>
    <p:sldId id="362" r:id="rId24"/>
    <p:sldId id="367" r:id="rId25"/>
    <p:sldId id="363" r:id="rId26"/>
    <p:sldId id="368" r:id="rId27"/>
    <p:sldId id="364" r:id="rId28"/>
    <p:sldId id="415" r:id="rId29"/>
    <p:sldId id="373" r:id="rId30"/>
    <p:sldId id="375" r:id="rId31"/>
    <p:sldId id="279" r:id="rId32"/>
    <p:sldId id="477" r:id="rId33"/>
    <p:sldId id="416" r:id="rId34"/>
    <p:sldId id="417" r:id="rId35"/>
    <p:sldId id="461" r:id="rId36"/>
    <p:sldId id="466" r:id="rId37"/>
    <p:sldId id="265" r:id="rId38"/>
    <p:sldId id="462" r:id="rId39"/>
    <p:sldId id="257" r:id="rId40"/>
    <p:sldId id="467" r:id="rId41"/>
    <p:sldId id="261" r:id="rId42"/>
    <p:sldId id="468" r:id="rId43"/>
    <p:sldId id="262" r:id="rId44"/>
    <p:sldId id="263" r:id="rId45"/>
    <p:sldId id="264" r:id="rId46"/>
    <p:sldId id="469" r:id="rId47"/>
    <p:sldId id="269" r:id="rId48"/>
    <p:sldId id="471" r:id="rId49"/>
    <p:sldId id="474" r:id="rId50"/>
    <p:sldId id="270" r:id="rId51"/>
    <p:sldId id="266" r:id="rId52"/>
    <p:sldId id="470" r:id="rId53"/>
    <p:sldId id="473" r:id="rId54"/>
    <p:sldId id="463" r:id="rId55"/>
    <p:sldId id="472" r:id="rId56"/>
    <p:sldId id="464" r:id="rId57"/>
    <p:sldId id="310" r:id="rId58"/>
    <p:sldId id="312" r:id="rId59"/>
    <p:sldId id="465" r:id="rId60"/>
    <p:sldId id="475" r:id="rId61"/>
    <p:sldId id="47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7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0FF1-F570-426E-97A8-02213FAF7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F2B25B-E1DB-460E-A0E1-18A930FF1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2884DA-96CE-4994-9EFD-1C661E7CF4D4}"/>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23AFB528-D0D0-462F-AE36-07E4861FF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72520F-3464-4700-9135-785F01AA4F95}"/>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47436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2ECB-1659-401C-94FD-027D300C8C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9CA76-1931-4F4B-ABBF-6EE213D684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BDD14-239D-42F6-9210-B27C9E960021}"/>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E1CEE142-32A2-4CC1-BBEA-A5FFF9582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F0792-87DD-42C3-8E5B-8198E2A2B9BD}"/>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228591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AD67F-DE76-4629-A4C0-73072C17AD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424E90-6D18-47FD-B840-121FA7C698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B455F-1C93-484E-BA2D-C2A55D0A0F2F}"/>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33DBB4C9-7F90-4540-BED8-70F8B4752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2D4BE-EA8B-4191-84D0-5818EBC8617B}"/>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337937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5D6968-4632-49DB-B427-DB440B87FAA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401217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D6968-4632-49DB-B427-DB440B87FAA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253295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D6968-4632-49DB-B427-DB440B87FAA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378444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5D6968-4632-49DB-B427-DB440B87FAA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412573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5D6968-4632-49DB-B427-DB440B87FAA9}"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359650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5D6968-4632-49DB-B427-DB440B87FAA9}"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71623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D6968-4632-49DB-B427-DB440B87FAA9}"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399288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D6968-4632-49DB-B427-DB440B87FAA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309420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4EB3-D3D9-4892-9390-866DF5985F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B4F20-7FC6-452B-A18F-51E3B596CB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43D1BB-1B5A-4B1F-8781-5DD48519EE49}"/>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A026ED28-F1AE-4A75-B3A0-96AAFC61D8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55EA9-51D5-44A8-BC00-47C172E9199D}"/>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207986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D6968-4632-49DB-B427-DB440B87FAA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182851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D6968-4632-49DB-B427-DB440B87FAA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120580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D6968-4632-49DB-B427-DB440B87FAA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F9A11-5CE5-4A74-8259-8D4957F6B49D}" type="slidenum">
              <a:rPr lang="en-GB" smtClean="0"/>
              <a:t>‹#›</a:t>
            </a:fld>
            <a:endParaRPr lang="en-GB"/>
          </a:p>
        </p:txBody>
      </p:sp>
    </p:spTree>
    <p:extLst>
      <p:ext uri="{BB962C8B-B14F-4D97-AF65-F5344CB8AC3E}">
        <p14:creationId xmlns:p14="http://schemas.microsoft.com/office/powerpoint/2010/main" val="3628035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625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ar 1 1A / Year 2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7B534D0-932E-4645-899D-591B256D8A3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76559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ear 2 1A / Year 1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B61B2C8-ED4A-4571-856A-4C50606E80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415835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ear 3 1A / Year 4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033B93D-6BD3-425F-9A58-78C4503B9B4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4202763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ear 4 1A / Year 5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6622786-3452-4621-8E2B-C934E9C6AF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14642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ar 5 1A / Year 6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11A725A-836B-4BAF-903E-2BCF54A4BF07}"/>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821479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ar 6 1A / Year 3 1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403A9124-78F0-4ED9-87C6-EAB8AE455685}"/>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29427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EC5D-B0C6-4823-A36D-3A6A9CCDAA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925ED5-C5CF-4C2E-9910-EAB66B577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86153D-7C28-4B5B-A9B1-3FF5C8EEA879}"/>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00F841F0-DD03-458C-8EFB-ACFBDCCF13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FA03E-8A86-4E0A-9F09-2FC1E5FF10BE}"/>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1422211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ar 1 2A / Year 2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964BF07-FFC4-4353-A586-7C023D29552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88535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ear 2 2A / Year 3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4CEDD3EB-2C1D-4A17-B408-B6372CB266E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422538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Year 3 2A / Year 4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2DA6E70-F541-4BD5-92BA-2C0D211688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35338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Year 4 2A / Year 5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DED2778-F802-449A-9243-402547D080F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705070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ar 5 2A / Year 6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8B3DF39-BD5F-4BEC-BCD0-31F902B0156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641603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Year 6 2A / Year 1 2B">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E76DCC72-4D79-44A6-B867-2CEF9E902E9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196485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B977935-3A65-4153-933A-08EE858AFE0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2688570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3A054686-C999-44EF-89F4-A6C4D2B2DE57}"/>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0BCB6248-0E23-4BCA-89BD-40C5C914735F}"/>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10FB856A-6911-4D72-9F6E-425895B8490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5CB16F8B-A616-474C-8085-FFED002C7C29}"/>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84176999-7D3C-4FB2-96E2-E072F8002BBA}"/>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865987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365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E51F-8E13-4886-8C5D-406B3BA1B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795A21-3145-474C-957C-679011F056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8F49D4-5660-4DCA-870A-1E2B8A7F9D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A0C077-12E5-42B5-9C34-A66FC9D0E446}"/>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6" name="Footer Placeholder 5">
            <a:extLst>
              <a:ext uri="{FF2B5EF4-FFF2-40B4-BE49-F238E27FC236}">
                <a16:creationId xmlns:a16="http://schemas.microsoft.com/office/drawing/2014/main" id="{D955DF91-A137-400C-A407-AE7F7407CB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BC221-6F7C-43E2-B127-3049FB856B24}"/>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54357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998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582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424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579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171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131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17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985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135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A15D-3307-404A-8865-D51D537EA5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B6A1E7-84A7-4C65-A3E4-55A0BAE4D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D8098E-2976-4196-9F20-D49C2FCC8A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A6B513-F8A8-44B6-B677-5BC121B8C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783A9-0980-4612-BD5F-4206491450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60E331-0E23-4C8B-9900-1251DFB7AD38}"/>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8" name="Footer Placeholder 7">
            <a:extLst>
              <a:ext uri="{FF2B5EF4-FFF2-40B4-BE49-F238E27FC236}">
                <a16:creationId xmlns:a16="http://schemas.microsoft.com/office/drawing/2014/main" id="{F686B418-6D5C-4794-8F6E-2F35AFEB39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00C3F5-A620-4E9E-B03B-C90D804F26DC}"/>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16776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79722E3-F944-4920-A894-49C7354EF91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7659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190093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824551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148941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973018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103889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86403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171687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57320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5391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9BD6-79A0-4461-BFF0-82DCCC0B8B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B38CA9-F458-4BD3-8904-4F77C3BC599A}"/>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4" name="Footer Placeholder 3">
            <a:extLst>
              <a:ext uri="{FF2B5EF4-FFF2-40B4-BE49-F238E27FC236}">
                <a16:creationId xmlns:a16="http://schemas.microsoft.com/office/drawing/2014/main" id="{95249451-10E8-4689-83E4-C5770B7DC7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38FEDC-6640-4FCB-8A3B-EEEEF59B5B87}"/>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646140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425497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841340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A359C18-6C4D-4683-8531-1AC6A976CEB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8632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CC5A94-9E6E-45DE-9FC1-6415CF22D3FB}"/>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3" name="Footer Placeholder 2">
            <a:extLst>
              <a:ext uri="{FF2B5EF4-FFF2-40B4-BE49-F238E27FC236}">
                <a16:creationId xmlns:a16="http://schemas.microsoft.com/office/drawing/2014/main" id="{1B85D85F-CE19-47B4-A1F2-BE26D5827C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8505D0-4586-45A2-8ED8-52161C51B833}"/>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130015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E4B3-0930-4ED8-A934-14E49BC2F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00C2DE-CD34-4BF2-8A18-A97332E47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17640-39E7-41BC-88C7-1C82B1A40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ADD558-233D-4C03-BF53-27CE46A0CBC9}"/>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6" name="Footer Placeholder 5">
            <a:extLst>
              <a:ext uri="{FF2B5EF4-FFF2-40B4-BE49-F238E27FC236}">
                <a16:creationId xmlns:a16="http://schemas.microsoft.com/office/drawing/2014/main" id="{90ED2309-CD7B-41E9-9E70-BFF9490B32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8FD642-D795-4CE9-B0DC-B8B55BDD4EE9}"/>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400045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62C7-9221-40D0-B6A3-C8680CFE2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68CBD5-3E70-4989-86B2-297424FA9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A6B026-DA13-4DE0-B4F0-D03BCB557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4980AD-0E01-43DE-9E11-F612C7CDE356}"/>
              </a:ext>
            </a:extLst>
          </p:cNvPr>
          <p:cNvSpPr>
            <a:spLocks noGrp="1"/>
          </p:cNvSpPr>
          <p:nvPr>
            <p:ph type="dt" sz="half" idx="10"/>
          </p:nvPr>
        </p:nvSpPr>
        <p:spPr/>
        <p:txBody>
          <a:bodyPr/>
          <a:lstStyle/>
          <a:p>
            <a:fld id="{0D04C255-AACD-4985-8626-8673E8BDF680}" type="datetimeFigureOut">
              <a:rPr lang="en-GB" smtClean="0"/>
              <a:t>28/06/2021</a:t>
            </a:fld>
            <a:endParaRPr lang="en-GB"/>
          </a:p>
        </p:txBody>
      </p:sp>
      <p:sp>
        <p:nvSpPr>
          <p:cNvPr id="6" name="Footer Placeholder 5">
            <a:extLst>
              <a:ext uri="{FF2B5EF4-FFF2-40B4-BE49-F238E27FC236}">
                <a16:creationId xmlns:a16="http://schemas.microsoft.com/office/drawing/2014/main" id="{9FE8F6EC-8071-45B0-8B8C-832D49294B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E6165-915B-4222-8439-91666D84E393}"/>
              </a:ext>
            </a:extLst>
          </p:cNvPr>
          <p:cNvSpPr>
            <a:spLocks noGrp="1"/>
          </p:cNvSpPr>
          <p:nvPr>
            <p:ph type="sldNum" sz="quarter" idx="12"/>
          </p:nvPr>
        </p:nvSpPr>
        <p:spPr/>
        <p:txBody>
          <a:bodyPr/>
          <a:lstStyle/>
          <a:p>
            <a:fld id="{77D8D282-D534-4B8A-BA69-9F40853D9AEC}" type="slidenum">
              <a:rPr lang="en-GB" smtClean="0"/>
              <a:t>‹#›</a:t>
            </a:fld>
            <a:endParaRPr lang="en-GB"/>
          </a:p>
        </p:txBody>
      </p:sp>
    </p:spTree>
    <p:extLst>
      <p:ext uri="{BB962C8B-B14F-4D97-AF65-F5344CB8AC3E}">
        <p14:creationId xmlns:p14="http://schemas.microsoft.com/office/powerpoint/2010/main" val="225278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A9DF8-1A5B-4B61-8949-230A9581E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66B4B8-98B3-47E9-91EB-37A168990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BC05F2-F77A-4F16-BC8E-10DE563F6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4C255-AACD-4985-8626-8673E8BDF680}" type="datetimeFigureOut">
              <a:rPr lang="en-GB" smtClean="0"/>
              <a:t>28/06/2021</a:t>
            </a:fld>
            <a:endParaRPr lang="en-GB"/>
          </a:p>
        </p:txBody>
      </p:sp>
      <p:sp>
        <p:nvSpPr>
          <p:cNvPr id="5" name="Footer Placeholder 4">
            <a:extLst>
              <a:ext uri="{FF2B5EF4-FFF2-40B4-BE49-F238E27FC236}">
                <a16:creationId xmlns:a16="http://schemas.microsoft.com/office/drawing/2014/main" id="{55EA5959-D729-402F-B3D8-6806752A4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086F42-34C4-4D67-A696-5FE935391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8D282-D534-4B8A-BA69-9F40853D9AEC}" type="slidenum">
              <a:rPr lang="en-GB" smtClean="0"/>
              <a:t>‹#›</a:t>
            </a:fld>
            <a:endParaRPr lang="en-GB"/>
          </a:p>
        </p:txBody>
      </p:sp>
    </p:spTree>
    <p:extLst>
      <p:ext uri="{BB962C8B-B14F-4D97-AF65-F5344CB8AC3E}">
        <p14:creationId xmlns:p14="http://schemas.microsoft.com/office/powerpoint/2010/main" val="176885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D6968-4632-49DB-B427-DB440B87FAA9}" type="datetimeFigureOut">
              <a:rPr lang="en-GB" smtClean="0"/>
              <a:t>28/06/2021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F9A11-5CE5-4A74-8259-8D4957F6B49D}" type="slidenum">
              <a:rPr lang="en-GB" smtClean="0"/>
              <a:t>‹#›</a:t>
            </a:fld>
            <a:endParaRPr lang="en-GB"/>
          </a:p>
        </p:txBody>
      </p:sp>
    </p:spTree>
    <p:extLst>
      <p:ext uri="{BB962C8B-B14F-4D97-AF65-F5344CB8AC3E}">
        <p14:creationId xmlns:p14="http://schemas.microsoft.com/office/powerpoint/2010/main" val="136820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1628B5-A7BB-4128-A5D5-C5EB0113534B}"/>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34F20E-6719-434C-B26C-DE20794AF8EB}"/>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58635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28/06/2021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28606528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hyperlink" Target="https://vimeo.com/549255278" TargetMode="Externa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3F4E-AD21-4F72-BEC1-522B0EC3D43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7D762E7-0CAA-4AB1-93B9-DB1BAA28F86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6837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60D5CD2-746F-4061-83EF-483C1442FA9B}"/>
              </a:ext>
            </a:extLst>
          </p:cNvPr>
          <p:cNvSpPr>
            <a:spLocks noGrp="1"/>
          </p:cNvSpPr>
          <p:nvPr>
            <p:ph type="title"/>
          </p:nvPr>
        </p:nvSpPr>
        <p:spPr>
          <a:xfrm>
            <a:off x="1981201" y="479426"/>
            <a:ext cx="8220075" cy="993775"/>
          </a:xfrm>
        </p:spPr>
        <p:txBody>
          <a:bodyPr/>
          <a:lstStyle/>
          <a:p>
            <a:pPr eaLnBrk="1" hangingPunct="1"/>
            <a:r>
              <a:rPr lang="en-GB" altLang="en-US"/>
              <a:t>Square</a:t>
            </a:r>
          </a:p>
        </p:txBody>
      </p:sp>
      <p:sp>
        <p:nvSpPr>
          <p:cNvPr id="12291" name="Rectangle 2">
            <a:extLst>
              <a:ext uri="{FF2B5EF4-FFF2-40B4-BE49-F238E27FC236}">
                <a16:creationId xmlns:a16="http://schemas.microsoft.com/office/drawing/2014/main" id="{BDD471B7-6BFE-4CA8-BF75-8B4A38803D19}"/>
              </a:ext>
            </a:extLst>
          </p:cNvPr>
          <p:cNvSpPr>
            <a:spLocks noChangeArrowheads="1"/>
          </p:cNvSpPr>
          <p:nvPr/>
        </p:nvSpPr>
        <p:spPr bwMode="auto">
          <a:xfrm>
            <a:off x="3805238" y="147320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Do you know what the properties of a square are?</a:t>
            </a:r>
          </a:p>
        </p:txBody>
      </p:sp>
      <p:sp>
        <p:nvSpPr>
          <p:cNvPr id="4" name="Rectangle 3">
            <a:extLst>
              <a:ext uri="{FF2B5EF4-FFF2-40B4-BE49-F238E27FC236}">
                <a16:creationId xmlns:a16="http://schemas.microsoft.com/office/drawing/2014/main" id="{C6D8B3EC-4B7C-4AF0-A145-AC567FFC4B2D}"/>
              </a:ext>
            </a:extLst>
          </p:cNvPr>
          <p:cNvSpPr/>
          <p:nvPr/>
        </p:nvSpPr>
        <p:spPr>
          <a:xfrm>
            <a:off x="2574925" y="2835276"/>
            <a:ext cx="2190750" cy="2087563"/>
          </a:xfrm>
          <a:prstGeom prst="rect">
            <a:avLst/>
          </a:prstGeom>
          <a:solidFill>
            <a:srgbClr val="EC73A8"/>
          </a:solidFill>
          <a:ln w="571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grpSp>
        <p:nvGrpSpPr>
          <p:cNvPr id="12293" name="Group 7">
            <a:extLst>
              <a:ext uri="{FF2B5EF4-FFF2-40B4-BE49-F238E27FC236}">
                <a16:creationId xmlns:a16="http://schemas.microsoft.com/office/drawing/2014/main" id="{9FA8B09C-52C8-4331-8008-F88C4A89D1F2}"/>
              </a:ext>
            </a:extLst>
          </p:cNvPr>
          <p:cNvGrpSpPr>
            <a:grpSpLocks/>
          </p:cNvGrpSpPr>
          <p:nvPr/>
        </p:nvGrpSpPr>
        <p:grpSpPr bwMode="auto">
          <a:xfrm>
            <a:off x="4518025" y="3835401"/>
            <a:ext cx="476250" cy="87313"/>
            <a:chOff x="4567235" y="2835563"/>
            <a:chExt cx="475820" cy="87745"/>
          </a:xfrm>
        </p:grpSpPr>
        <p:cxnSp>
          <p:nvCxnSpPr>
            <p:cNvPr id="6" name="Straight Connector 5">
              <a:extLst>
                <a:ext uri="{FF2B5EF4-FFF2-40B4-BE49-F238E27FC236}">
                  <a16:creationId xmlns:a16="http://schemas.microsoft.com/office/drawing/2014/main" id="{64597DCF-ABB6-4B21-B02F-61417CF40242}"/>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B597A3-20E2-4A7E-AC12-9E433F1A2BD2}"/>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4" name="Group 8">
            <a:extLst>
              <a:ext uri="{FF2B5EF4-FFF2-40B4-BE49-F238E27FC236}">
                <a16:creationId xmlns:a16="http://schemas.microsoft.com/office/drawing/2014/main" id="{C67FC060-19A9-4E57-A02B-BC66352EA769}"/>
              </a:ext>
            </a:extLst>
          </p:cNvPr>
          <p:cNvGrpSpPr>
            <a:grpSpLocks/>
          </p:cNvGrpSpPr>
          <p:nvPr/>
        </p:nvGrpSpPr>
        <p:grpSpPr bwMode="auto">
          <a:xfrm>
            <a:off x="2336801" y="3835401"/>
            <a:ext cx="474663" cy="87313"/>
            <a:chOff x="4567235" y="2835563"/>
            <a:chExt cx="475820" cy="87745"/>
          </a:xfrm>
        </p:grpSpPr>
        <p:cxnSp>
          <p:nvCxnSpPr>
            <p:cNvPr id="10" name="Straight Connector 9">
              <a:extLst>
                <a:ext uri="{FF2B5EF4-FFF2-40B4-BE49-F238E27FC236}">
                  <a16:creationId xmlns:a16="http://schemas.microsoft.com/office/drawing/2014/main" id="{8D4B7A87-A0B6-4827-B38C-069396C1083E}"/>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202698-0AFF-4BEC-AE7F-E1F7E643202F}"/>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5" name="Group 11">
            <a:extLst>
              <a:ext uri="{FF2B5EF4-FFF2-40B4-BE49-F238E27FC236}">
                <a16:creationId xmlns:a16="http://schemas.microsoft.com/office/drawing/2014/main" id="{EFD3D5FC-DCD2-4921-B74E-C7695E867DBB}"/>
              </a:ext>
            </a:extLst>
          </p:cNvPr>
          <p:cNvGrpSpPr>
            <a:grpSpLocks/>
          </p:cNvGrpSpPr>
          <p:nvPr/>
        </p:nvGrpSpPr>
        <p:grpSpPr bwMode="auto">
          <a:xfrm rot="5400000">
            <a:off x="3431382" y="4879182"/>
            <a:ext cx="476250" cy="87313"/>
            <a:chOff x="4567235" y="2835563"/>
            <a:chExt cx="475820" cy="87745"/>
          </a:xfrm>
        </p:grpSpPr>
        <p:cxnSp>
          <p:nvCxnSpPr>
            <p:cNvPr id="13" name="Straight Connector 12">
              <a:extLst>
                <a:ext uri="{FF2B5EF4-FFF2-40B4-BE49-F238E27FC236}">
                  <a16:creationId xmlns:a16="http://schemas.microsoft.com/office/drawing/2014/main" id="{6B82E05F-6002-452F-9BE8-0EE393A9FBFA}"/>
                </a:ext>
              </a:extLst>
            </p:cNvPr>
            <p:cNvCxnSpPr/>
            <p:nvPr/>
          </p:nvCxnSpPr>
          <p:spPr>
            <a:xfrm>
              <a:off x="4567235"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092DB7-5733-49C0-A80D-376AA2F2FA56}"/>
                </a:ext>
              </a:extLst>
            </p:cNvPr>
            <p:cNvCxnSpPr/>
            <p:nvPr/>
          </p:nvCxnSpPr>
          <p:spPr>
            <a:xfrm>
              <a:off x="4567235"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6" name="Group 14">
            <a:extLst>
              <a:ext uri="{FF2B5EF4-FFF2-40B4-BE49-F238E27FC236}">
                <a16:creationId xmlns:a16="http://schemas.microsoft.com/office/drawing/2014/main" id="{7AEC7008-E5AA-40ED-BA7A-6516114D6060}"/>
              </a:ext>
            </a:extLst>
          </p:cNvPr>
          <p:cNvGrpSpPr>
            <a:grpSpLocks/>
          </p:cNvGrpSpPr>
          <p:nvPr/>
        </p:nvGrpSpPr>
        <p:grpSpPr bwMode="auto">
          <a:xfrm rot="5400000">
            <a:off x="3475832" y="2791619"/>
            <a:ext cx="476250" cy="87313"/>
            <a:chOff x="4567235" y="2835563"/>
            <a:chExt cx="475820" cy="87745"/>
          </a:xfrm>
        </p:grpSpPr>
        <p:cxnSp>
          <p:nvCxnSpPr>
            <p:cNvPr id="16" name="Straight Connector 15">
              <a:extLst>
                <a:ext uri="{FF2B5EF4-FFF2-40B4-BE49-F238E27FC236}">
                  <a16:creationId xmlns:a16="http://schemas.microsoft.com/office/drawing/2014/main" id="{FA3D9070-941A-407C-AA6E-E9D83298D539}"/>
                </a:ext>
              </a:extLst>
            </p:cNvPr>
            <p:cNvCxnSpPr/>
            <p:nvPr/>
          </p:nvCxnSpPr>
          <p:spPr>
            <a:xfrm>
              <a:off x="4567235"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F0DC53-E72F-4088-9D6B-AC4B04EF339C}"/>
                </a:ext>
              </a:extLst>
            </p:cNvPr>
            <p:cNvCxnSpPr/>
            <p:nvPr/>
          </p:nvCxnSpPr>
          <p:spPr>
            <a:xfrm>
              <a:off x="4567235"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2EAE9B88-1E47-4951-A1C7-3390E9FD0D9A}"/>
              </a:ext>
            </a:extLst>
          </p:cNvPr>
          <p:cNvSpPr>
            <a:spLocks noChangeArrowheads="1"/>
          </p:cNvSpPr>
          <p:nvPr/>
        </p:nvSpPr>
        <p:spPr bwMode="auto">
          <a:xfrm>
            <a:off x="5726113" y="2716213"/>
            <a:ext cx="3446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All sides are of equal length. </a:t>
            </a:r>
          </a:p>
        </p:txBody>
      </p:sp>
      <p:sp>
        <p:nvSpPr>
          <p:cNvPr id="19" name="Rectangle 18">
            <a:extLst>
              <a:ext uri="{FF2B5EF4-FFF2-40B4-BE49-F238E27FC236}">
                <a16:creationId xmlns:a16="http://schemas.microsoft.com/office/drawing/2014/main" id="{3A50E02B-9A47-447B-A62B-ED01C225EB41}"/>
              </a:ext>
            </a:extLst>
          </p:cNvPr>
          <p:cNvSpPr>
            <a:spLocks noChangeArrowheads="1"/>
          </p:cNvSpPr>
          <p:nvPr/>
        </p:nvSpPr>
        <p:spPr bwMode="auto">
          <a:xfrm>
            <a:off x="5726113" y="3227388"/>
            <a:ext cx="3332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Opposite sides are parallel. </a:t>
            </a:r>
          </a:p>
        </p:txBody>
      </p:sp>
      <p:sp>
        <p:nvSpPr>
          <p:cNvPr id="20" name="Rectangle 19">
            <a:extLst>
              <a:ext uri="{FF2B5EF4-FFF2-40B4-BE49-F238E27FC236}">
                <a16:creationId xmlns:a16="http://schemas.microsoft.com/office/drawing/2014/main" id="{CBAE1E67-E410-494C-8938-905FED89A430}"/>
              </a:ext>
            </a:extLst>
          </p:cNvPr>
          <p:cNvSpPr>
            <a:spLocks noChangeArrowheads="1"/>
          </p:cNvSpPr>
          <p:nvPr/>
        </p:nvSpPr>
        <p:spPr bwMode="auto">
          <a:xfrm>
            <a:off x="5726114" y="3740150"/>
            <a:ext cx="338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All interior angles are equal.</a:t>
            </a:r>
          </a:p>
        </p:txBody>
      </p:sp>
      <p:grpSp>
        <p:nvGrpSpPr>
          <p:cNvPr id="23" name="Group 22">
            <a:extLst>
              <a:ext uri="{FF2B5EF4-FFF2-40B4-BE49-F238E27FC236}">
                <a16:creationId xmlns:a16="http://schemas.microsoft.com/office/drawing/2014/main" id="{426D886A-52B8-4E3E-A28D-8EA79C47D321}"/>
              </a:ext>
            </a:extLst>
          </p:cNvPr>
          <p:cNvGrpSpPr>
            <a:grpSpLocks/>
          </p:cNvGrpSpPr>
          <p:nvPr/>
        </p:nvGrpSpPr>
        <p:grpSpPr bwMode="auto">
          <a:xfrm>
            <a:off x="5273675" y="4391026"/>
            <a:ext cx="4946650" cy="1076325"/>
            <a:chOff x="3749963" y="4567256"/>
            <a:chExt cx="4945782" cy="1076161"/>
          </a:xfrm>
        </p:grpSpPr>
        <p:sp>
          <p:nvSpPr>
            <p:cNvPr id="21" name="Rectangle 20">
              <a:extLst>
                <a:ext uri="{FF2B5EF4-FFF2-40B4-BE49-F238E27FC236}">
                  <a16:creationId xmlns:a16="http://schemas.microsoft.com/office/drawing/2014/main" id="{8C00EDE6-9176-47DA-BFB0-EE554CC97896}"/>
                </a:ext>
              </a:extLst>
            </p:cNvPr>
            <p:cNvSpPr/>
            <p:nvPr/>
          </p:nvSpPr>
          <p:spPr>
            <a:xfrm>
              <a:off x="3749963" y="4567256"/>
              <a:ext cx="4945782" cy="107616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2305" name="Rectangle 21">
              <a:extLst>
                <a:ext uri="{FF2B5EF4-FFF2-40B4-BE49-F238E27FC236}">
                  <a16:creationId xmlns:a16="http://schemas.microsoft.com/office/drawing/2014/main" id="{5A660EC2-7B22-4B9A-B31B-8237E2EB0196}"/>
                </a:ext>
              </a:extLst>
            </p:cNvPr>
            <p:cNvSpPr>
              <a:spLocks noChangeArrowheads="1"/>
            </p:cNvSpPr>
            <p:nvPr/>
          </p:nvSpPr>
          <p:spPr bwMode="auto">
            <a:xfrm>
              <a:off x="3936854" y="463652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If the interior angles of a quadrilateral add up to 360°, what must each interior angle of a square be?</a:t>
              </a:r>
            </a:p>
          </p:txBody>
        </p:sp>
      </p:grpSp>
      <p:grpSp>
        <p:nvGrpSpPr>
          <p:cNvPr id="27" name="Group 26">
            <a:extLst>
              <a:ext uri="{FF2B5EF4-FFF2-40B4-BE49-F238E27FC236}">
                <a16:creationId xmlns:a16="http://schemas.microsoft.com/office/drawing/2014/main" id="{C92AB569-C841-41D1-B2FD-435370E9B23E}"/>
              </a:ext>
            </a:extLst>
          </p:cNvPr>
          <p:cNvGrpSpPr>
            <a:grpSpLocks/>
          </p:cNvGrpSpPr>
          <p:nvPr/>
        </p:nvGrpSpPr>
        <p:grpSpPr bwMode="auto">
          <a:xfrm>
            <a:off x="6373814" y="5588001"/>
            <a:ext cx="3922755" cy="582613"/>
            <a:chOff x="4849092" y="5588002"/>
            <a:chExt cx="3922900" cy="581891"/>
          </a:xfrm>
        </p:grpSpPr>
        <p:sp>
          <p:nvSpPr>
            <p:cNvPr id="24" name="Rectangle 23">
              <a:extLst>
                <a:ext uri="{FF2B5EF4-FFF2-40B4-BE49-F238E27FC236}">
                  <a16:creationId xmlns:a16="http://schemas.microsoft.com/office/drawing/2014/main" id="{2FEE4CA1-2620-48D3-AEB7-A4AFEC5BD224}"/>
                </a:ext>
              </a:extLst>
            </p:cNvPr>
            <p:cNvSpPr/>
            <p:nvPr/>
          </p:nvSpPr>
          <p:spPr>
            <a:xfrm>
              <a:off x="4849092" y="5588002"/>
              <a:ext cx="3846654" cy="581891"/>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2303" name="Rectangle 25">
              <a:extLst>
                <a:ext uri="{FF2B5EF4-FFF2-40B4-BE49-F238E27FC236}">
                  <a16:creationId xmlns:a16="http://schemas.microsoft.com/office/drawing/2014/main" id="{888907D4-A21B-42FC-8FFC-1E134ED2FFC4}"/>
                </a:ext>
              </a:extLst>
            </p:cNvPr>
            <p:cNvSpPr>
              <a:spLocks noChangeArrowheads="1"/>
            </p:cNvSpPr>
            <p:nvPr/>
          </p:nvSpPr>
          <p:spPr bwMode="auto">
            <a:xfrm>
              <a:off x="4922719" y="5694281"/>
              <a:ext cx="3849273" cy="36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b="1">
                  <a:solidFill>
                    <a:prstClr val="white"/>
                  </a:solidFill>
                </a:rPr>
                <a:t>Each angle is a right angle of 90°.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0F8B5F1-578B-4C90-893C-27BA106B2E99}"/>
              </a:ext>
            </a:extLst>
          </p:cNvPr>
          <p:cNvSpPr>
            <a:spLocks noGrp="1"/>
          </p:cNvSpPr>
          <p:nvPr>
            <p:ph type="title"/>
          </p:nvPr>
        </p:nvSpPr>
        <p:spPr>
          <a:xfrm>
            <a:off x="1981201" y="479426"/>
            <a:ext cx="8220075" cy="993775"/>
          </a:xfrm>
        </p:spPr>
        <p:txBody>
          <a:bodyPr/>
          <a:lstStyle/>
          <a:p>
            <a:pPr eaLnBrk="1" hangingPunct="1"/>
            <a:r>
              <a:rPr lang="en-GB" altLang="en-US"/>
              <a:t>Rectangle</a:t>
            </a:r>
          </a:p>
        </p:txBody>
      </p:sp>
      <p:sp>
        <p:nvSpPr>
          <p:cNvPr id="3" name="Rectangle 2">
            <a:extLst>
              <a:ext uri="{FF2B5EF4-FFF2-40B4-BE49-F238E27FC236}">
                <a16:creationId xmlns:a16="http://schemas.microsoft.com/office/drawing/2014/main" id="{BB067C08-001B-4136-BE28-28D6B0EBF746}"/>
              </a:ext>
            </a:extLst>
          </p:cNvPr>
          <p:cNvSpPr/>
          <p:nvPr/>
        </p:nvSpPr>
        <p:spPr>
          <a:xfrm rot="16200000">
            <a:off x="1652588" y="2946401"/>
            <a:ext cx="3751263" cy="1884362"/>
          </a:xfrm>
          <a:prstGeom prst="rect">
            <a:avLst/>
          </a:pr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grpSp>
        <p:nvGrpSpPr>
          <p:cNvPr id="13316" name="Group 4">
            <a:extLst>
              <a:ext uri="{FF2B5EF4-FFF2-40B4-BE49-F238E27FC236}">
                <a16:creationId xmlns:a16="http://schemas.microsoft.com/office/drawing/2014/main" id="{74788A5E-08F7-42FA-9194-D1A69BD72603}"/>
              </a:ext>
            </a:extLst>
          </p:cNvPr>
          <p:cNvGrpSpPr>
            <a:grpSpLocks/>
          </p:cNvGrpSpPr>
          <p:nvPr/>
        </p:nvGrpSpPr>
        <p:grpSpPr bwMode="auto">
          <a:xfrm>
            <a:off x="4222750" y="3789363"/>
            <a:ext cx="476250" cy="87312"/>
            <a:chOff x="4567235" y="2835563"/>
            <a:chExt cx="475820" cy="87745"/>
          </a:xfrm>
        </p:grpSpPr>
        <p:cxnSp>
          <p:nvCxnSpPr>
            <p:cNvPr id="6" name="Straight Connector 5">
              <a:extLst>
                <a:ext uri="{FF2B5EF4-FFF2-40B4-BE49-F238E27FC236}">
                  <a16:creationId xmlns:a16="http://schemas.microsoft.com/office/drawing/2014/main" id="{B7373074-224C-4A59-B57B-C2DBD6097A06}"/>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80EFEB-F267-4D88-9CC8-FF83690A5CFD}"/>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17" name="Group 7">
            <a:extLst>
              <a:ext uri="{FF2B5EF4-FFF2-40B4-BE49-F238E27FC236}">
                <a16:creationId xmlns:a16="http://schemas.microsoft.com/office/drawing/2014/main" id="{92BF1400-6831-4DA1-9441-644F7AC97044}"/>
              </a:ext>
            </a:extLst>
          </p:cNvPr>
          <p:cNvGrpSpPr>
            <a:grpSpLocks/>
          </p:cNvGrpSpPr>
          <p:nvPr/>
        </p:nvGrpSpPr>
        <p:grpSpPr bwMode="auto">
          <a:xfrm>
            <a:off x="2347913" y="3844926"/>
            <a:ext cx="476250" cy="87313"/>
            <a:chOff x="4567235" y="2835563"/>
            <a:chExt cx="475820" cy="87745"/>
          </a:xfrm>
        </p:grpSpPr>
        <p:cxnSp>
          <p:nvCxnSpPr>
            <p:cNvPr id="9" name="Straight Connector 8">
              <a:extLst>
                <a:ext uri="{FF2B5EF4-FFF2-40B4-BE49-F238E27FC236}">
                  <a16:creationId xmlns:a16="http://schemas.microsoft.com/office/drawing/2014/main" id="{8EA6B2B6-E480-4CC3-8BAA-4E70A555C2F3}"/>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54E85F-3A2F-452E-8BF9-3E1410DBDBAA}"/>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F1CC405-36EE-47FC-AB14-838929FAFB18}"/>
              </a:ext>
            </a:extLst>
          </p:cNvPr>
          <p:cNvCxnSpPr/>
          <p:nvPr/>
        </p:nvCxnSpPr>
        <p:spPr>
          <a:xfrm rot="16200000">
            <a:off x="3313113" y="2022475"/>
            <a:ext cx="47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9D133D-2DF4-48F2-94B5-178AD27D1E20}"/>
              </a:ext>
            </a:extLst>
          </p:cNvPr>
          <p:cNvCxnSpPr/>
          <p:nvPr/>
        </p:nvCxnSpPr>
        <p:spPr>
          <a:xfrm rot="16200000">
            <a:off x="3282157" y="5763419"/>
            <a:ext cx="474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20" name="Rectangle 15">
            <a:extLst>
              <a:ext uri="{FF2B5EF4-FFF2-40B4-BE49-F238E27FC236}">
                <a16:creationId xmlns:a16="http://schemas.microsoft.com/office/drawing/2014/main" id="{F8989984-0115-48C1-A696-B45DCF378623}"/>
              </a:ext>
            </a:extLst>
          </p:cNvPr>
          <p:cNvSpPr>
            <a:spLocks noChangeArrowheads="1"/>
          </p:cNvSpPr>
          <p:nvPr/>
        </p:nvSpPr>
        <p:spPr bwMode="auto">
          <a:xfrm>
            <a:off x="3805238" y="127952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Do you know what the properties of a rectangle are?</a:t>
            </a:r>
          </a:p>
        </p:txBody>
      </p:sp>
      <p:sp>
        <p:nvSpPr>
          <p:cNvPr id="17" name="Rectangle 16">
            <a:extLst>
              <a:ext uri="{FF2B5EF4-FFF2-40B4-BE49-F238E27FC236}">
                <a16:creationId xmlns:a16="http://schemas.microsoft.com/office/drawing/2014/main" id="{F137BF95-86D6-456C-9143-D1836F8153C7}"/>
              </a:ext>
            </a:extLst>
          </p:cNvPr>
          <p:cNvSpPr>
            <a:spLocks noChangeArrowheads="1"/>
          </p:cNvSpPr>
          <p:nvPr/>
        </p:nvSpPr>
        <p:spPr bwMode="auto">
          <a:xfrm>
            <a:off x="5191126" y="2116138"/>
            <a:ext cx="4156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Opposite sides are parallel and of equal length. </a:t>
            </a:r>
          </a:p>
        </p:txBody>
      </p:sp>
      <p:sp>
        <p:nvSpPr>
          <p:cNvPr id="18" name="Rectangle 17">
            <a:extLst>
              <a:ext uri="{FF2B5EF4-FFF2-40B4-BE49-F238E27FC236}">
                <a16:creationId xmlns:a16="http://schemas.microsoft.com/office/drawing/2014/main" id="{7E6FD01C-F873-4807-B76E-FBB62E5C1BF8}"/>
              </a:ext>
            </a:extLst>
          </p:cNvPr>
          <p:cNvSpPr>
            <a:spLocks noChangeArrowheads="1"/>
          </p:cNvSpPr>
          <p:nvPr/>
        </p:nvSpPr>
        <p:spPr bwMode="auto">
          <a:xfrm>
            <a:off x="5191126" y="2822575"/>
            <a:ext cx="3929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Every angle is a right angle (90°).</a:t>
            </a:r>
          </a:p>
        </p:txBody>
      </p:sp>
      <p:sp>
        <p:nvSpPr>
          <p:cNvPr id="19" name="Rectangle 18">
            <a:extLst>
              <a:ext uri="{FF2B5EF4-FFF2-40B4-BE49-F238E27FC236}">
                <a16:creationId xmlns:a16="http://schemas.microsoft.com/office/drawing/2014/main" id="{C7BAD222-D1FE-408E-AB58-C36404DE6C05}"/>
              </a:ext>
            </a:extLst>
          </p:cNvPr>
          <p:cNvSpPr/>
          <p:nvPr/>
        </p:nvSpPr>
        <p:spPr>
          <a:xfrm>
            <a:off x="2605088" y="2028826"/>
            <a:ext cx="341312" cy="341313"/>
          </a:xfrm>
          <a:prstGeom prst="rect">
            <a:avLst/>
          </a:pr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20" name="Rectangle 19">
            <a:extLst>
              <a:ext uri="{FF2B5EF4-FFF2-40B4-BE49-F238E27FC236}">
                <a16:creationId xmlns:a16="http://schemas.microsoft.com/office/drawing/2014/main" id="{CDC4FAFD-0AF0-4529-B6B6-F43A638D2D76}"/>
              </a:ext>
            </a:extLst>
          </p:cNvPr>
          <p:cNvSpPr/>
          <p:nvPr/>
        </p:nvSpPr>
        <p:spPr>
          <a:xfrm>
            <a:off x="4110038" y="2022476"/>
            <a:ext cx="342900" cy="341313"/>
          </a:xfrm>
          <a:prstGeom prst="rect">
            <a:avLst/>
          </a:pr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21" name="Rectangle 20">
            <a:extLst>
              <a:ext uri="{FF2B5EF4-FFF2-40B4-BE49-F238E27FC236}">
                <a16:creationId xmlns:a16="http://schemas.microsoft.com/office/drawing/2014/main" id="{D894352F-4B1E-47CB-8541-A7DF875CFF55}"/>
              </a:ext>
            </a:extLst>
          </p:cNvPr>
          <p:cNvSpPr/>
          <p:nvPr/>
        </p:nvSpPr>
        <p:spPr>
          <a:xfrm>
            <a:off x="2605088" y="5414963"/>
            <a:ext cx="341312" cy="341312"/>
          </a:xfrm>
          <a:prstGeom prst="rect">
            <a:avLst/>
          </a:pr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22" name="Rectangle 21">
            <a:extLst>
              <a:ext uri="{FF2B5EF4-FFF2-40B4-BE49-F238E27FC236}">
                <a16:creationId xmlns:a16="http://schemas.microsoft.com/office/drawing/2014/main" id="{DBF825DE-4810-474E-83A7-2E3C2C0DA436}"/>
              </a:ext>
            </a:extLst>
          </p:cNvPr>
          <p:cNvSpPr/>
          <p:nvPr/>
        </p:nvSpPr>
        <p:spPr>
          <a:xfrm>
            <a:off x="4110038" y="5353050"/>
            <a:ext cx="342900" cy="342900"/>
          </a:xfrm>
          <a:prstGeom prst="rect">
            <a:avLst/>
          </a:pr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374CF3B-BFDB-4498-803F-A4CEA3A4FBCA}"/>
              </a:ext>
            </a:extLst>
          </p:cNvPr>
          <p:cNvSpPr>
            <a:spLocks noGrp="1"/>
          </p:cNvSpPr>
          <p:nvPr>
            <p:ph type="title"/>
          </p:nvPr>
        </p:nvSpPr>
        <p:spPr>
          <a:xfrm>
            <a:off x="1981201" y="479426"/>
            <a:ext cx="8220075" cy="993775"/>
          </a:xfrm>
        </p:spPr>
        <p:txBody>
          <a:bodyPr/>
          <a:lstStyle/>
          <a:p>
            <a:pPr eaLnBrk="1" hangingPunct="1"/>
            <a:r>
              <a:rPr lang="en-GB" altLang="en-US"/>
              <a:t>Rhombus</a:t>
            </a:r>
          </a:p>
        </p:txBody>
      </p:sp>
      <p:sp>
        <p:nvSpPr>
          <p:cNvPr id="3" name="Flowchart: Data 2">
            <a:extLst>
              <a:ext uri="{FF2B5EF4-FFF2-40B4-BE49-F238E27FC236}">
                <a16:creationId xmlns:a16="http://schemas.microsoft.com/office/drawing/2014/main" id="{8A019AE4-22DF-4690-B532-1E3B2D1330E0}"/>
              </a:ext>
            </a:extLst>
          </p:cNvPr>
          <p:cNvSpPr/>
          <p:nvPr/>
        </p:nvSpPr>
        <p:spPr>
          <a:xfrm>
            <a:off x="2508251" y="1838325"/>
            <a:ext cx="2913063" cy="2235200"/>
          </a:xfrm>
          <a:prstGeom prst="flowChartInputOutpu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4340" name="Rectangle 3">
            <a:extLst>
              <a:ext uri="{FF2B5EF4-FFF2-40B4-BE49-F238E27FC236}">
                <a16:creationId xmlns:a16="http://schemas.microsoft.com/office/drawing/2014/main" id="{BF006680-3018-413D-BEC9-BFF32BBF50D5}"/>
              </a:ext>
            </a:extLst>
          </p:cNvPr>
          <p:cNvSpPr>
            <a:spLocks noChangeArrowheads="1"/>
          </p:cNvSpPr>
          <p:nvPr/>
        </p:nvSpPr>
        <p:spPr bwMode="auto">
          <a:xfrm>
            <a:off x="5786439" y="1473201"/>
            <a:ext cx="3856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Do you know what the properties </a:t>
            </a:r>
            <a:br>
              <a:rPr lang="en-GB" altLang="en-US">
                <a:solidFill>
                  <a:prstClr val="black"/>
                </a:solidFill>
              </a:rPr>
            </a:br>
            <a:r>
              <a:rPr lang="en-GB" altLang="en-US">
                <a:solidFill>
                  <a:prstClr val="black"/>
                </a:solidFill>
              </a:rPr>
              <a:t>of a rhombus are?</a:t>
            </a:r>
          </a:p>
        </p:txBody>
      </p:sp>
      <p:grpSp>
        <p:nvGrpSpPr>
          <p:cNvPr id="14341" name="Group 4">
            <a:extLst>
              <a:ext uri="{FF2B5EF4-FFF2-40B4-BE49-F238E27FC236}">
                <a16:creationId xmlns:a16="http://schemas.microsoft.com/office/drawing/2014/main" id="{6E1C3929-C7E5-448D-8D9B-F5D2721E6C00}"/>
              </a:ext>
            </a:extLst>
          </p:cNvPr>
          <p:cNvGrpSpPr>
            <a:grpSpLocks/>
          </p:cNvGrpSpPr>
          <p:nvPr/>
        </p:nvGrpSpPr>
        <p:grpSpPr bwMode="auto">
          <a:xfrm>
            <a:off x="4881563" y="2911476"/>
            <a:ext cx="474662" cy="87313"/>
            <a:chOff x="4567235" y="2835563"/>
            <a:chExt cx="475820" cy="87745"/>
          </a:xfrm>
        </p:grpSpPr>
        <p:cxnSp>
          <p:nvCxnSpPr>
            <p:cNvPr id="6" name="Straight Connector 5">
              <a:extLst>
                <a:ext uri="{FF2B5EF4-FFF2-40B4-BE49-F238E27FC236}">
                  <a16:creationId xmlns:a16="http://schemas.microsoft.com/office/drawing/2014/main" id="{C62FF61B-0384-46CB-B6E7-3AB284F3F014}"/>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6B7798-A386-49BD-B6FA-6D85ED318F92}"/>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42" name="Group 7">
            <a:extLst>
              <a:ext uri="{FF2B5EF4-FFF2-40B4-BE49-F238E27FC236}">
                <a16:creationId xmlns:a16="http://schemas.microsoft.com/office/drawing/2014/main" id="{602663F0-C2A1-4FA4-A762-F79F6E3B5770}"/>
              </a:ext>
            </a:extLst>
          </p:cNvPr>
          <p:cNvGrpSpPr>
            <a:grpSpLocks/>
          </p:cNvGrpSpPr>
          <p:nvPr/>
        </p:nvGrpSpPr>
        <p:grpSpPr bwMode="auto">
          <a:xfrm>
            <a:off x="2554288" y="2909888"/>
            <a:ext cx="474662" cy="87312"/>
            <a:chOff x="4567235" y="2835563"/>
            <a:chExt cx="475820" cy="87745"/>
          </a:xfrm>
        </p:grpSpPr>
        <p:cxnSp>
          <p:nvCxnSpPr>
            <p:cNvPr id="9" name="Straight Connector 8">
              <a:extLst>
                <a:ext uri="{FF2B5EF4-FFF2-40B4-BE49-F238E27FC236}">
                  <a16:creationId xmlns:a16="http://schemas.microsoft.com/office/drawing/2014/main" id="{B4217794-01B7-4817-B5CD-663A264718DE}"/>
                </a:ext>
              </a:extLst>
            </p:cNvPr>
            <p:cNvCxnSpPr/>
            <p:nvPr/>
          </p:nvCxnSpPr>
          <p:spPr>
            <a:xfrm>
              <a:off x="4567235" y="283556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841642-F7D8-4D6C-9003-DA1E78CDE0AA}"/>
                </a:ext>
              </a:extLst>
            </p:cNvPr>
            <p:cNvCxnSpPr/>
            <p:nvPr/>
          </p:nvCxnSpPr>
          <p:spPr>
            <a:xfrm>
              <a:off x="4567235" y="2923308"/>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43" name="Group 10">
            <a:extLst>
              <a:ext uri="{FF2B5EF4-FFF2-40B4-BE49-F238E27FC236}">
                <a16:creationId xmlns:a16="http://schemas.microsoft.com/office/drawing/2014/main" id="{B1DEC90A-7F40-4FC8-9CCB-1C7F15C460EB}"/>
              </a:ext>
            </a:extLst>
          </p:cNvPr>
          <p:cNvGrpSpPr>
            <a:grpSpLocks/>
          </p:cNvGrpSpPr>
          <p:nvPr/>
        </p:nvGrpSpPr>
        <p:grpSpPr bwMode="auto">
          <a:xfrm rot="5400000">
            <a:off x="3918744" y="1785144"/>
            <a:ext cx="476250" cy="87312"/>
            <a:chOff x="4567235" y="2835563"/>
            <a:chExt cx="475820" cy="87745"/>
          </a:xfrm>
        </p:grpSpPr>
        <p:cxnSp>
          <p:nvCxnSpPr>
            <p:cNvPr id="12" name="Straight Connector 11">
              <a:extLst>
                <a:ext uri="{FF2B5EF4-FFF2-40B4-BE49-F238E27FC236}">
                  <a16:creationId xmlns:a16="http://schemas.microsoft.com/office/drawing/2014/main" id="{99548442-BA01-48AB-9375-8E69DA32D5DB}"/>
                </a:ext>
              </a:extLst>
            </p:cNvPr>
            <p:cNvCxnSpPr/>
            <p:nvPr/>
          </p:nvCxnSpPr>
          <p:spPr>
            <a:xfrm>
              <a:off x="4567235"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AD4DC6-1C94-451C-988F-747A81D00CB6}"/>
                </a:ext>
              </a:extLst>
            </p:cNvPr>
            <p:cNvCxnSpPr/>
            <p:nvPr/>
          </p:nvCxnSpPr>
          <p:spPr>
            <a:xfrm>
              <a:off x="4567235"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44" name="Group 13">
            <a:extLst>
              <a:ext uri="{FF2B5EF4-FFF2-40B4-BE49-F238E27FC236}">
                <a16:creationId xmlns:a16="http://schemas.microsoft.com/office/drawing/2014/main" id="{FB6EE204-E91A-4540-B264-9325EE2FB8B0}"/>
              </a:ext>
            </a:extLst>
          </p:cNvPr>
          <p:cNvGrpSpPr>
            <a:grpSpLocks/>
          </p:cNvGrpSpPr>
          <p:nvPr/>
        </p:nvGrpSpPr>
        <p:grpSpPr bwMode="auto">
          <a:xfrm rot="5400000">
            <a:off x="3415507" y="4020344"/>
            <a:ext cx="476250" cy="87313"/>
            <a:chOff x="4567235" y="2835563"/>
            <a:chExt cx="475820" cy="87745"/>
          </a:xfrm>
        </p:grpSpPr>
        <p:cxnSp>
          <p:nvCxnSpPr>
            <p:cNvPr id="15" name="Straight Connector 14">
              <a:extLst>
                <a:ext uri="{FF2B5EF4-FFF2-40B4-BE49-F238E27FC236}">
                  <a16:creationId xmlns:a16="http://schemas.microsoft.com/office/drawing/2014/main" id="{B4B05999-84FA-4297-B6A5-811E0D3C0F82}"/>
                </a:ext>
              </a:extLst>
            </p:cNvPr>
            <p:cNvCxnSpPr/>
            <p:nvPr/>
          </p:nvCxnSpPr>
          <p:spPr>
            <a:xfrm>
              <a:off x="4567235"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3A9C50-8EF1-4291-9B68-3656531F45F9}"/>
                </a:ext>
              </a:extLst>
            </p:cNvPr>
            <p:cNvCxnSpPr/>
            <p:nvPr/>
          </p:nvCxnSpPr>
          <p:spPr>
            <a:xfrm>
              <a:off x="4567235"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92CEC5D-FB08-4604-B956-AE434C1C8F98}"/>
              </a:ext>
            </a:extLst>
          </p:cNvPr>
          <p:cNvCxnSpPr/>
          <p:nvPr/>
        </p:nvCxnSpPr>
        <p:spPr>
          <a:xfrm>
            <a:off x="3114676" y="1871664"/>
            <a:ext cx="1700213" cy="216693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B9A065-A996-459A-B1EC-E6924105DFD3}"/>
              </a:ext>
            </a:extLst>
          </p:cNvPr>
          <p:cNvCxnSpPr/>
          <p:nvPr/>
        </p:nvCxnSpPr>
        <p:spPr>
          <a:xfrm flipV="1">
            <a:off x="2554288" y="1871664"/>
            <a:ext cx="2832100" cy="216693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A4FA02D-2858-4FF3-B4CD-0154781F4B1D}"/>
              </a:ext>
            </a:extLst>
          </p:cNvPr>
          <p:cNvSpPr>
            <a:spLocks noChangeArrowheads="1"/>
          </p:cNvSpPr>
          <p:nvPr/>
        </p:nvSpPr>
        <p:spPr bwMode="auto">
          <a:xfrm>
            <a:off x="5557839" y="2282825"/>
            <a:ext cx="364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All 4 sides are of equal length. </a:t>
            </a:r>
          </a:p>
        </p:txBody>
      </p:sp>
      <p:sp>
        <p:nvSpPr>
          <p:cNvPr id="32" name="Rectangle 31">
            <a:extLst>
              <a:ext uri="{FF2B5EF4-FFF2-40B4-BE49-F238E27FC236}">
                <a16:creationId xmlns:a16="http://schemas.microsoft.com/office/drawing/2014/main" id="{232A25C9-46B2-41D3-91C3-5A66178E930A}"/>
              </a:ext>
            </a:extLst>
          </p:cNvPr>
          <p:cNvSpPr>
            <a:spLocks noChangeArrowheads="1"/>
          </p:cNvSpPr>
          <p:nvPr/>
        </p:nvSpPr>
        <p:spPr bwMode="auto">
          <a:xfrm>
            <a:off x="5557839" y="2784475"/>
            <a:ext cx="4370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Diagonally opposite angles are equal. </a:t>
            </a:r>
          </a:p>
        </p:txBody>
      </p:sp>
      <p:sp>
        <p:nvSpPr>
          <p:cNvPr id="33" name="Rectangle 32">
            <a:extLst>
              <a:ext uri="{FF2B5EF4-FFF2-40B4-BE49-F238E27FC236}">
                <a16:creationId xmlns:a16="http://schemas.microsoft.com/office/drawing/2014/main" id="{3B4A57D3-02D5-44AD-935B-032C8DDD42F8}"/>
              </a:ext>
            </a:extLst>
          </p:cNvPr>
          <p:cNvSpPr>
            <a:spLocks noChangeArrowheads="1"/>
          </p:cNvSpPr>
          <p:nvPr/>
        </p:nvSpPr>
        <p:spPr bwMode="auto">
          <a:xfrm>
            <a:off x="5557839" y="3284538"/>
            <a:ext cx="4294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2 angles are acute and 2 are obtuse. </a:t>
            </a:r>
          </a:p>
        </p:txBody>
      </p:sp>
      <p:sp>
        <p:nvSpPr>
          <p:cNvPr id="34" name="Rectangle 33">
            <a:extLst>
              <a:ext uri="{FF2B5EF4-FFF2-40B4-BE49-F238E27FC236}">
                <a16:creationId xmlns:a16="http://schemas.microsoft.com/office/drawing/2014/main" id="{FF03FF99-96C3-4A7E-A466-C3212821A628}"/>
              </a:ext>
            </a:extLst>
          </p:cNvPr>
          <p:cNvSpPr>
            <a:spLocks noChangeArrowheads="1"/>
          </p:cNvSpPr>
          <p:nvPr/>
        </p:nvSpPr>
        <p:spPr bwMode="auto">
          <a:xfrm>
            <a:off x="5557838" y="3786188"/>
            <a:ext cx="3332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Opposite sides are parallel. </a:t>
            </a:r>
          </a:p>
        </p:txBody>
      </p:sp>
      <p:grpSp>
        <p:nvGrpSpPr>
          <p:cNvPr id="36" name="Group 35">
            <a:extLst>
              <a:ext uri="{FF2B5EF4-FFF2-40B4-BE49-F238E27FC236}">
                <a16:creationId xmlns:a16="http://schemas.microsoft.com/office/drawing/2014/main" id="{94DB7966-51EC-4D5C-AE39-5F85BEDA7575}"/>
              </a:ext>
            </a:extLst>
          </p:cNvPr>
          <p:cNvGrpSpPr>
            <a:grpSpLocks/>
          </p:cNvGrpSpPr>
          <p:nvPr/>
        </p:nvGrpSpPr>
        <p:grpSpPr bwMode="auto">
          <a:xfrm>
            <a:off x="1971676" y="4694239"/>
            <a:ext cx="3586163" cy="776287"/>
            <a:chOff x="3749963" y="4567257"/>
            <a:chExt cx="3586284" cy="775700"/>
          </a:xfrm>
        </p:grpSpPr>
        <p:sp>
          <p:nvSpPr>
            <p:cNvPr id="37" name="Rectangle 36">
              <a:extLst>
                <a:ext uri="{FF2B5EF4-FFF2-40B4-BE49-F238E27FC236}">
                  <a16:creationId xmlns:a16="http://schemas.microsoft.com/office/drawing/2014/main" id="{42B0AF18-CC07-4313-BC1D-05ADB1474ADA}"/>
                </a:ext>
              </a:extLst>
            </p:cNvPr>
            <p:cNvSpPr/>
            <p:nvPr/>
          </p:nvSpPr>
          <p:spPr>
            <a:xfrm>
              <a:off x="3749963" y="4567257"/>
              <a:ext cx="3181457" cy="775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4361" name="Rectangle 37">
              <a:extLst>
                <a:ext uri="{FF2B5EF4-FFF2-40B4-BE49-F238E27FC236}">
                  <a16:creationId xmlns:a16="http://schemas.microsoft.com/office/drawing/2014/main" id="{BE1A830B-E201-436D-8B28-B4567C754C57}"/>
                </a:ext>
              </a:extLst>
            </p:cNvPr>
            <p:cNvSpPr>
              <a:spLocks noChangeArrowheads="1"/>
            </p:cNvSpPr>
            <p:nvPr/>
          </p:nvSpPr>
          <p:spPr bwMode="auto">
            <a:xfrm>
              <a:off x="3936854" y="4636528"/>
              <a:ext cx="33993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What other name could be given to a rhombus?</a:t>
              </a:r>
            </a:p>
          </p:txBody>
        </p:sp>
      </p:grpSp>
      <p:grpSp>
        <p:nvGrpSpPr>
          <p:cNvPr id="39" name="Group 38">
            <a:extLst>
              <a:ext uri="{FF2B5EF4-FFF2-40B4-BE49-F238E27FC236}">
                <a16:creationId xmlns:a16="http://schemas.microsoft.com/office/drawing/2014/main" id="{FED9D6BE-5806-444A-B0B8-BA4B43EEC5EE}"/>
              </a:ext>
            </a:extLst>
          </p:cNvPr>
          <p:cNvGrpSpPr>
            <a:grpSpLocks/>
          </p:cNvGrpSpPr>
          <p:nvPr/>
        </p:nvGrpSpPr>
        <p:grpSpPr bwMode="auto">
          <a:xfrm>
            <a:off x="1971675" y="5578476"/>
            <a:ext cx="2247900" cy="582613"/>
            <a:chOff x="4849092" y="5588002"/>
            <a:chExt cx="3999164" cy="581891"/>
          </a:xfrm>
        </p:grpSpPr>
        <p:sp>
          <p:nvSpPr>
            <p:cNvPr id="40" name="Rectangle 39">
              <a:extLst>
                <a:ext uri="{FF2B5EF4-FFF2-40B4-BE49-F238E27FC236}">
                  <a16:creationId xmlns:a16="http://schemas.microsoft.com/office/drawing/2014/main" id="{C5E6AE90-8305-4880-B65E-CABC5EE2E011}"/>
                </a:ext>
              </a:extLst>
            </p:cNvPr>
            <p:cNvSpPr/>
            <p:nvPr/>
          </p:nvSpPr>
          <p:spPr>
            <a:xfrm>
              <a:off x="4849092" y="5588002"/>
              <a:ext cx="3846654" cy="581891"/>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4359" name="Rectangle 40">
              <a:extLst>
                <a:ext uri="{FF2B5EF4-FFF2-40B4-BE49-F238E27FC236}">
                  <a16:creationId xmlns:a16="http://schemas.microsoft.com/office/drawing/2014/main" id="{ACB55DF9-EE5F-491D-B56F-B2AC583DEDD4}"/>
                </a:ext>
              </a:extLst>
            </p:cNvPr>
            <p:cNvSpPr>
              <a:spLocks noChangeArrowheads="1"/>
            </p:cNvSpPr>
            <p:nvPr/>
          </p:nvSpPr>
          <p:spPr bwMode="auto">
            <a:xfrm>
              <a:off x="5075229" y="5694281"/>
              <a:ext cx="3773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b="1">
                  <a:solidFill>
                    <a:prstClr val="white"/>
                  </a:solidFill>
                </a:rPr>
                <a:t>A parallelogram.</a:t>
              </a:r>
            </a:p>
          </p:txBody>
        </p:sp>
      </p:grpSp>
      <p:sp>
        <p:nvSpPr>
          <p:cNvPr id="41" name="Freeform 40">
            <a:extLst>
              <a:ext uri="{FF2B5EF4-FFF2-40B4-BE49-F238E27FC236}">
                <a16:creationId xmlns:a16="http://schemas.microsoft.com/office/drawing/2014/main" id="{814DA39E-079C-46DA-BEC5-8236EADA6D52}"/>
              </a:ext>
            </a:extLst>
          </p:cNvPr>
          <p:cNvSpPr/>
          <p:nvPr/>
        </p:nvSpPr>
        <p:spPr>
          <a:xfrm rot="20632133">
            <a:off x="5083175" y="1801813"/>
            <a:ext cx="361950" cy="393700"/>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43" name="Freeform 42">
            <a:extLst>
              <a:ext uri="{FF2B5EF4-FFF2-40B4-BE49-F238E27FC236}">
                <a16:creationId xmlns:a16="http://schemas.microsoft.com/office/drawing/2014/main" id="{AF447739-B053-409E-8203-813DBFF196A0}"/>
              </a:ext>
            </a:extLst>
          </p:cNvPr>
          <p:cNvSpPr/>
          <p:nvPr/>
        </p:nvSpPr>
        <p:spPr>
          <a:xfrm rot="9867077">
            <a:off x="2479675" y="3716338"/>
            <a:ext cx="361950" cy="393700"/>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grpSp>
        <p:nvGrpSpPr>
          <p:cNvPr id="14336" name="Group 14335">
            <a:extLst>
              <a:ext uri="{FF2B5EF4-FFF2-40B4-BE49-F238E27FC236}">
                <a16:creationId xmlns:a16="http://schemas.microsoft.com/office/drawing/2014/main" id="{7A6C7486-4661-4028-A7EC-4806F9694BE7}"/>
              </a:ext>
            </a:extLst>
          </p:cNvPr>
          <p:cNvGrpSpPr/>
          <p:nvPr/>
        </p:nvGrpSpPr>
        <p:grpSpPr>
          <a:xfrm rot="21371545">
            <a:off x="2734395" y="1524825"/>
            <a:ext cx="735689" cy="646164"/>
            <a:chOff x="1237351" y="1513520"/>
            <a:chExt cx="735689" cy="646164"/>
          </a:xfrm>
          <a:solidFill>
            <a:schemeClr val="bg1"/>
          </a:solidFill>
        </p:grpSpPr>
        <p:sp>
          <p:nvSpPr>
            <p:cNvPr id="22" name="Arc 21">
              <a:extLst>
                <a:ext uri="{FF2B5EF4-FFF2-40B4-BE49-F238E27FC236}">
                  <a16:creationId xmlns:a16="http://schemas.microsoft.com/office/drawing/2014/main" id="{5C1F5EBE-CEF7-4C7A-B962-6A612F01F32A}"/>
                </a:ext>
              </a:extLst>
            </p:cNvPr>
            <p:cNvSpPr/>
            <p:nvPr/>
          </p:nvSpPr>
          <p:spPr>
            <a:xfrm rot="7401484">
              <a:off x="1282114" y="1468757"/>
              <a:ext cx="646164" cy="735689"/>
            </a:xfrm>
            <a:prstGeom prst="arc">
              <a:avLst>
                <a:gd name="adj1" fmla="val 14374808"/>
                <a:gd name="adj2" fmla="val 20755720"/>
              </a:avLst>
            </a:prstGeom>
            <a:grpFill/>
            <a:ln w="19050">
              <a:solidFill>
                <a:srgbClr val="E9506C"/>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24" name="Straight Connector 23">
              <a:extLst>
                <a:ext uri="{FF2B5EF4-FFF2-40B4-BE49-F238E27FC236}">
                  <a16:creationId xmlns:a16="http://schemas.microsoft.com/office/drawing/2014/main" id="{E3DF7BFB-7E0C-41A3-83F1-B493A1A20CE6}"/>
                </a:ext>
              </a:extLst>
            </p:cNvPr>
            <p:cNvCxnSpPr>
              <a:endCxn id="22" idx="2"/>
            </p:cNvCxnSpPr>
            <p:nvPr/>
          </p:nvCxnSpPr>
          <p:spPr>
            <a:xfrm rot="228455" flipH="1">
              <a:off x="1508052" y="1833871"/>
              <a:ext cx="68695" cy="312387"/>
            </a:xfrm>
            <a:prstGeom prst="line">
              <a:avLst/>
            </a:prstGeom>
            <a:grpFill/>
            <a:ln w="19050">
              <a:solidFill>
                <a:srgbClr val="E9506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14E489-6A31-48AA-A79F-B8FEBBF64B03}"/>
                </a:ext>
              </a:extLst>
            </p:cNvPr>
            <p:cNvCxnSpPr>
              <a:endCxn id="22" idx="0"/>
            </p:cNvCxnSpPr>
            <p:nvPr/>
          </p:nvCxnSpPr>
          <p:spPr>
            <a:xfrm rot="228455" flipV="1">
              <a:off x="1586842" y="1842397"/>
              <a:ext cx="372707" cy="6486"/>
            </a:xfrm>
            <a:prstGeom prst="line">
              <a:avLst/>
            </a:prstGeom>
            <a:grpFill/>
            <a:ln w="19050">
              <a:solidFill>
                <a:srgbClr val="E9506C"/>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16E1AF3A-D281-4813-AA4C-1CA9230A95E4}"/>
              </a:ext>
            </a:extLst>
          </p:cNvPr>
          <p:cNvGrpSpPr/>
          <p:nvPr/>
        </p:nvGrpSpPr>
        <p:grpSpPr>
          <a:xfrm rot="10593748">
            <a:off x="4454331" y="3739620"/>
            <a:ext cx="735689" cy="646164"/>
            <a:chOff x="1237351" y="1513520"/>
            <a:chExt cx="735689" cy="646164"/>
          </a:xfrm>
          <a:solidFill>
            <a:schemeClr val="bg1"/>
          </a:solidFill>
        </p:grpSpPr>
        <p:sp>
          <p:nvSpPr>
            <p:cNvPr id="66" name="Arc 65">
              <a:extLst>
                <a:ext uri="{FF2B5EF4-FFF2-40B4-BE49-F238E27FC236}">
                  <a16:creationId xmlns:a16="http://schemas.microsoft.com/office/drawing/2014/main" id="{D4BC6B76-879C-4B96-9210-01E3750F5982}"/>
                </a:ext>
              </a:extLst>
            </p:cNvPr>
            <p:cNvSpPr/>
            <p:nvPr/>
          </p:nvSpPr>
          <p:spPr>
            <a:xfrm rot="7401484">
              <a:off x="1282114" y="1468757"/>
              <a:ext cx="646164" cy="735689"/>
            </a:xfrm>
            <a:prstGeom prst="arc">
              <a:avLst>
                <a:gd name="adj1" fmla="val 14374808"/>
                <a:gd name="adj2" fmla="val 20755720"/>
              </a:avLst>
            </a:prstGeom>
            <a:grpFill/>
            <a:ln w="19050">
              <a:solidFill>
                <a:srgbClr val="E9506C"/>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67" name="Straight Connector 66">
              <a:extLst>
                <a:ext uri="{FF2B5EF4-FFF2-40B4-BE49-F238E27FC236}">
                  <a16:creationId xmlns:a16="http://schemas.microsoft.com/office/drawing/2014/main" id="{AFDD0BD6-3376-44E4-844E-5779EF99C6B0}"/>
                </a:ext>
              </a:extLst>
            </p:cNvPr>
            <p:cNvCxnSpPr>
              <a:endCxn id="66" idx="2"/>
            </p:cNvCxnSpPr>
            <p:nvPr/>
          </p:nvCxnSpPr>
          <p:spPr>
            <a:xfrm rot="228455" flipH="1">
              <a:off x="1508052" y="1833871"/>
              <a:ext cx="68695" cy="312387"/>
            </a:xfrm>
            <a:prstGeom prst="line">
              <a:avLst/>
            </a:prstGeom>
            <a:grpFill/>
            <a:ln w="19050">
              <a:solidFill>
                <a:srgbClr val="E9506C"/>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EEFED76-BF5F-4FD3-B67A-A5DE64A3D364}"/>
                </a:ext>
              </a:extLst>
            </p:cNvPr>
            <p:cNvCxnSpPr>
              <a:endCxn id="66" idx="0"/>
            </p:cNvCxnSpPr>
            <p:nvPr/>
          </p:nvCxnSpPr>
          <p:spPr>
            <a:xfrm rot="228455" flipV="1">
              <a:off x="1586842" y="1842397"/>
              <a:ext cx="372707" cy="6486"/>
            </a:xfrm>
            <a:prstGeom prst="line">
              <a:avLst/>
            </a:prstGeom>
            <a:grpFill/>
            <a:ln w="19050">
              <a:solidFill>
                <a:srgbClr val="E9506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47F3B18-7D91-45B2-8710-6270FEC8E1BC}"/>
              </a:ext>
            </a:extLst>
          </p:cNvPr>
          <p:cNvSpPr>
            <a:spLocks noGrp="1"/>
          </p:cNvSpPr>
          <p:nvPr>
            <p:ph type="title"/>
          </p:nvPr>
        </p:nvSpPr>
        <p:spPr>
          <a:xfrm>
            <a:off x="1981201" y="479426"/>
            <a:ext cx="8220075" cy="993775"/>
          </a:xfrm>
        </p:spPr>
        <p:txBody>
          <a:bodyPr/>
          <a:lstStyle/>
          <a:p>
            <a:pPr eaLnBrk="1" hangingPunct="1"/>
            <a:r>
              <a:rPr lang="en-GB" altLang="en-US"/>
              <a:t>Parallelogram</a:t>
            </a:r>
          </a:p>
        </p:txBody>
      </p:sp>
      <p:sp>
        <p:nvSpPr>
          <p:cNvPr id="3" name="Flowchart: Data 2">
            <a:extLst>
              <a:ext uri="{FF2B5EF4-FFF2-40B4-BE49-F238E27FC236}">
                <a16:creationId xmlns:a16="http://schemas.microsoft.com/office/drawing/2014/main" id="{7A895F49-6FA2-439D-AEB7-92CA02EAA1E4}"/>
              </a:ext>
            </a:extLst>
          </p:cNvPr>
          <p:cNvSpPr/>
          <p:nvPr/>
        </p:nvSpPr>
        <p:spPr>
          <a:xfrm>
            <a:off x="6496050" y="1974850"/>
            <a:ext cx="3568700" cy="2235200"/>
          </a:xfrm>
          <a:prstGeom prst="flowChartInputOutput">
            <a:avLst/>
          </a:pr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5364" name="Rectangle 3">
            <a:extLst>
              <a:ext uri="{FF2B5EF4-FFF2-40B4-BE49-F238E27FC236}">
                <a16:creationId xmlns:a16="http://schemas.microsoft.com/office/drawing/2014/main" id="{F83EADEE-CA17-4B88-AB20-5F72E29667A4}"/>
              </a:ext>
            </a:extLst>
          </p:cNvPr>
          <p:cNvSpPr>
            <a:spLocks noChangeArrowheads="1"/>
          </p:cNvSpPr>
          <p:nvPr/>
        </p:nvSpPr>
        <p:spPr bwMode="auto">
          <a:xfrm>
            <a:off x="2220913" y="1571626"/>
            <a:ext cx="368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Do you know what the properties of a parallelogram are?</a:t>
            </a:r>
          </a:p>
        </p:txBody>
      </p:sp>
      <p:cxnSp>
        <p:nvCxnSpPr>
          <p:cNvPr id="6" name="Straight Connector 5">
            <a:extLst>
              <a:ext uri="{FF2B5EF4-FFF2-40B4-BE49-F238E27FC236}">
                <a16:creationId xmlns:a16="http://schemas.microsoft.com/office/drawing/2014/main" id="{0B09E57B-2CB2-4447-AD92-28DD0DAA6AD5}"/>
              </a:ext>
            </a:extLst>
          </p:cNvPr>
          <p:cNvCxnSpPr/>
          <p:nvPr/>
        </p:nvCxnSpPr>
        <p:spPr>
          <a:xfrm>
            <a:off x="9469438" y="3130550"/>
            <a:ext cx="474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858CB6-95D9-4C5D-B59E-E8EB48F6A5F8}"/>
              </a:ext>
            </a:extLst>
          </p:cNvPr>
          <p:cNvCxnSpPr/>
          <p:nvPr/>
        </p:nvCxnSpPr>
        <p:spPr>
          <a:xfrm>
            <a:off x="6600825" y="3130550"/>
            <a:ext cx="47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67" name="Group 10">
            <a:extLst>
              <a:ext uri="{FF2B5EF4-FFF2-40B4-BE49-F238E27FC236}">
                <a16:creationId xmlns:a16="http://schemas.microsoft.com/office/drawing/2014/main" id="{B265EFC9-2958-4BBE-8B70-CF0D724B1E68}"/>
              </a:ext>
            </a:extLst>
          </p:cNvPr>
          <p:cNvGrpSpPr>
            <a:grpSpLocks/>
          </p:cNvGrpSpPr>
          <p:nvPr/>
        </p:nvGrpSpPr>
        <p:grpSpPr bwMode="auto">
          <a:xfrm rot="5400000">
            <a:off x="8375651" y="1922463"/>
            <a:ext cx="474662" cy="87313"/>
            <a:chOff x="4567235" y="2835563"/>
            <a:chExt cx="475820" cy="87745"/>
          </a:xfrm>
        </p:grpSpPr>
        <p:cxnSp>
          <p:nvCxnSpPr>
            <p:cNvPr id="12" name="Straight Connector 11">
              <a:extLst>
                <a:ext uri="{FF2B5EF4-FFF2-40B4-BE49-F238E27FC236}">
                  <a16:creationId xmlns:a16="http://schemas.microsoft.com/office/drawing/2014/main" id="{275070C1-5BFF-4518-B9FF-AFF48E10913E}"/>
                </a:ext>
              </a:extLst>
            </p:cNvPr>
            <p:cNvCxnSpPr/>
            <p:nvPr/>
          </p:nvCxnSpPr>
          <p:spPr>
            <a:xfrm>
              <a:off x="4567236"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F0CB91-2541-4151-B1BB-7CB20CB9DD59}"/>
                </a:ext>
              </a:extLst>
            </p:cNvPr>
            <p:cNvCxnSpPr/>
            <p:nvPr/>
          </p:nvCxnSpPr>
          <p:spPr>
            <a:xfrm>
              <a:off x="4567236"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68" name="Group 13">
            <a:extLst>
              <a:ext uri="{FF2B5EF4-FFF2-40B4-BE49-F238E27FC236}">
                <a16:creationId xmlns:a16="http://schemas.microsoft.com/office/drawing/2014/main" id="{A87747E1-DF1D-48D5-85BD-A6E838B688AD}"/>
              </a:ext>
            </a:extLst>
          </p:cNvPr>
          <p:cNvGrpSpPr>
            <a:grpSpLocks/>
          </p:cNvGrpSpPr>
          <p:nvPr/>
        </p:nvGrpSpPr>
        <p:grpSpPr bwMode="auto">
          <a:xfrm rot="5400000">
            <a:off x="7782719" y="4161632"/>
            <a:ext cx="476250" cy="87312"/>
            <a:chOff x="4567235" y="2835563"/>
            <a:chExt cx="475820" cy="87745"/>
          </a:xfrm>
        </p:grpSpPr>
        <p:cxnSp>
          <p:nvCxnSpPr>
            <p:cNvPr id="15" name="Straight Connector 14">
              <a:extLst>
                <a:ext uri="{FF2B5EF4-FFF2-40B4-BE49-F238E27FC236}">
                  <a16:creationId xmlns:a16="http://schemas.microsoft.com/office/drawing/2014/main" id="{689DA612-C4F3-427A-9D50-831909937CC7}"/>
                </a:ext>
              </a:extLst>
            </p:cNvPr>
            <p:cNvCxnSpPr/>
            <p:nvPr/>
          </p:nvCxnSpPr>
          <p:spPr>
            <a:xfrm>
              <a:off x="4567235" y="2825991"/>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9BD745-D964-4DA6-A310-39CB0F9E8FBA}"/>
                </a:ext>
              </a:extLst>
            </p:cNvPr>
            <p:cNvCxnSpPr/>
            <p:nvPr/>
          </p:nvCxnSpPr>
          <p:spPr>
            <a:xfrm>
              <a:off x="4567235" y="2913736"/>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FC42CE70-13A1-4985-8C2E-23DEF40C951A}"/>
              </a:ext>
            </a:extLst>
          </p:cNvPr>
          <p:cNvCxnSpPr/>
          <p:nvPr/>
        </p:nvCxnSpPr>
        <p:spPr>
          <a:xfrm>
            <a:off x="7277100" y="2152650"/>
            <a:ext cx="2000250" cy="186213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1F799C-A5F1-4373-AD6A-00A8BA852E0C}"/>
              </a:ext>
            </a:extLst>
          </p:cNvPr>
          <p:cNvCxnSpPr/>
          <p:nvPr/>
        </p:nvCxnSpPr>
        <p:spPr>
          <a:xfrm flipV="1">
            <a:off x="6667500" y="2203450"/>
            <a:ext cx="3138488" cy="1811338"/>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70C39D8-BF6E-4F15-96A1-1B76F9192996}"/>
              </a:ext>
            </a:extLst>
          </p:cNvPr>
          <p:cNvGrpSpPr>
            <a:grpSpLocks/>
          </p:cNvGrpSpPr>
          <p:nvPr/>
        </p:nvGrpSpPr>
        <p:grpSpPr bwMode="auto">
          <a:xfrm>
            <a:off x="1971676" y="4694241"/>
            <a:ext cx="6450013" cy="776288"/>
            <a:chOff x="3749962" y="4567257"/>
            <a:chExt cx="3586285" cy="776043"/>
          </a:xfrm>
        </p:grpSpPr>
        <p:sp>
          <p:nvSpPr>
            <p:cNvPr id="37" name="Rectangle 36">
              <a:extLst>
                <a:ext uri="{FF2B5EF4-FFF2-40B4-BE49-F238E27FC236}">
                  <a16:creationId xmlns:a16="http://schemas.microsoft.com/office/drawing/2014/main" id="{23B977FA-5B3E-4CB2-B243-D74B689024FB}"/>
                </a:ext>
              </a:extLst>
            </p:cNvPr>
            <p:cNvSpPr/>
            <p:nvPr/>
          </p:nvSpPr>
          <p:spPr>
            <a:xfrm>
              <a:off x="3749962" y="4567257"/>
              <a:ext cx="3410634" cy="7760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5383" name="Rectangle 37">
              <a:extLst>
                <a:ext uri="{FF2B5EF4-FFF2-40B4-BE49-F238E27FC236}">
                  <a16:creationId xmlns:a16="http://schemas.microsoft.com/office/drawing/2014/main" id="{59E2F8B2-0098-4F2B-AEF1-0CDD43A08F55}"/>
                </a:ext>
              </a:extLst>
            </p:cNvPr>
            <p:cNvSpPr>
              <a:spLocks noChangeArrowheads="1"/>
            </p:cNvSpPr>
            <p:nvPr/>
          </p:nvSpPr>
          <p:spPr bwMode="auto">
            <a:xfrm>
              <a:off x="3936854" y="4636528"/>
              <a:ext cx="3399393" cy="64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A rhombus is a type of parallelogram. Which property means that not all parallelograms are rhombuses?</a:t>
              </a:r>
            </a:p>
          </p:txBody>
        </p:sp>
      </p:grpSp>
      <p:grpSp>
        <p:nvGrpSpPr>
          <p:cNvPr id="39" name="Group 38">
            <a:extLst>
              <a:ext uri="{FF2B5EF4-FFF2-40B4-BE49-F238E27FC236}">
                <a16:creationId xmlns:a16="http://schemas.microsoft.com/office/drawing/2014/main" id="{9488536C-A8EB-4CA4-94D8-2E28CF625A58}"/>
              </a:ext>
            </a:extLst>
          </p:cNvPr>
          <p:cNvGrpSpPr>
            <a:grpSpLocks/>
          </p:cNvGrpSpPr>
          <p:nvPr/>
        </p:nvGrpSpPr>
        <p:grpSpPr bwMode="auto">
          <a:xfrm>
            <a:off x="1971676" y="5578476"/>
            <a:ext cx="5000625" cy="582613"/>
            <a:chOff x="4849092" y="5588002"/>
            <a:chExt cx="3999164" cy="582229"/>
          </a:xfrm>
        </p:grpSpPr>
        <p:sp>
          <p:nvSpPr>
            <p:cNvPr id="40" name="Rectangle 39">
              <a:extLst>
                <a:ext uri="{FF2B5EF4-FFF2-40B4-BE49-F238E27FC236}">
                  <a16:creationId xmlns:a16="http://schemas.microsoft.com/office/drawing/2014/main" id="{B7858AA9-563B-4346-8C17-6DE18A0488DC}"/>
                </a:ext>
              </a:extLst>
            </p:cNvPr>
            <p:cNvSpPr/>
            <p:nvPr/>
          </p:nvSpPr>
          <p:spPr>
            <a:xfrm>
              <a:off x="4849092" y="5588002"/>
              <a:ext cx="3846815" cy="58222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5381" name="Rectangle 40">
              <a:extLst>
                <a:ext uri="{FF2B5EF4-FFF2-40B4-BE49-F238E27FC236}">
                  <a16:creationId xmlns:a16="http://schemas.microsoft.com/office/drawing/2014/main" id="{5CCB722C-7BFD-4200-8624-104B8E892DC9}"/>
                </a:ext>
              </a:extLst>
            </p:cNvPr>
            <p:cNvSpPr>
              <a:spLocks noChangeArrowheads="1"/>
            </p:cNvSpPr>
            <p:nvPr/>
          </p:nvSpPr>
          <p:spPr bwMode="auto">
            <a:xfrm>
              <a:off x="5075229" y="5694281"/>
              <a:ext cx="3773027" cy="36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b="1">
                  <a:solidFill>
                    <a:prstClr val="white"/>
                  </a:solidFill>
                </a:rPr>
                <a:t>In a rhombus, all of the sides are equal.</a:t>
              </a:r>
            </a:p>
          </p:txBody>
        </p:sp>
      </p:grpSp>
      <p:sp>
        <p:nvSpPr>
          <p:cNvPr id="17" name="Rectangle 16">
            <a:extLst>
              <a:ext uri="{FF2B5EF4-FFF2-40B4-BE49-F238E27FC236}">
                <a16:creationId xmlns:a16="http://schemas.microsoft.com/office/drawing/2014/main" id="{DA139676-58A3-461C-A7F6-CE6550E693C0}"/>
              </a:ext>
            </a:extLst>
          </p:cNvPr>
          <p:cNvSpPr>
            <a:spLocks noChangeArrowheads="1"/>
          </p:cNvSpPr>
          <p:nvPr/>
        </p:nvSpPr>
        <p:spPr bwMode="auto">
          <a:xfrm>
            <a:off x="2220914" y="2419350"/>
            <a:ext cx="4275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It has 2 pairs of equal parallel sides. </a:t>
            </a:r>
          </a:p>
        </p:txBody>
      </p:sp>
      <p:sp>
        <p:nvSpPr>
          <p:cNvPr id="42" name="Rectangle 41">
            <a:extLst>
              <a:ext uri="{FF2B5EF4-FFF2-40B4-BE49-F238E27FC236}">
                <a16:creationId xmlns:a16="http://schemas.microsoft.com/office/drawing/2014/main" id="{60770300-D760-41AB-A0A8-CC89DBAE3DED}"/>
              </a:ext>
            </a:extLst>
          </p:cNvPr>
          <p:cNvSpPr>
            <a:spLocks noChangeArrowheads="1"/>
          </p:cNvSpPr>
          <p:nvPr/>
        </p:nvSpPr>
        <p:spPr bwMode="auto">
          <a:xfrm>
            <a:off x="2220914" y="2909889"/>
            <a:ext cx="437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Diagonally opposite angles are equal. </a:t>
            </a:r>
          </a:p>
        </p:txBody>
      </p:sp>
      <p:sp>
        <p:nvSpPr>
          <p:cNvPr id="43" name="Rectangle 42">
            <a:extLst>
              <a:ext uri="{FF2B5EF4-FFF2-40B4-BE49-F238E27FC236}">
                <a16:creationId xmlns:a16="http://schemas.microsoft.com/office/drawing/2014/main" id="{78C8E115-F9DD-474D-B527-9CA4A878EF3B}"/>
              </a:ext>
            </a:extLst>
          </p:cNvPr>
          <p:cNvSpPr>
            <a:spLocks noChangeArrowheads="1"/>
          </p:cNvSpPr>
          <p:nvPr/>
        </p:nvSpPr>
        <p:spPr bwMode="auto">
          <a:xfrm>
            <a:off x="2220914" y="3400425"/>
            <a:ext cx="423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2 angles are acute and 2 are obtuse.</a:t>
            </a:r>
          </a:p>
        </p:txBody>
      </p:sp>
      <p:sp>
        <p:nvSpPr>
          <p:cNvPr id="29" name="Freeform 28">
            <a:extLst>
              <a:ext uri="{FF2B5EF4-FFF2-40B4-BE49-F238E27FC236}">
                <a16:creationId xmlns:a16="http://schemas.microsoft.com/office/drawing/2014/main" id="{3FC84882-FCB8-487B-BF0F-B6DB164672AF}"/>
              </a:ext>
            </a:extLst>
          </p:cNvPr>
          <p:cNvSpPr/>
          <p:nvPr/>
        </p:nvSpPr>
        <p:spPr>
          <a:xfrm rot="20793660">
            <a:off x="9699625" y="1939925"/>
            <a:ext cx="381000" cy="387350"/>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30" name="Freeform 29">
            <a:extLst>
              <a:ext uri="{FF2B5EF4-FFF2-40B4-BE49-F238E27FC236}">
                <a16:creationId xmlns:a16="http://schemas.microsoft.com/office/drawing/2014/main" id="{F12C538C-E45D-49B2-8632-2FB766042798}"/>
              </a:ext>
            </a:extLst>
          </p:cNvPr>
          <p:cNvSpPr/>
          <p:nvPr/>
        </p:nvSpPr>
        <p:spPr>
          <a:xfrm rot="9855543">
            <a:off x="6484938" y="3867151"/>
            <a:ext cx="361950" cy="379413"/>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1905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grpSp>
        <p:nvGrpSpPr>
          <p:cNvPr id="31" name="Group 30">
            <a:extLst>
              <a:ext uri="{FF2B5EF4-FFF2-40B4-BE49-F238E27FC236}">
                <a16:creationId xmlns:a16="http://schemas.microsoft.com/office/drawing/2014/main" id="{C3803ED3-398D-454B-9123-DF99EEB457C6}"/>
              </a:ext>
            </a:extLst>
          </p:cNvPr>
          <p:cNvGrpSpPr/>
          <p:nvPr/>
        </p:nvGrpSpPr>
        <p:grpSpPr>
          <a:xfrm rot="21449486">
            <a:off x="6850926" y="1658001"/>
            <a:ext cx="735689" cy="646164"/>
            <a:chOff x="1237351" y="1513520"/>
            <a:chExt cx="735689" cy="646164"/>
          </a:xfrm>
          <a:solidFill>
            <a:schemeClr val="bg1"/>
          </a:solidFill>
        </p:grpSpPr>
        <p:sp>
          <p:nvSpPr>
            <p:cNvPr id="32" name="Arc 31">
              <a:extLst>
                <a:ext uri="{FF2B5EF4-FFF2-40B4-BE49-F238E27FC236}">
                  <a16:creationId xmlns:a16="http://schemas.microsoft.com/office/drawing/2014/main" id="{2C8B197D-8B5A-41C9-8537-C3FB3ECE5052}"/>
                </a:ext>
              </a:extLst>
            </p:cNvPr>
            <p:cNvSpPr/>
            <p:nvPr/>
          </p:nvSpPr>
          <p:spPr>
            <a:xfrm rot="7401484">
              <a:off x="1282114" y="1468757"/>
              <a:ext cx="646164" cy="735689"/>
            </a:xfrm>
            <a:prstGeom prst="arc">
              <a:avLst>
                <a:gd name="adj1" fmla="val 14374808"/>
                <a:gd name="adj2" fmla="val 20755720"/>
              </a:avLst>
            </a:prstGeom>
            <a:grpFill/>
            <a:ln w="19050">
              <a:solidFill>
                <a:srgbClr val="F08115"/>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33" name="Straight Connector 32">
              <a:extLst>
                <a:ext uri="{FF2B5EF4-FFF2-40B4-BE49-F238E27FC236}">
                  <a16:creationId xmlns:a16="http://schemas.microsoft.com/office/drawing/2014/main" id="{A72FB36B-2092-4E45-A2C5-CE037CBEE09E}"/>
                </a:ext>
              </a:extLst>
            </p:cNvPr>
            <p:cNvCxnSpPr>
              <a:endCxn id="32" idx="2"/>
            </p:cNvCxnSpPr>
            <p:nvPr/>
          </p:nvCxnSpPr>
          <p:spPr>
            <a:xfrm rot="228455" flipH="1">
              <a:off x="1508052" y="1833871"/>
              <a:ext cx="68695" cy="312387"/>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713C8A-7FAC-460A-8C29-5E60FBDF6CB3}"/>
                </a:ext>
              </a:extLst>
            </p:cNvPr>
            <p:cNvCxnSpPr>
              <a:endCxn id="32" idx="0"/>
            </p:cNvCxnSpPr>
            <p:nvPr/>
          </p:nvCxnSpPr>
          <p:spPr>
            <a:xfrm rot="228455" flipV="1">
              <a:off x="1586842" y="1842397"/>
              <a:ext cx="372707" cy="6486"/>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5BDB9B3-3BB4-4791-86CD-E6D6BF3D98FF}"/>
              </a:ext>
            </a:extLst>
          </p:cNvPr>
          <p:cNvGrpSpPr/>
          <p:nvPr/>
        </p:nvGrpSpPr>
        <p:grpSpPr>
          <a:xfrm rot="10605822">
            <a:off x="8957070" y="3872796"/>
            <a:ext cx="735689" cy="646164"/>
            <a:chOff x="1237351" y="1513520"/>
            <a:chExt cx="735689" cy="646164"/>
          </a:xfrm>
          <a:solidFill>
            <a:schemeClr val="bg1"/>
          </a:solidFill>
        </p:grpSpPr>
        <p:sp>
          <p:nvSpPr>
            <p:cNvPr id="38" name="Arc 37">
              <a:extLst>
                <a:ext uri="{FF2B5EF4-FFF2-40B4-BE49-F238E27FC236}">
                  <a16:creationId xmlns:a16="http://schemas.microsoft.com/office/drawing/2014/main" id="{FB38A027-A823-4BE2-A8EF-942E2E7DB521}"/>
                </a:ext>
              </a:extLst>
            </p:cNvPr>
            <p:cNvSpPr/>
            <p:nvPr/>
          </p:nvSpPr>
          <p:spPr>
            <a:xfrm rot="7401484">
              <a:off x="1282114" y="1468757"/>
              <a:ext cx="646164" cy="735689"/>
            </a:xfrm>
            <a:prstGeom prst="arc">
              <a:avLst>
                <a:gd name="adj1" fmla="val 14374808"/>
                <a:gd name="adj2" fmla="val 21040353"/>
              </a:avLst>
            </a:prstGeom>
            <a:grpFill/>
            <a:ln w="19050">
              <a:solidFill>
                <a:srgbClr val="F08115"/>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41" name="Straight Connector 40">
              <a:extLst>
                <a:ext uri="{FF2B5EF4-FFF2-40B4-BE49-F238E27FC236}">
                  <a16:creationId xmlns:a16="http://schemas.microsoft.com/office/drawing/2014/main" id="{FE6D329C-AA54-40C9-B726-735C9BC441A6}"/>
                </a:ext>
              </a:extLst>
            </p:cNvPr>
            <p:cNvCxnSpPr>
              <a:endCxn id="38" idx="2"/>
            </p:cNvCxnSpPr>
            <p:nvPr/>
          </p:nvCxnSpPr>
          <p:spPr>
            <a:xfrm rot="10994178" flipV="1">
              <a:off x="1481680" y="1833519"/>
              <a:ext cx="96916" cy="302029"/>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36E57-7A4F-4E90-9D95-139C6BADF1E7}"/>
                </a:ext>
              </a:extLst>
            </p:cNvPr>
            <p:cNvCxnSpPr>
              <a:endCxn id="38" idx="0"/>
            </p:cNvCxnSpPr>
            <p:nvPr/>
          </p:nvCxnSpPr>
          <p:spPr>
            <a:xfrm rot="10994178" flipH="1">
              <a:off x="1586818" y="1844255"/>
              <a:ext cx="372754" cy="2770"/>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4ABC0AE-B245-4973-8CF8-F53FB6CBF9C9}"/>
              </a:ext>
            </a:extLst>
          </p:cNvPr>
          <p:cNvSpPr>
            <a:spLocks noGrp="1"/>
          </p:cNvSpPr>
          <p:nvPr>
            <p:ph type="title"/>
          </p:nvPr>
        </p:nvSpPr>
        <p:spPr>
          <a:xfrm>
            <a:off x="1981201" y="479426"/>
            <a:ext cx="8220075" cy="993775"/>
          </a:xfrm>
        </p:spPr>
        <p:txBody>
          <a:bodyPr/>
          <a:lstStyle/>
          <a:p>
            <a:pPr eaLnBrk="1" hangingPunct="1"/>
            <a:r>
              <a:rPr lang="en-GB" altLang="en-US"/>
              <a:t>Trapezium</a:t>
            </a:r>
          </a:p>
        </p:txBody>
      </p:sp>
      <p:sp>
        <p:nvSpPr>
          <p:cNvPr id="16387" name="Rectangle 2">
            <a:extLst>
              <a:ext uri="{FF2B5EF4-FFF2-40B4-BE49-F238E27FC236}">
                <a16:creationId xmlns:a16="http://schemas.microsoft.com/office/drawing/2014/main" id="{D92BC66B-C5AA-4256-AC0B-D15FB5134C2A}"/>
              </a:ext>
            </a:extLst>
          </p:cNvPr>
          <p:cNvSpPr>
            <a:spLocks noChangeArrowheads="1"/>
          </p:cNvSpPr>
          <p:nvPr/>
        </p:nvSpPr>
        <p:spPr bwMode="auto">
          <a:xfrm>
            <a:off x="3805238" y="147320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Do you know what the properties of a trapezium are?</a:t>
            </a:r>
          </a:p>
        </p:txBody>
      </p:sp>
      <p:sp>
        <p:nvSpPr>
          <p:cNvPr id="4" name="Flowchart: Manual Operation 3">
            <a:extLst>
              <a:ext uri="{FF2B5EF4-FFF2-40B4-BE49-F238E27FC236}">
                <a16:creationId xmlns:a16="http://schemas.microsoft.com/office/drawing/2014/main" id="{36D94C9E-F4CE-485F-A4DE-2E5B63C69122}"/>
              </a:ext>
            </a:extLst>
          </p:cNvPr>
          <p:cNvSpPr/>
          <p:nvPr/>
        </p:nvSpPr>
        <p:spPr>
          <a:xfrm rot="10800000">
            <a:off x="2530476" y="2636839"/>
            <a:ext cx="2697163" cy="2046287"/>
          </a:xfrm>
          <a:prstGeom prst="flowChartManualOperation">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5" name="Flowchart: Manual Input 4">
            <a:extLst>
              <a:ext uri="{FF2B5EF4-FFF2-40B4-BE49-F238E27FC236}">
                <a16:creationId xmlns:a16="http://schemas.microsoft.com/office/drawing/2014/main" id="{AF7C0B39-CC3B-4132-9FEE-3C7B8CE0E825}"/>
              </a:ext>
            </a:extLst>
          </p:cNvPr>
          <p:cNvSpPr/>
          <p:nvPr/>
        </p:nvSpPr>
        <p:spPr>
          <a:xfrm rot="5400000">
            <a:off x="5763420" y="2613820"/>
            <a:ext cx="1736725" cy="2401887"/>
          </a:xfrm>
          <a:prstGeom prst="flowChartManualInpu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6" name="Flowchart: Manual Input 5">
            <a:extLst>
              <a:ext uri="{FF2B5EF4-FFF2-40B4-BE49-F238E27FC236}">
                <a16:creationId xmlns:a16="http://schemas.microsoft.com/office/drawing/2014/main" id="{D523DB41-57CA-4E78-9888-50143E6C5A4C}"/>
              </a:ext>
            </a:extLst>
          </p:cNvPr>
          <p:cNvSpPr/>
          <p:nvPr/>
        </p:nvSpPr>
        <p:spPr>
          <a:xfrm rot="5400000" flipH="1">
            <a:off x="7646989" y="2706689"/>
            <a:ext cx="2382837" cy="1570037"/>
          </a:xfrm>
          <a:prstGeom prst="flowChartManualInpu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9" name="Rectangle 8">
            <a:extLst>
              <a:ext uri="{FF2B5EF4-FFF2-40B4-BE49-F238E27FC236}">
                <a16:creationId xmlns:a16="http://schemas.microsoft.com/office/drawing/2014/main" id="{6D5B1983-A7EF-4A66-A48C-D4131AE38920}"/>
              </a:ext>
            </a:extLst>
          </p:cNvPr>
          <p:cNvSpPr>
            <a:spLocks noChangeArrowheads="1"/>
          </p:cNvSpPr>
          <p:nvPr/>
        </p:nvSpPr>
        <p:spPr bwMode="auto">
          <a:xfrm>
            <a:off x="4478338" y="5014914"/>
            <a:ext cx="322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Has 1 pair of parallel sides.</a:t>
            </a:r>
          </a:p>
        </p:txBody>
      </p:sp>
      <p:sp>
        <p:nvSpPr>
          <p:cNvPr id="10" name="Freeform 9">
            <a:extLst>
              <a:ext uri="{FF2B5EF4-FFF2-40B4-BE49-F238E27FC236}">
                <a16:creationId xmlns:a16="http://schemas.microsoft.com/office/drawing/2014/main" id="{BDDA2C81-D57F-42CE-9A10-025A6D50A9EE}"/>
              </a:ext>
            </a:extLst>
          </p:cNvPr>
          <p:cNvSpPr/>
          <p:nvPr/>
        </p:nvSpPr>
        <p:spPr>
          <a:xfrm rot="9855543">
            <a:off x="2497138" y="4344988"/>
            <a:ext cx="361950" cy="379412"/>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28575">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 name="Freeform 10">
            <a:extLst>
              <a:ext uri="{FF2B5EF4-FFF2-40B4-BE49-F238E27FC236}">
                <a16:creationId xmlns:a16="http://schemas.microsoft.com/office/drawing/2014/main" id="{B57A205C-4513-493C-B61A-B014F0A94E85}"/>
              </a:ext>
            </a:extLst>
          </p:cNvPr>
          <p:cNvSpPr/>
          <p:nvPr/>
        </p:nvSpPr>
        <p:spPr>
          <a:xfrm rot="3485449">
            <a:off x="4853782" y="4385469"/>
            <a:ext cx="361950" cy="379413"/>
          </a:xfrm>
          <a:custGeom>
            <a:avLst/>
            <a:gdLst>
              <a:gd name="connsiteX0" fmla="*/ 53647 w 361351"/>
              <a:gd name="connsiteY0" fmla="*/ 0 h 393647"/>
              <a:gd name="connsiteX1" fmla="*/ 355326 w 361351"/>
              <a:gd name="connsiteY1" fmla="*/ 87252 h 393647"/>
              <a:gd name="connsiteX2" fmla="*/ 361351 w 361351"/>
              <a:gd name="connsiteY2" fmla="*/ 101799 h 393647"/>
              <a:gd name="connsiteX3" fmla="*/ 186231 w 361351"/>
              <a:gd name="connsiteY3" fmla="*/ 393647 h 393647"/>
              <a:gd name="connsiteX4" fmla="*/ 141613 w 361351"/>
              <a:gd name="connsiteY4" fmla="*/ 380742 h 393647"/>
              <a:gd name="connsiteX5" fmla="*/ 134096 w 361351"/>
              <a:gd name="connsiteY5" fmla="*/ 377201 h 393647"/>
              <a:gd name="connsiteX6" fmla="*/ 9160 w 361351"/>
              <a:gd name="connsiteY6" fmla="*/ 75580 h 393647"/>
              <a:gd name="connsiteX7" fmla="*/ 20471 w 361351"/>
              <a:gd name="connsiteY7" fmla="*/ 50736 h 39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51" h="393647">
                <a:moveTo>
                  <a:pt x="53647" y="0"/>
                </a:moveTo>
                <a:lnTo>
                  <a:pt x="355326" y="87252"/>
                </a:lnTo>
                <a:lnTo>
                  <a:pt x="361351" y="101799"/>
                </a:lnTo>
                <a:lnTo>
                  <a:pt x="186231" y="393647"/>
                </a:lnTo>
                <a:lnTo>
                  <a:pt x="141613" y="380742"/>
                </a:lnTo>
                <a:lnTo>
                  <a:pt x="134096" y="377201"/>
                </a:lnTo>
                <a:cubicBezTo>
                  <a:pt x="28992" y="316519"/>
                  <a:pt x="-22251" y="192808"/>
                  <a:pt x="9160" y="75580"/>
                </a:cubicBezTo>
                <a:lnTo>
                  <a:pt x="20471" y="50736"/>
                </a:lnTo>
                <a:close/>
              </a:path>
            </a:pathLst>
          </a:custGeom>
          <a:solidFill>
            <a:schemeClr val="bg1"/>
          </a:solidFill>
          <a:ln w="28575">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4B2A2E1-C1E0-4752-9C85-8C20A2CB9766}"/>
              </a:ext>
            </a:extLst>
          </p:cNvPr>
          <p:cNvSpPr>
            <a:spLocks noGrp="1"/>
          </p:cNvSpPr>
          <p:nvPr>
            <p:ph type="title"/>
          </p:nvPr>
        </p:nvSpPr>
        <p:spPr>
          <a:xfrm>
            <a:off x="1981201" y="479426"/>
            <a:ext cx="8220075" cy="993775"/>
          </a:xfrm>
        </p:spPr>
        <p:txBody>
          <a:bodyPr/>
          <a:lstStyle/>
          <a:p>
            <a:pPr eaLnBrk="1" hangingPunct="1"/>
            <a:r>
              <a:rPr lang="en-GB" altLang="en-US"/>
              <a:t>Kite</a:t>
            </a:r>
          </a:p>
        </p:txBody>
      </p:sp>
      <p:sp>
        <p:nvSpPr>
          <p:cNvPr id="3" name="Diamond 2">
            <a:extLst>
              <a:ext uri="{FF2B5EF4-FFF2-40B4-BE49-F238E27FC236}">
                <a16:creationId xmlns:a16="http://schemas.microsoft.com/office/drawing/2014/main" id="{8FD362F9-1883-408F-BD3A-8062609FBC5B}"/>
              </a:ext>
            </a:extLst>
          </p:cNvPr>
          <p:cNvSpPr/>
          <p:nvPr/>
        </p:nvSpPr>
        <p:spPr>
          <a:xfrm>
            <a:off x="6635750" y="1233488"/>
            <a:ext cx="2946400" cy="4654550"/>
          </a:xfrm>
          <a:custGeom>
            <a:avLst/>
            <a:gdLst>
              <a:gd name="connsiteX0" fmla="*/ 0 w 2946400"/>
              <a:gd name="connsiteY0" fmla="*/ 1473200 h 2946400"/>
              <a:gd name="connsiteX1" fmla="*/ 1473200 w 2946400"/>
              <a:gd name="connsiteY1" fmla="*/ 0 h 2946400"/>
              <a:gd name="connsiteX2" fmla="*/ 2946400 w 2946400"/>
              <a:gd name="connsiteY2" fmla="*/ 1473200 h 2946400"/>
              <a:gd name="connsiteX3" fmla="*/ 1473200 w 2946400"/>
              <a:gd name="connsiteY3" fmla="*/ 2946400 h 2946400"/>
              <a:gd name="connsiteX4" fmla="*/ 0 w 2946400"/>
              <a:gd name="connsiteY4" fmla="*/ 1473200 h 2946400"/>
              <a:gd name="connsiteX0" fmla="*/ 0 w 2946400"/>
              <a:gd name="connsiteY0" fmla="*/ 1473200 h 4349750"/>
              <a:gd name="connsiteX1" fmla="*/ 1473200 w 2946400"/>
              <a:gd name="connsiteY1" fmla="*/ 0 h 4349750"/>
              <a:gd name="connsiteX2" fmla="*/ 2946400 w 2946400"/>
              <a:gd name="connsiteY2" fmla="*/ 1473200 h 4349750"/>
              <a:gd name="connsiteX3" fmla="*/ 1479550 w 2946400"/>
              <a:gd name="connsiteY3" fmla="*/ 4349750 h 4349750"/>
              <a:gd name="connsiteX4" fmla="*/ 0 w 2946400"/>
              <a:gd name="connsiteY4" fmla="*/ 1473200 h 4349750"/>
              <a:gd name="connsiteX0" fmla="*/ 0 w 2946400"/>
              <a:gd name="connsiteY0" fmla="*/ 1473200 h 4654550"/>
              <a:gd name="connsiteX1" fmla="*/ 1473200 w 2946400"/>
              <a:gd name="connsiteY1" fmla="*/ 0 h 4654550"/>
              <a:gd name="connsiteX2" fmla="*/ 2946400 w 2946400"/>
              <a:gd name="connsiteY2" fmla="*/ 1473200 h 4654550"/>
              <a:gd name="connsiteX3" fmla="*/ 1479550 w 2946400"/>
              <a:gd name="connsiteY3" fmla="*/ 4654550 h 4654550"/>
              <a:gd name="connsiteX4" fmla="*/ 0 w 2946400"/>
              <a:gd name="connsiteY4" fmla="*/ 1473200 h 46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4654550">
                <a:moveTo>
                  <a:pt x="0" y="1473200"/>
                </a:moveTo>
                <a:lnTo>
                  <a:pt x="1473200" y="0"/>
                </a:lnTo>
                <a:lnTo>
                  <a:pt x="2946400" y="1473200"/>
                </a:lnTo>
                <a:lnTo>
                  <a:pt x="1479550" y="4654550"/>
                </a:lnTo>
                <a:lnTo>
                  <a:pt x="0" y="1473200"/>
                </a:lnTo>
                <a:close/>
              </a:path>
            </a:pathLst>
          </a:cu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cxnSp>
        <p:nvCxnSpPr>
          <p:cNvPr id="7" name="Straight Connector 6">
            <a:extLst>
              <a:ext uri="{FF2B5EF4-FFF2-40B4-BE49-F238E27FC236}">
                <a16:creationId xmlns:a16="http://schemas.microsoft.com/office/drawing/2014/main" id="{CB99E427-A14C-4DDA-BDDD-5C94DD5D9093}"/>
              </a:ext>
            </a:extLst>
          </p:cNvPr>
          <p:cNvCxnSpPr>
            <a:stCxn id="3" idx="1"/>
          </p:cNvCxnSpPr>
          <p:nvPr/>
        </p:nvCxnSpPr>
        <p:spPr>
          <a:xfrm>
            <a:off x="8108950" y="1233488"/>
            <a:ext cx="0" cy="465455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32ABF7-BF87-4390-9114-F085F4B1C29B}"/>
              </a:ext>
            </a:extLst>
          </p:cNvPr>
          <p:cNvCxnSpPr>
            <a:stCxn id="3" idx="2"/>
            <a:endCxn id="3" idx="0"/>
          </p:cNvCxnSpPr>
          <p:nvPr/>
        </p:nvCxnSpPr>
        <p:spPr>
          <a:xfrm flipH="1">
            <a:off x="6635750" y="2706688"/>
            <a:ext cx="29464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5F716F-FA73-4F25-BFD6-470398561B45}"/>
              </a:ext>
            </a:extLst>
          </p:cNvPr>
          <p:cNvCxnSpPr/>
          <p:nvPr/>
        </p:nvCxnSpPr>
        <p:spPr>
          <a:xfrm>
            <a:off x="7180263" y="1795464"/>
            <a:ext cx="336550" cy="327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15" name="Group 13">
            <a:extLst>
              <a:ext uri="{FF2B5EF4-FFF2-40B4-BE49-F238E27FC236}">
                <a16:creationId xmlns:a16="http://schemas.microsoft.com/office/drawing/2014/main" id="{71BC8FDB-870D-4526-8F64-E854B5CA8937}"/>
              </a:ext>
            </a:extLst>
          </p:cNvPr>
          <p:cNvGrpSpPr>
            <a:grpSpLocks/>
          </p:cNvGrpSpPr>
          <p:nvPr/>
        </p:nvGrpSpPr>
        <p:grpSpPr bwMode="auto">
          <a:xfrm rot="9357433">
            <a:off x="7078663" y="4137025"/>
            <a:ext cx="476250" cy="88900"/>
            <a:chOff x="4567235" y="2835563"/>
            <a:chExt cx="475820" cy="87745"/>
          </a:xfrm>
        </p:grpSpPr>
        <p:cxnSp>
          <p:nvCxnSpPr>
            <p:cNvPr id="15" name="Straight Connector 14">
              <a:extLst>
                <a:ext uri="{FF2B5EF4-FFF2-40B4-BE49-F238E27FC236}">
                  <a16:creationId xmlns:a16="http://schemas.microsoft.com/office/drawing/2014/main" id="{2836940B-BCA5-438B-AB68-C7646B933BF5}"/>
                </a:ext>
              </a:extLst>
            </p:cNvPr>
            <p:cNvCxnSpPr/>
            <p:nvPr/>
          </p:nvCxnSpPr>
          <p:spPr>
            <a:xfrm>
              <a:off x="4567770" y="2843640"/>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F24277-0D9D-49C7-98DA-DCC3180F22CB}"/>
                </a:ext>
              </a:extLst>
            </p:cNvPr>
            <p:cNvCxnSpPr/>
            <p:nvPr/>
          </p:nvCxnSpPr>
          <p:spPr>
            <a:xfrm>
              <a:off x="4569577" y="2931939"/>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16" name="Group 16">
            <a:extLst>
              <a:ext uri="{FF2B5EF4-FFF2-40B4-BE49-F238E27FC236}">
                <a16:creationId xmlns:a16="http://schemas.microsoft.com/office/drawing/2014/main" id="{07004A97-0C93-4EB5-8D2B-60C65A5061F6}"/>
              </a:ext>
            </a:extLst>
          </p:cNvPr>
          <p:cNvGrpSpPr>
            <a:grpSpLocks/>
          </p:cNvGrpSpPr>
          <p:nvPr/>
        </p:nvGrpSpPr>
        <p:grpSpPr bwMode="auto">
          <a:xfrm rot="12242567" flipH="1">
            <a:off x="8659813" y="4178301"/>
            <a:ext cx="476250" cy="87313"/>
            <a:chOff x="4567235" y="2835563"/>
            <a:chExt cx="475820" cy="87745"/>
          </a:xfrm>
        </p:grpSpPr>
        <p:cxnSp>
          <p:nvCxnSpPr>
            <p:cNvPr id="18" name="Straight Connector 17">
              <a:extLst>
                <a:ext uri="{FF2B5EF4-FFF2-40B4-BE49-F238E27FC236}">
                  <a16:creationId xmlns:a16="http://schemas.microsoft.com/office/drawing/2014/main" id="{F1F57FC8-22E8-4132-9DD9-5311A525B31A}"/>
                </a:ext>
              </a:extLst>
            </p:cNvPr>
            <p:cNvCxnSpPr/>
            <p:nvPr/>
          </p:nvCxnSpPr>
          <p:spPr>
            <a:xfrm>
              <a:off x="4562476" y="2827513"/>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A76F99-88BE-4C1E-B92D-51F0DC8E1912}"/>
                </a:ext>
              </a:extLst>
            </p:cNvPr>
            <p:cNvCxnSpPr/>
            <p:nvPr/>
          </p:nvCxnSpPr>
          <p:spPr>
            <a:xfrm>
              <a:off x="4565576" y="2914502"/>
              <a:ext cx="475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2097FB38-B8E1-4DF7-B4CD-044E77148747}"/>
              </a:ext>
            </a:extLst>
          </p:cNvPr>
          <p:cNvCxnSpPr/>
          <p:nvPr/>
        </p:nvCxnSpPr>
        <p:spPr>
          <a:xfrm flipH="1">
            <a:off x="8699500" y="1854200"/>
            <a:ext cx="336550" cy="325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638D801-D80F-4B87-81A1-5BB5DEB0C37A}"/>
              </a:ext>
            </a:extLst>
          </p:cNvPr>
          <p:cNvSpPr>
            <a:spLocks noChangeArrowheads="1"/>
          </p:cNvSpPr>
          <p:nvPr/>
        </p:nvSpPr>
        <p:spPr bwMode="auto">
          <a:xfrm>
            <a:off x="2305051" y="2336800"/>
            <a:ext cx="4192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Has 2 pairs of equal, adjacent sides.</a:t>
            </a:r>
          </a:p>
        </p:txBody>
      </p:sp>
      <p:sp>
        <p:nvSpPr>
          <p:cNvPr id="24" name="Rectangle 23">
            <a:extLst>
              <a:ext uri="{FF2B5EF4-FFF2-40B4-BE49-F238E27FC236}">
                <a16:creationId xmlns:a16="http://schemas.microsoft.com/office/drawing/2014/main" id="{872730CF-B390-4B19-A8A9-37973299A095}"/>
              </a:ext>
            </a:extLst>
          </p:cNvPr>
          <p:cNvSpPr>
            <a:spLocks noChangeArrowheads="1"/>
          </p:cNvSpPr>
          <p:nvPr/>
        </p:nvSpPr>
        <p:spPr bwMode="auto">
          <a:xfrm>
            <a:off x="2304132" y="2982913"/>
            <a:ext cx="3961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pPr>
            <a:r>
              <a:rPr lang="en-GB" altLang="en-US">
                <a:solidFill>
                  <a:prstClr val="black"/>
                </a:solidFill>
              </a:rPr>
              <a:t>1 pair of opposite angle are equal.</a:t>
            </a:r>
          </a:p>
        </p:txBody>
      </p:sp>
      <p:sp>
        <p:nvSpPr>
          <p:cNvPr id="17421" name="Rectangle 24">
            <a:extLst>
              <a:ext uri="{FF2B5EF4-FFF2-40B4-BE49-F238E27FC236}">
                <a16:creationId xmlns:a16="http://schemas.microsoft.com/office/drawing/2014/main" id="{6645C0C7-482C-4A63-901E-B84FC6536AEC}"/>
              </a:ext>
            </a:extLst>
          </p:cNvPr>
          <p:cNvSpPr>
            <a:spLocks noChangeArrowheads="1"/>
          </p:cNvSpPr>
          <p:nvPr/>
        </p:nvSpPr>
        <p:spPr bwMode="auto">
          <a:xfrm>
            <a:off x="2305051" y="1473201"/>
            <a:ext cx="365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Do you know what the properties of a kite are?</a:t>
            </a:r>
          </a:p>
        </p:txBody>
      </p:sp>
      <p:grpSp>
        <p:nvGrpSpPr>
          <p:cNvPr id="26" name="Group 25">
            <a:extLst>
              <a:ext uri="{FF2B5EF4-FFF2-40B4-BE49-F238E27FC236}">
                <a16:creationId xmlns:a16="http://schemas.microsoft.com/office/drawing/2014/main" id="{E7D5B06A-62A1-4F9A-B872-E9EC0F61F711}"/>
              </a:ext>
            </a:extLst>
          </p:cNvPr>
          <p:cNvGrpSpPr/>
          <p:nvPr/>
        </p:nvGrpSpPr>
        <p:grpSpPr>
          <a:xfrm rot="18777027">
            <a:off x="6291945" y="2373179"/>
            <a:ext cx="735689" cy="646164"/>
            <a:chOff x="1217317" y="1509522"/>
            <a:chExt cx="735689" cy="646164"/>
          </a:xfrm>
          <a:solidFill>
            <a:schemeClr val="bg1"/>
          </a:solidFill>
        </p:grpSpPr>
        <p:sp>
          <p:nvSpPr>
            <p:cNvPr id="27" name="Arc 26">
              <a:extLst>
                <a:ext uri="{FF2B5EF4-FFF2-40B4-BE49-F238E27FC236}">
                  <a16:creationId xmlns:a16="http://schemas.microsoft.com/office/drawing/2014/main" id="{CA662706-528E-4B86-BAD4-000C68A6F03E}"/>
                </a:ext>
              </a:extLst>
            </p:cNvPr>
            <p:cNvSpPr/>
            <p:nvPr/>
          </p:nvSpPr>
          <p:spPr>
            <a:xfrm rot="7401484">
              <a:off x="1262080" y="1464759"/>
              <a:ext cx="646164" cy="735689"/>
            </a:xfrm>
            <a:prstGeom prst="arc">
              <a:avLst>
                <a:gd name="adj1" fmla="val 14374808"/>
                <a:gd name="adj2" fmla="val 21137448"/>
              </a:avLst>
            </a:prstGeom>
            <a:grpFill/>
            <a:ln w="28575">
              <a:solidFill>
                <a:srgbClr val="F08115"/>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28" name="Straight Connector 27">
              <a:extLst>
                <a:ext uri="{FF2B5EF4-FFF2-40B4-BE49-F238E27FC236}">
                  <a16:creationId xmlns:a16="http://schemas.microsoft.com/office/drawing/2014/main" id="{C71F19F6-BE16-46A6-92CF-B0C43D9985B1}"/>
                </a:ext>
              </a:extLst>
            </p:cNvPr>
            <p:cNvCxnSpPr>
              <a:endCxn id="27" idx="2"/>
            </p:cNvCxnSpPr>
            <p:nvPr/>
          </p:nvCxnSpPr>
          <p:spPr>
            <a:xfrm rot="2822973">
              <a:off x="1440732" y="1834370"/>
              <a:ext cx="130576" cy="288211"/>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B45E77-6F14-4233-96AA-3FF2FE53C67E}"/>
                </a:ext>
              </a:extLst>
            </p:cNvPr>
            <p:cNvCxnSpPr>
              <a:endCxn id="27" idx="0"/>
            </p:cNvCxnSpPr>
            <p:nvPr/>
          </p:nvCxnSpPr>
          <p:spPr>
            <a:xfrm rot="2822973" flipV="1">
              <a:off x="1619634" y="1711614"/>
              <a:ext cx="267060" cy="260059"/>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905AD79-DD55-44CD-8988-CFEBBE758F35}"/>
              </a:ext>
            </a:extLst>
          </p:cNvPr>
          <p:cNvGrpSpPr/>
          <p:nvPr/>
        </p:nvGrpSpPr>
        <p:grpSpPr>
          <a:xfrm rot="6743606">
            <a:off x="9204943" y="2403638"/>
            <a:ext cx="735689" cy="646164"/>
            <a:chOff x="1217317" y="1509522"/>
            <a:chExt cx="735689" cy="646164"/>
          </a:xfrm>
          <a:solidFill>
            <a:schemeClr val="bg1"/>
          </a:solidFill>
        </p:grpSpPr>
        <p:sp>
          <p:nvSpPr>
            <p:cNvPr id="35" name="Arc 34">
              <a:extLst>
                <a:ext uri="{FF2B5EF4-FFF2-40B4-BE49-F238E27FC236}">
                  <a16:creationId xmlns:a16="http://schemas.microsoft.com/office/drawing/2014/main" id="{44888FC6-5935-498D-AE1B-B7106B21215A}"/>
                </a:ext>
              </a:extLst>
            </p:cNvPr>
            <p:cNvSpPr/>
            <p:nvPr/>
          </p:nvSpPr>
          <p:spPr>
            <a:xfrm rot="7401484">
              <a:off x="1262080" y="1464759"/>
              <a:ext cx="646164" cy="735689"/>
            </a:xfrm>
            <a:prstGeom prst="arc">
              <a:avLst>
                <a:gd name="adj1" fmla="val 14374808"/>
                <a:gd name="adj2" fmla="val 21137448"/>
              </a:avLst>
            </a:prstGeom>
            <a:grpFill/>
            <a:ln w="28575">
              <a:solidFill>
                <a:srgbClr val="F08115"/>
              </a:solidFill>
            </a:ln>
          </p:spPr>
          <p:style>
            <a:lnRef idx="1">
              <a:schemeClr val="dk1"/>
            </a:lnRef>
            <a:fillRef idx="0">
              <a:schemeClr val="dk1"/>
            </a:fillRef>
            <a:effectRef idx="0">
              <a:schemeClr val="dk1"/>
            </a:effectRef>
            <a:fontRef idx="minor">
              <a:schemeClr val="tx1"/>
            </a:fontRef>
          </p:style>
          <p:txBody>
            <a:bodyPr anchor="ctr"/>
            <a:lstStyle/>
            <a:p>
              <a:pPr algn="ctr" defTabSz="457200">
                <a:defRPr/>
              </a:pPr>
              <a:endParaRPr lang="en-GB">
                <a:solidFill>
                  <a:prstClr val="black"/>
                </a:solidFill>
                <a:latin typeface="Calibri" panose="020F0502020204030204"/>
              </a:endParaRPr>
            </a:p>
          </p:txBody>
        </p:sp>
        <p:cxnSp>
          <p:nvCxnSpPr>
            <p:cNvPr id="36" name="Straight Connector 35">
              <a:extLst>
                <a:ext uri="{FF2B5EF4-FFF2-40B4-BE49-F238E27FC236}">
                  <a16:creationId xmlns:a16="http://schemas.microsoft.com/office/drawing/2014/main" id="{CBA6DB7C-FF7F-4D10-A9FA-3C80EDB2FD6B}"/>
                </a:ext>
              </a:extLst>
            </p:cNvPr>
            <p:cNvCxnSpPr>
              <a:endCxn id="35" idx="2"/>
            </p:cNvCxnSpPr>
            <p:nvPr/>
          </p:nvCxnSpPr>
          <p:spPr>
            <a:xfrm rot="2822973">
              <a:off x="1440732" y="1834370"/>
              <a:ext cx="130576" cy="288211"/>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F461AAE-762C-400A-9191-DF7050DD35F2}"/>
                </a:ext>
              </a:extLst>
            </p:cNvPr>
            <p:cNvCxnSpPr>
              <a:endCxn id="35" idx="0"/>
            </p:cNvCxnSpPr>
            <p:nvPr/>
          </p:nvCxnSpPr>
          <p:spPr>
            <a:xfrm rot="2822973" flipV="1">
              <a:off x="1619634" y="1711614"/>
              <a:ext cx="267060" cy="260059"/>
            </a:xfrm>
            <a:prstGeom prst="line">
              <a:avLst/>
            </a:prstGeom>
            <a:grpFill/>
            <a:ln w="19050">
              <a:solidFill>
                <a:srgbClr val="F0811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dirty="0">
              <a:solidFill>
                <a:srgbClr val="E7E6E6">
                  <a:lumMod val="25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Which is the odd one out? Explain your choice.</a:t>
            </a: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3600" b="1" dirty="0">
              <a:solidFill>
                <a:srgbClr val="E7E6E6">
                  <a:lumMod val="25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Name each shape.</a:t>
            </a: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b="1" u="sng" dirty="0">
              <a:solidFill>
                <a:srgbClr val="E7E6E6">
                  <a:lumMod val="50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marL="88900" algn="ctr" defTabSz="457200"/>
            <a:endParaRPr lang="en-GB" sz="2400" b="1" dirty="0">
              <a:solidFill>
                <a:srgbClr val="E7E6E6">
                  <a:lumMod val="25000"/>
                </a:srgbClr>
              </a:solidFill>
              <a:latin typeface="Century Gothic" panose="020B0502020202020204" pitchFamily="34" charset="0"/>
            </a:endParaRPr>
          </a:p>
        </p:txBody>
      </p:sp>
      <p:sp>
        <p:nvSpPr>
          <p:cNvPr id="52" name="Rectangle 51">
            <a:extLst>
              <a:ext uri="{FF2B5EF4-FFF2-40B4-BE49-F238E27FC236}">
                <a16:creationId xmlns:a16="http://schemas.microsoft.com/office/drawing/2014/main" id="{E18D83DB-D555-4778-A0B1-1A80DB813CAB}"/>
              </a:ext>
            </a:extLst>
          </p:cNvPr>
          <p:cNvSpPr/>
          <p:nvPr/>
        </p:nvSpPr>
        <p:spPr>
          <a:xfrm>
            <a:off x="7767031" y="2198873"/>
            <a:ext cx="2133600" cy="12744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5" name="Parallelogram 54">
            <a:extLst>
              <a:ext uri="{FF2B5EF4-FFF2-40B4-BE49-F238E27FC236}">
                <a16:creationId xmlns:a16="http://schemas.microsoft.com/office/drawing/2014/main" id="{04465E4D-8F0F-4B63-B7A3-D581C9B2FE61}"/>
              </a:ext>
            </a:extLst>
          </p:cNvPr>
          <p:cNvSpPr/>
          <p:nvPr/>
        </p:nvSpPr>
        <p:spPr>
          <a:xfrm>
            <a:off x="8056099" y="4328311"/>
            <a:ext cx="1555464" cy="1239680"/>
          </a:xfrm>
          <a:prstGeom prst="parallelogram">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6" name="Trapezoid 55">
            <a:extLst>
              <a:ext uri="{FF2B5EF4-FFF2-40B4-BE49-F238E27FC236}">
                <a16:creationId xmlns:a16="http://schemas.microsoft.com/office/drawing/2014/main" id="{E3E0E305-2368-4A66-91A1-C903EDBD5C2B}"/>
              </a:ext>
            </a:extLst>
          </p:cNvPr>
          <p:cNvSpPr/>
          <p:nvPr/>
        </p:nvSpPr>
        <p:spPr>
          <a:xfrm>
            <a:off x="2453030" y="2198873"/>
            <a:ext cx="1810278" cy="1274488"/>
          </a:xfrm>
          <a:prstGeom prst="trapezoid">
            <a:avLst/>
          </a:prstGeom>
          <a:solidFill>
            <a:srgbClr val="CC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7" name="Parallelogram 56">
            <a:extLst>
              <a:ext uri="{FF2B5EF4-FFF2-40B4-BE49-F238E27FC236}">
                <a16:creationId xmlns:a16="http://schemas.microsoft.com/office/drawing/2014/main" id="{1206324D-E6D8-4ED8-80FF-76A54D546F03}"/>
              </a:ext>
            </a:extLst>
          </p:cNvPr>
          <p:cNvSpPr/>
          <p:nvPr/>
        </p:nvSpPr>
        <p:spPr>
          <a:xfrm>
            <a:off x="4917035" y="2198873"/>
            <a:ext cx="2357933" cy="1274488"/>
          </a:xfrm>
          <a:prstGeom prst="parallelogram">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9" name="Rectangle: Single Corner Snipped 58">
            <a:extLst>
              <a:ext uri="{FF2B5EF4-FFF2-40B4-BE49-F238E27FC236}">
                <a16:creationId xmlns:a16="http://schemas.microsoft.com/office/drawing/2014/main" id="{DBC3EFF8-4719-43B7-9614-1C4A98448DBC}"/>
              </a:ext>
            </a:extLst>
          </p:cNvPr>
          <p:cNvSpPr/>
          <p:nvPr/>
        </p:nvSpPr>
        <p:spPr>
          <a:xfrm>
            <a:off x="5190860" y="4293503"/>
            <a:ext cx="1810278" cy="1274488"/>
          </a:xfrm>
          <a:prstGeom prst="snip1Rect">
            <a:avLst>
              <a:gd name="adj" fmla="val 42662"/>
            </a:avLst>
          </a:prstGeom>
          <a:solidFill>
            <a:srgbClr val="FF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AF4A6BE9-DF24-4AAF-8678-38ABC4FEF27C}"/>
              </a:ext>
            </a:extLst>
          </p:cNvPr>
          <p:cNvSpPr/>
          <p:nvPr/>
        </p:nvSpPr>
        <p:spPr>
          <a:xfrm rot="18856984">
            <a:off x="2854418" y="4353294"/>
            <a:ext cx="1007505" cy="1005840"/>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16867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dirty="0">
              <a:solidFill>
                <a:srgbClr val="E7E6E6">
                  <a:lumMod val="25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Which is the odd one out? Explain your choice.</a:t>
            </a:r>
          </a:p>
          <a:p>
            <a:pPr algn="ctr" defTabSz="457200"/>
            <a:r>
              <a:rPr lang="en-GB" sz="2000" b="1" dirty="0">
                <a:solidFill>
                  <a:srgbClr val="FF0000"/>
                </a:solidFill>
                <a:latin typeface="Century Gothic" panose="020B0502020202020204" pitchFamily="34" charset="0"/>
              </a:rPr>
              <a:t>Example answer:</a:t>
            </a:r>
          </a:p>
          <a:p>
            <a:pPr algn="ctr" defTabSz="457200"/>
            <a:r>
              <a:rPr lang="en-GB" sz="2000" b="1" dirty="0">
                <a:solidFill>
                  <a:srgbClr val="FF0000"/>
                </a:solidFill>
                <a:latin typeface="Century Gothic" panose="020B0502020202020204" pitchFamily="34" charset="0"/>
              </a:rPr>
              <a:t>The pentagon is the odd one out as all of the others are quadrilaterals.</a:t>
            </a:r>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3600" b="1" dirty="0">
              <a:solidFill>
                <a:srgbClr val="E7E6E6">
                  <a:lumMod val="25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Name each shape.</a:t>
            </a: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algn="ctr" defTabSz="457200"/>
            <a:endParaRPr lang="en-GB" b="1" u="sng" dirty="0">
              <a:solidFill>
                <a:srgbClr val="E7E6E6">
                  <a:lumMod val="50000"/>
                </a:srgbClr>
              </a:solidFill>
              <a:latin typeface="Century Gothic" panose="020B0502020202020204" pitchFamily="34" charset="0"/>
            </a:endParaRPr>
          </a:p>
          <a:p>
            <a:pPr algn="ctr" defTabSz="457200"/>
            <a:endParaRPr lang="en-GB" sz="2000" b="1" dirty="0">
              <a:solidFill>
                <a:srgbClr val="E7E6E6">
                  <a:lumMod val="25000"/>
                </a:srgbClr>
              </a:solidFill>
              <a:latin typeface="Century Gothic" panose="020B0502020202020204" pitchFamily="34" charset="0"/>
            </a:endParaRPr>
          </a:p>
          <a:p>
            <a:pPr marL="88900" algn="ctr" defTabSz="457200"/>
            <a:endParaRPr lang="en-GB" sz="2400" b="1" dirty="0">
              <a:solidFill>
                <a:srgbClr val="E7E6E6">
                  <a:lumMod val="25000"/>
                </a:srgbClr>
              </a:solidFill>
              <a:latin typeface="Century Gothic" panose="020B0502020202020204" pitchFamily="34" charset="0"/>
            </a:endParaRPr>
          </a:p>
        </p:txBody>
      </p:sp>
      <p:sp>
        <p:nvSpPr>
          <p:cNvPr id="52" name="Rectangle 51">
            <a:extLst>
              <a:ext uri="{FF2B5EF4-FFF2-40B4-BE49-F238E27FC236}">
                <a16:creationId xmlns:a16="http://schemas.microsoft.com/office/drawing/2014/main" id="{E18D83DB-D555-4778-A0B1-1A80DB813CAB}"/>
              </a:ext>
            </a:extLst>
          </p:cNvPr>
          <p:cNvSpPr/>
          <p:nvPr/>
        </p:nvSpPr>
        <p:spPr>
          <a:xfrm>
            <a:off x="7767031" y="2198873"/>
            <a:ext cx="2133600" cy="12744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5" name="Parallelogram 54">
            <a:extLst>
              <a:ext uri="{FF2B5EF4-FFF2-40B4-BE49-F238E27FC236}">
                <a16:creationId xmlns:a16="http://schemas.microsoft.com/office/drawing/2014/main" id="{04465E4D-8F0F-4B63-B7A3-D581C9B2FE61}"/>
              </a:ext>
            </a:extLst>
          </p:cNvPr>
          <p:cNvSpPr/>
          <p:nvPr/>
        </p:nvSpPr>
        <p:spPr>
          <a:xfrm>
            <a:off x="8056099" y="4328311"/>
            <a:ext cx="1555464" cy="1239680"/>
          </a:xfrm>
          <a:prstGeom prst="parallelogram">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6" name="Trapezoid 55">
            <a:extLst>
              <a:ext uri="{FF2B5EF4-FFF2-40B4-BE49-F238E27FC236}">
                <a16:creationId xmlns:a16="http://schemas.microsoft.com/office/drawing/2014/main" id="{E3E0E305-2368-4A66-91A1-C903EDBD5C2B}"/>
              </a:ext>
            </a:extLst>
          </p:cNvPr>
          <p:cNvSpPr/>
          <p:nvPr/>
        </p:nvSpPr>
        <p:spPr>
          <a:xfrm>
            <a:off x="2453030" y="2198873"/>
            <a:ext cx="1810278" cy="1274488"/>
          </a:xfrm>
          <a:prstGeom prst="trapezoid">
            <a:avLst/>
          </a:prstGeom>
          <a:solidFill>
            <a:srgbClr val="CC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7" name="Parallelogram 56">
            <a:extLst>
              <a:ext uri="{FF2B5EF4-FFF2-40B4-BE49-F238E27FC236}">
                <a16:creationId xmlns:a16="http://schemas.microsoft.com/office/drawing/2014/main" id="{1206324D-E6D8-4ED8-80FF-76A54D546F03}"/>
              </a:ext>
            </a:extLst>
          </p:cNvPr>
          <p:cNvSpPr/>
          <p:nvPr/>
        </p:nvSpPr>
        <p:spPr>
          <a:xfrm>
            <a:off x="4917035" y="2198873"/>
            <a:ext cx="2357933" cy="1274488"/>
          </a:xfrm>
          <a:prstGeom prst="parallelogram">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59" name="Rectangle: Single Corner Snipped 58">
            <a:extLst>
              <a:ext uri="{FF2B5EF4-FFF2-40B4-BE49-F238E27FC236}">
                <a16:creationId xmlns:a16="http://schemas.microsoft.com/office/drawing/2014/main" id="{DBC3EFF8-4719-43B7-9614-1C4A98448DBC}"/>
              </a:ext>
            </a:extLst>
          </p:cNvPr>
          <p:cNvSpPr/>
          <p:nvPr/>
        </p:nvSpPr>
        <p:spPr>
          <a:xfrm>
            <a:off x="5190860" y="4293503"/>
            <a:ext cx="1810278" cy="1274488"/>
          </a:xfrm>
          <a:prstGeom prst="snip1Rect">
            <a:avLst>
              <a:gd name="adj" fmla="val 42662"/>
            </a:avLst>
          </a:prstGeom>
          <a:solidFill>
            <a:srgbClr val="FF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AF4A6BE9-DF24-4AAF-8678-38ABC4FEF27C}"/>
              </a:ext>
            </a:extLst>
          </p:cNvPr>
          <p:cNvSpPr/>
          <p:nvPr/>
        </p:nvSpPr>
        <p:spPr>
          <a:xfrm rot="18856984">
            <a:off x="2854418" y="4353294"/>
            <a:ext cx="1007505" cy="1005840"/>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33CCF6C9-C902-468E-BB99-C974DC749F76}"/>
              </a:ext>
            </a:extLst>
          </p:cNvPr>
          <p:cNvSpPr txBox="1"/>
          <p:nvPr/>
        </p:nvSpPr>
        <p:spPr>
          <a:xfrm>
            <a:off x="2668339" y="3489345"/>
            <a:ext cx="1379660"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trapezium</a:t>
            </a:r>
            <a:endParaRPr lang="en-US" sz="1600" b="1" dirty="0">
              <a:solidFill>
                <a:srgbClr val="FF0000"/>
              </a:solidFill>
              <a:latin typeface="Century Gothic" panose="020B0502020202020204" pitchFamily="34" charset="0"/>
            </a:endParaRPr>
          </a:p>
        </p:txBody>
      </p:sp>
      <p:sp>
        <p:nvSpPr>
          <p:cNvPr id="14" name="TextBox 13">
            <a:extLst>
              <a:ext uri="{FF2B5EF4-FFF2-40B4-BE49-F238E27FC236}">
                <a16:creationId xmlns:a16="http://schemas.microsoft.com/office/drawing/2014/main" id="{4F3788E0-9A2E-417C-AEED-AC901EEF6D2B}"/>
              </a:ext>
            </a:extLst>
          </p:cNvPr>
          <p:cNvSpPr txBox="1"/>
          <p:nvPr/>
        </p:nvSpPr>
        <p:spPr>
          <a:xfrm>
            <a:off x="5286384" y="3485904"/>
            <a:ext cx="1619233"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parallelogram</a:t>
            </a:r>
            <a:endParaRPr lang="en-US" sz="1600" b="1"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CD961590-BCBF-4FD6-953A-8D840E7B09E5}"/>
              </a:ext>
            </a:extLst>
          </p:cNvPr>
          <p:cNvSpPr txBox="1"/>
          <p:nvPr/>
        </p:nvSpPr>
        <p:spPr>
          <a:xfrm>
            <a:off x="8144001" y="3485904"/>
            <a:ext cx="1379660"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rectangle</a:t>
            </a:r>
            <a:endParaRPr lang="en-US" sz="1600" b="1" dirty="0">
              <a:solidFill>
                <a:srgbClr val="FF0000"/>
              </a:solidFill>
              <a:latin typeface="Century Gothic" panose="020B0502020202020204" pitchFamily="34" charset="0"/>
            </a:endParaRPr>
          </a:p>
        </p:txBody>
      </p:sp>
      <p:sp>
        <p:nvSpPr>
          <p:cNvPr id="16" name="TextBox 15">
            <a:extLst>
              <a:ext uri="{FF2B5EF4-FFF2-40B4-BE49-F238E27FC236}">
                <a16:creationId xmlns:a16="http://schemas.microsoft.com/office/drawing/2014/main" id="{C26B8E36-36C1-457A-94AE-FB44227AD14D}"/>
              </a:ext>
            </a:extLst>
          </p:cNvPr>
          <p:cNvSpPr txBox="1"/>
          <p:nvPr/>
        </p:nvSpPr>
        <p:spPr>
          <a:xfrm>
            <a:off x="2668339" y="5584186"/>
            <a:ext cx="1379660"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square</a:t>
            </a:r>
            <a:endParaRPr lang="en-US" sz="1600" b="1" dirty="0">
              <a:solidFill>
                <a:srgbClr val="FF0000"/>
              </a:solidFill>
              <a:latin typeface="Century Gothic" panose="020B0502020202020204" pitchFamily="34" charset="0"/>
            </a:endParaRPr>
          </a:p>
        </p:txBody>
      </p:sp>
      <p:sp>
        <p:nvSpPr>
          <p:cNvPr id="17" name="TextBox 16">
            <a:extLst>
              <a:ext uri="{FF2B5EF4-FFF2-40B4-BE49-F238E27FC236}">
                <a16:creationId xmlns:a16="http://schemas.microsoft.com/office/drawing/2014/main" id="{BA826FB9-EDE1-42E4-B8AC-125C50DCA4E6}"/>
              </a:ext>
            </a:extLst>
          </p:cNvPr>
          <p:cNvSpPr txBox="1"/>
          <p:nvPr/>
        </p:nvSpPr>
        <p:spPr>
          <a:xfrm>
            <a:off x="5406169" y="5584460"/>
            <a:ext cx="1379660"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pentagon</a:t>
            </a:r>
            <a:endParaRPr lang="en-US" sz="1600" b="1" dirty="0">
              <a:solidFill>
                <a:srgbClr val="FF0000"/>
              </a:solidFill>
              <a:latin typeface="Century Gothic" panose="020B0502020202020204" pitchFamily="34" charset="0"/>
            </a:endParaRPr>
          </a:p>
        </p:txBody>
      </p:sp>
      <p:sp>
        <p:nvSpPr>
          <p:cNvPr id="18" name="TextBox 17">
            <a:extLst>
              <a:ext uri="{FF2B5EF4-FFF2-40B4-BE49-F238E27FC236}">
                <a16:creationId xmlns:a16="http://schemas.microsoft.com/office/drawing/2014/main" id="{226853BA-8643-42F1-AD4C-BDB80CEC0173}"/>
              </a:ext>
            </a:extLst>
          </p:cNvPr>
          <p:cNvSpPr txBox="1"/>
          <p:nvPr/>
        </p:nvSpPr>
        <p:spPr>
          <a:xfrm>
            <a:off x="8144001" y="5584186"/>
            <a:ext cx="1379660" cy="338554"/>
          </a:xfrm>
          <a:prstGeom prst="rect">
            <a:avLst/>
          </a:prstGeom>
          <a:noFill/>
        </p:spPr>
        <p:txBody>
          <a:bodyPr wrap="square" rtlCol="0">
            <a:spAutoFit/>
          </a:bodyPr>
          <a:lstStyle/>
          <a:p>
            <a:pPr algn="ctr" defTabSz="457200"/>
            <a:r>
              <a:rPr lang="en-GB" sz="1600" b="1" dirty="0">
                <a:solidFill>
                  <a:srgbClr val="FF0000"/>
                </a:solidFill>
                <a:latin typeface="Century Gothic" panose="020B0502020202020204" pitchFamily="34" charset="0"/>
              </a:rPr>
              <a:t>rhombus</a:t>
            </a:r>
            <a:endParaRPr lang="en-US" sz="1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4866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Draw lines to match the true statements to the shape.</a:t>
            </a:r>
            <a:endParaRPr lang="en-GB" sz="2000" b="1" u="sng" dirty="0">
              <a:solidFill>
                <a:prstClr val="black"/>
              </a:solidFill>
              <a:latin typeface="Century Gothic" panose="020B0502020202020204" pitchFamily="34" charset="0"/>
            </a:endParaRPr>
          </a:p>
        </p:txBody>
      </p:sp>
      <p:grpSp>
        <p:nvGrpSpPr>
          <p:cNvPr id="2" name="Group 1">
            <a:extLst>
              <a:ext uri="{FF2B5EF4-FFF2-40B4-BE49-F238E27FC236}">
                <a16:creationId xmlns:a16="http://schemas.microsoft.com/office/drawing/2014/main" id="{F5A638D3-5942-453A-9A4F-D45D6CB98449}"/>
              </a:ext>
            </a:extLst>
          </p:cNvPr>
          <p:cNvGrpSpPr/>
          <p:nvPr/>
        </p:nvGrpSpPr>
        <p:grpSpPr>
          <a:xfrm>
            <a:off x="2378092" y="2140780"/>
            <a:ext cx="7509657" cy="3244382"/>
            <a:chOff x="2618367" y="515071"/>
            <a:chExt cx="5186304" cy="2240629"/>
          </a:xfrm>
        </p:grpSpPr>
        <p:sp>
          <p:nvSpPr>
            <p:cNvPr id="7" name="Rectangle 6">
              <a:extLst>
                <a:ext uri="{FF2B5EF4-FFF2-40B4-BE49-F238E27FC236}">
                  <a16:creationId xmlns:a16="http://schemas.microsoft.com/office/drawing/2014/main" id="{D6B7ED18-D339-4396-82D4-8E1282674EC8}"/>
                </a:ext>
              </a:extLst>
            </p:cNvPr>
            <p:cNvSpPr/>
            <p:nvPr/>
          </p:nvSpPr>
          <p:spPr>
            <a:xfrm>
              <a:off x="4578011" y="2007181"/>
              <a:ext cx="1326047" cy="748519"/>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3200" b="1">
                <a:solidFill>
                  <a:prstClr val="white"/>
                </a:solidFill>
                <a:latin typeface="Century Gothic" panose="020B0502020202020204" pitchFamily="34" charset="0"/>
              </a:endParaRPr>
            </a:p>
          </p:txBody>
        </p:sp>
        <p:sp>
          <p:nvSpPr>
            <p:cNvPr id="9" name="TextBox 8">
              <a:extLst>
                <a:ext uri="{FF2B5EF4-FFF2-40B4-BE49-F238E27FC236}">
                  <a16:creationId xmlns:a16="http://schemas.microsoft.com/office/drawing/2014/main" id="{E1C8915F-A039-47D9-87C3-3A7711A954AD}"/>
                </a:ext>
              </a:extLst>
            </p:cNvPr>
            <p:cNvSpPr txBox="1"/>
            <p:nvPr/>
          </p:nvSpPr>
          <p:spPr>
            <a:xfrm>
              <a:off x="2812699" y="1145333"/>
              <a:ext cx="1779271"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black"/>
                  </a:solidFill>
                  <a:latin typeface="Century Gothic" panose="020B0502020202020204" pitchFamily="34" charset="0"/>
                </a:rPr>
                <a:t>It has 5 right angles</a:t>
              </a:r>
            </a:p>
          </p:txBody>
        </p:sp>
        <p:sp>
          <p:nvSpPr>
            <p:cNvPr id="10" name="TextBox 9">
              <a:extLst>
                <a:ext uri="{FF2B5EF4-FFF2-40B4-BE49-F238E27FC236}">
                  <a16:creationId xmlns:a16="http://schemas.microsoft.com/office/drawing/2014/main" id="{0917A430-7F4E-4FE5-B590-83AA95745632}"/>
                </a:ext>
              </a:extLst>
            </p:cNvPr>
            <p:cNvSpPr txBox="1"/>
            <p:nvPr/>
          </p:nvSpPr>
          <p:spPr>
            <a:xfrm>
              <a:off x="4467978" y="515071"/>
              <a:ext cx="1436081"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black"/>
                  </a:solidFill>
                  <a:latin typeface="Century Gothic" panose="020B0502020202020204" pitchFamily="34" charset="0"/>
                </a:rPr>
                <a:t>It is a rectangle</a:t>
              </a:r>
            </a:p>
          </p:txBody>
        </p:sp>
        <p:sp>
          <p:nvSpPr>
            <p:cNvPr id="11" name="TextBox 10">
              <a:extLst>
                <a:ext uri="{FF2B5EF4-FFF2-40B4-BE49-F238E27FC236}">
                  <a16:creationId xmlns:a16="http://schemas.microsoft.com/office/drawing/2014/main" id="{F9D7FC56-4088-4C88-B96B-61DFA1E4A2B9}"/>
                </a:ext>
              </a:extLst>
            </p:cNvPr>
            <p:cNvSpPr txBox="1"/>
            <p:nvPr/>
          </p:nvSpPr>
          <p:spPr>
            <a:xfrm>
              <a:off x="6167803" y="1145333"/>
              <a:ext cx="1200277"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black"/>
                  </a:solidFill>
                  <a:latin typeface="Century Gothic" panose="020B0502020202020204" pitchFamily="34" charset="0"/>
                </a:rPr>
                <a:t>It has 3 sides</a:t>
              </a:r>
            </a:p>
          </p:txBody>
        </p:sp>
        <p:sp>
          <p:nvSpPr>
            <p:cNvPr id="12" name="TextBox 11">
              <a:extLst>
                <a:ext uri="{FF2B5EF4-FFF2-40B4-BE49-F238E27FC236}">
                  <a16:creationId xmlns:a16="http://schemas.microsoft.com/office/drawing/2014/main" id="{2821DE99-389A-4C86-9363-64A1AB5A4C40}"/>
                </a:ext>
              </a:extLst>
            </p:cNvPr>
            <p:cNvSpPr txBox="1"/>
            <p:nvPr/>
          </p:nvSpPr>
          <p:spPr>
            <a:xfrm>
              <a:off x="2618367" y="1775596"/>
              <a:ext cx="1596606"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black"/>
                  </a:solidFill>
                  <a:latin typeface="Century Gothic" panose="020B0502020202020204" pitchFamily="34" charset="0"/>
                </a:rPr>
                <a:t>It has equal sides</a:t>
              </a:r>
            </a:p>
          </p:txBody>
        </p:sp>
        <p:sp>
          <p:nvSpPr>
            <p:cNvPr id="13" name="TextBox 12">
              <a:extLst>
                <a:ext uri="{FF2B5EF4-FFF2-40B4-BE49-F238E27FC236}">
                  <a16:creationId xmlns:a16="http://schemas.microsoft.com/office/drawing/2014/main" id="{C03CEC56-3FE6-4AF2-B96A-2242CD6406A3}"/>
                </a:ext>
              </a:extLst>
            </p:cNvPr>
            <p:cNvSpPr txBox="1"/>
            <p:nvPr/>
          </p:nvSpPr>
          <p:spPr>
            <a:xfrm>
              <a:off x="6604394" y="1775596"/>
              <a:ext cx="1200277"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black"/>
                  </a:solidFill>
                  <a:latin typeface="Century Gothic" panose="020B0502020202020204" pitchFamily="34" charset="0"/>
                </a:rPr>
                <a:t>It has 4 sides</a:t>
              </a:r>
            </a:p>
          </p:txBody>
        </p:sp>
      </p:grpSp>
    </p:spTree>
    <p:extLst>
      <p:ext uri="{BB962C8B-B14F-4D97-AF65-F5344CB8AC3E}">
        <p14:creationId xmlns:p14="http://schemas.microsoft.com/office/powerpoint/2010/main" val="390724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Draw lines to match the true statements to the shape.</a:t>
            </a:r>
            <a:endParaRPr lang="en-GB" sz="2000" b="1" u="sng" dirty="0">
              <a:solidFill>
                <a:prstClr val="black"/>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95887A09-7E2E-42C0-B98E-C9B9332388C4}"/>
              </a:ext>
            </a:extLst>
          </p:cNvPr>
          <p:cNvCxnSpPr>
            <a:cxnSpLocks/>
          </p:cNvCxnSpPr>
          <p:nvPr/>
        </p:nvCxnSpPr>
        <p:spPr>
          <a:xfrm flipH="1">
            <a:off x="7135702" y="4317112"/>
            <a:ext cx="1093731" cy="4970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5A889-6EB5-4F7C-B4A8-F6611F25511C}"/>
              </a:ext>
            </a:extLst>
          </p:cNvPr>
          <p:cNvCxnSpPr>
            <a:cxnSpLocks/>
          </p:cNvCxnSpPr>
          <p:nvPr/>
        </p:nvCxnSpPr>
        <p:spPr>
          <a:xfrm>
            <a:off x="6137193" y="2540891"/>
            <a:ext cx="1" cy="17604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07B0428-ADDE-4A94-97DC-1742059689B4}"/>
              </a:ext>
            </a:extLst>
          </p:cNvPr>
          <p:cNvGrpSpPr/>
          <p:nvPr/>
        </p:nvGrpSpPr>
        <p:grpSpPr>
          <a:xfrm>
            <a:off x="2378092" y="2140780"/>
            <a:ext cx="7509657" cy="3244382"/>
            <a:chOff x="2618367" y="515071"/>
            <a:chExt cx="5186304" cy="2240629"/>
          </a:xfrm>
        </p:grpSpPr>
        <p:sp>
          <p:nvSpPr>
            <p:cNvPr id="28" name="Rectangle 27">
              <a:extLst>
                <a:ext uri="{FF2B5EF4-FFF2-40B4-BE49-F238E27FC236}">
                  <a16:creationId xmlns:a16="http://schemas.microsoft.com/office/drawing/2014/main" id="{6F9C4367-4A54-4919-88D7-D00B61AE2B89}"/>
                </a:ext>
              </a:extLst>
            </p:cNvPr>
            <p:cNvSpPr/>
            <p:nvPr/>
          </p:nvSpPr>
          <p:spPr>
            <a:xfrm>
              <a:off x="4578011" y="2007181"/>
              <a:ext cx="1326047" cy="748519"/>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3200" b="1">
                <a:solidFill>
                  <a:prstClr val="white"/>
                </a:solidFill>
                <a:latin typeface="Century Gothic" panose="020B0502020202020204" pitchFamily="34" charset="0"/>
              </a:endParaRPr>
            </a:p>
          </p:txBody>
        </p:sp>
        <p:sp>
          <p:nvSpPr>
            <p:cNvPr id="29" name="TextBox 28">
              <a:extLst>
                <a:ext uri="{FF2B5EF4-FFF2-40B4-BE49-F238E27FC236}">
                  <a16:creationId xmlns:a16="http://schemas.microsoft.com/office/drawing/2014/main" id="{960B6BA0-46AB-4AD8-8227-704C0F96B24A}"/>
                </a:ext>
              </a:extLst>
            </p:cNvPr>
            <p:cNvSpPr txBox="1"/>
            <p:nvPr/>
          </p:nvSpPr>
          <p:spPr>
            <a:xfrm>
              <a:off x="2812699" y="1145333"/>
              <a:ext cx="1779271"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white">
                      <a:lumMod val="50000"/>
                    </a:prstClr>
                  </a:solidFill>
                  <a:latin typeface="Century Gothic" panose="020B0502020202020204" pitchFamily="34" charset="0"/>
                </a:rPr>
                <a:t>It has 5 right angles</a:t>
              </a:r>
            </a:p>
          </p:txBody>
        </p:sp>
        <p:sp>
          <p:nvSpPr>
            <p:cNvPr id="30" name="TextBox 29">
              <a:extLst>
                <a:ext uri="{FF2B5EF4-FFF2-40B4-BE49-F238E27FC236}">
                  <a16:creationId xmlns:a16="http://schemas.microsoft.com/office/drawing/2014/main" id="{7A05F9FD-5D0F-4053-B9C3-7584CEC91487}"/>
                </a:ext>
              </a:extLst>
            </p:cNvPr>
            <p:cNvSpPr txBox="1"/>
            <p:nvPr/>
          </p:nvSpPr>
          <p:spPr>
            <a:xfrm>
              <a:off x="4467978" y="515071"/>
              <a:ext cx="1436081"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srgbClr val="FF0000"/>
                  </a:solidFill>
                  <a:latin typeface="Century Gothic" panose="020B0502020202020204" pitchFamily="34" charset="0"/>
                </a:rPr>
                <a:t>It is a rectangle</a:t>
              </a:r>
            </a:p>
          </p:txBody>
        </p:sp>
        <p:sp>
          <p:nvSpPr>
            <p:cNvPr id="31" name="TextBox 30">
              <a:extLst>
                <a:ext uri="{FF2B5EF4-FFF2-40B4-BE49-F238E27FC236}">
                  <a16:creationId xmlns:a16="http://schemas.microsoft.com/office/drawing/2014/main" id="{988240DF-A6C2-4D45-9B74-EA5BDF8DB06F}"/>
                </a:ext>
              </a:extLst>
            </p:cNvPr>
            <p:cNvSpPr txBox="1"/>
            <p:nvPr/>
          </p:nvSpPr>
          <p:spPr>
            <a:xfrm>
              <a:off x="6167803" y="1145333"/>
              <a:ext cx="1200277"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white">
                      <a:lumMod val="50000"/>
                    </a:prstClr>
                  </a:solidFill>
                  <a:latin typeface="Century Gothic" panose="020B0502020202020204" pitchFamily="34" charset="0"/>
                </a:rPr>
                <a:t>It has 3 sides</a:t>
              </a:r>
            </a:p>
          </p:txBody>
        </p:sp>
        <p:sp>
          <p:nvSpPr>
            <p:cNvPr id="32" name="TextBox 31">
              <a:extLst>
                <a:ext uri="{FF2B5EF4-FFF2-40B4-BE49-F238E27FC236}">
                  <a16:creationId xmlns:a16="http://schemas.microsoft.com/office/drawing/2014/main" id="{418F8D85-AB9D-413B-8210-0B367F35DBC4}"/>
                </a:ext>
              </a:extLst>
            </p:cNvPr>
            <p:cNvSpPr txBox="1"/>
            <p:nvPr/>
          </p:nvSpPr>
          <p:spPr>
            <a:xfrm>
              <a:off x="2618367" y="1775596"/>
              <a:ext cx="1596606"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prstClr val="white">
                      <a:lumMod val="50000"/>
                    </a:prstClr>
                  </a:solidFill>
                  <a:latin typeface="Century Gothic" panose="020B0502020202020204" pitchFamily="34" charset="0"/>
                </a:rPr>
                <a:t>It has equal sides</a:t>
              </a:r>
            </a:p>
          </p:txBody>
        </p:sp>
        <p:sp>
          <p:nvSpPr>
            <p:cNvPr id="33" name="TextBox 32">
              <a:extLst>
                <a:ext uri="{FF2B5EF4-FFF2-40B4-BE49-F238E27FC236}">
                  <a16:creationId xmlns:a16="http://schemas.microsoft.com/office/drawing/2014/main" id="{BBCF024A-566F-4D29-876C-FE65C054B12A}"/>
                </a:ext>
              </a:extLst>
            </p:cNvPr>
            <p:cNvSpPr txBox="1"/>
            <p:nvPr/>
          </p:nvSpPr>
          <p:spPr>
            <a:xfrm>
              <a:off x="6604394" y="1775596"/>
              <a:ext cx="1200277" cy="276323"/>
            </a:xfrm>
            <a:prstGeom prst="rect">
              <a:avLst/>
            </a:prstGeom>
            <a:solidFill>
              <a:schemeClr val="bg1"/>
            </a:solidFill>
            <a:ln w="28575">
              <a:solidFill>
                <a:schemeClr val="accent3"/>
              </a:solidFill>
            </a:ln>
          </p:spPr>
          <p:txBody>
            <a:bodyPr wrap="none" rtlCol="0" anchor="ctr">
              <a:spAutoFit/>
            </a:bodyPr>
            <a:lstStyle/>
            <a:p>
              <a:pPr algn="ctr" defTabSz="457200"/>
              <a:r>
                <a:rPr lang="en-GB" sz="2000" b="1" dirty="0">
                  <a:solidFill>
                    <a:srgbClr val="FF0000"/>
                  </a:solidFill>
                  <a:latin typeface="Century Gothic" panose="020B0502020202020204" pitchFamily="34" charset="0"/>
                </a:rPr>
                <a:t>It has 4 sides</a:t>
              </a:r>
            </a:p>
          </p:txBody>
        </p:sp>
      </p:grpSp>
    </p:spTree>
    <p:extLst>
      <p:ext uri="{BB962C8B-B14F-4D97-AF65-F5344CB8AC3E}">
        <p14:creationId xmlns:p14="http://schemas.microsoft.com/office/powerpoint/2010/main" val="218998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403" y="626311"/>
            <a:ext cx="10407193" cy="58169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CW Cursive Writing 1" panose="03050602040000000000"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CW Cursive Writing 1" panose="03050602040000000000" pitchFamily="66" charset="0"/>
                <a:ea typeface="+mn-ea"/>
                <a:cs typeface="+mn-cs"/>
              </a:rPr>
              <a:t>Good morning Year 5!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rgbClr val="0070C0"/>
              </a:solidFill>
              <a:latin typeface="CCW Cursive Writing 1" panose="03050602040000000000"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CW Cursive Writing 1" panose="03050602040000000000" pitchFamily="66" charset="0"/>
                <a:ea typeface="+mn-ea"/>
                <a:cs typeface="+mn-cs"/>
              </a:rPr>
              <a:t>Firstly, I would like to </a:t>
            </a:r>
            <a:r>
              <a:rPr lang="en-GB" sz="2400" dirty="0">
                <a:solidFill>
                  <a:srgbClr val="7030A0"/>
                </a:solidFill>
                <a:latin typeface="CCW Cursive Writing 1" panose="03050602040000000000" pitchFamily="66" charset="0"/>
              </a:rPr>
              <a:t>say well done for creating such a fantastic sports day. You were all amazing and made it so much fun - thank you!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7030A0"/>
                </a:solidFill>
                <a:latin typeface="CCW Cursive Writing 1" panose="03050602040000000000" pitchFamily="66" charset="0"/>
              </a:rPr>
              <a:t> </a:t>
            </a:r>
            <a:br>
              <a:rPr lang="en-GB" sz="2400" dirty="0">
                <a:solidFill>
                  <a:srgbClr val="7030A0"/>
                </a:solidFill>
                <a:latin typeface="CCW Cursive Writing 1" panose="03050602040000000000" pitchFamily="66" charset="0"/>
              </a:rPr>
            </a:br>
            <a:r>
              <a:rPr lang="en-GB" sz="2400" dirty="0">
                <a:solidFill>
                  <a:srgbClr val="00B050"/>
                </a:solidFill>
                <a:latin typeface="CCW Cursive Writing 1" panose="03050602040000000000" pitchFamily="66" charset="0"/>
              </a:rPr>
              <a:t>I will be on Dojo all day so please send me any work or messages and I will get back to you as soon as possible.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rgbClr val="FF0000"/>
              </a:solidFill>
              <a:latin typeface="CCW Cursive Writing 1" panose="03050602040000000000"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latin typeface="CCW Cursive Writing 1" panose="03050602040000000000" pitchFamily="66" charset="0"/>
              </a:rPr>
              <a:t>I am looking forward to seeing you all again soon! </a:t>
            </a:r>
            <a:br>
              <a:rPr lang="en-GB" sz="2400" dirty="0">
                <a:solidFill>
                  <a:srgbClr val="0070C0"/>
                </a:solidFill>
                <a:latin typeface="CCW Cursive Writing 1" panose="03050602040000000000" pitchFamily="66" charset="0"/>
              </a:rPr>
            </a:br>
            <a:endParaRPr kumimoji="0" lang="en-GB" sz="2400" b="0" i="0" u="none" strike="noStrike" kern="1200" cap="none" spc="0" normalizeH="0" baseline="0" noProof="0" dirty="0">
              <a:ln>
                <a:noFill/>
              </a:ln>
              <a:solidFill>
                <a:srgbClr val="0070C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51923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685800">
              <a:defRPr/>
            </a:pPr>
            <a:r>
              <a:rPr lang="en-GB" sz="2000" b="1" dirty="0">
                <a:solidFill>
                  <a:prstClr val="black"/>
                </a:solidFill>
                <a:latin typeface="Century Gothic" panose="020B0502020202020204" pitchFamily="34" charset="0"/>
              </a:rPr>
              <a:t>Fill in the blanks to describe the shape.</a:t>
            </a:r>
          </a:p>
          <a:p>
            <a:pPr defTabSz="685800">
              <a:defRPr/>
            </a:pPr>
            <a:endParaRPr lang="en-GB" sz="2000" b="1" dirty="0">
              <a:solidFill>
                <a:prstClr val="black"/>
              </a:solidFill>
              <a:latin typeface="Century Gothic" panose="020B0502020202020204" pitchFamily="34" charset="0"/>
            </a:endParaRPr>
          </a:p>
          <a:p>
            <a:pPr defTabSz="685800">
              <a:lnSpc>
                <a:spcPct val="300000"/>
              </a:lnSpc>
              <a:defRPr/>
            </a:pPr>
            <a:r>
              <a:rPr lang="en-GB" sz="2000" b="1" dirty="0">
                <a:solidFill>
                  <a:prstClr val="black"/>
                </a:solidFill>
                <a:latin typeface="Century Gothic" panose="020B0502020202020204" pitchFamily="34" charset="0"/>
              </a:rPr>
              <a:t>This shape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sides. </a:t>
            </a:r>
          </a:p>
          <a:p>
            <a:pPr defTabSz="685800">
              <a:lnSpc>
                <a:spcPct val="300000"/>
              </a:lnSpc>
              <a:defRPr/>
            </a:pPr>
            <a:r>
              <a:rPr lang="en-GB" sz="2000" b="1" dirty="0">
                <a:solidFill>
                  <a:prstClr val="black"/>
                </a:solidFill>
                <a:latin typeface="Century Gothic" panose="020B0502020202020204" pitchFamily="34" charset="0"/>
              </a:rPr>
              <a:t>It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right angles. </a:t>
            </a:r>
          </a:p>
          <a:p>
            <a:pPr defTabSz="685800">
              <a:lnSpc>
                <a:spcPct val="300000"/>
              </a:lnSpc>
              <a:defRPr/>
            </a:pPr>
            <a:r>
              <a:rPr lang="en-GB" sz="2000" b="1" dirty="0">
                <a:solidFill>
                  <a:prstClr val="black"/>
                </a:solidFill>
                <a:latin typeface="Century Gothic" panose="020B0502020202020204" pitchFamily="34" charset="0"/>
              </a:rPr>
              <a:t>It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pair of parallel sides.</a:t>
            </a:r>
          </a:p>
        </p:txBody>
      </p:sp>
      <p:sp>
        <p:nvSpPr>
          <p:cNvPr id="7" name="Trapezoid 6">
            <a:extLst>
              <a:ext uri="{FF2B5EF4-FFF2-40B4-BE49-F238E27FC236}">
                <a16:creationId xmlns:a16="http://schemas.microsoft.com/office/drawing/2014/main" id="{6A547B88-268D-4C93-9E97-F78C25179454}"/>
              </a:ext>
            </a:extLst>
          </p:cNvPr>
          <p:cNvSpPr/>
          <p:nvPr/>
        </p:nvSpPr>
        <p:spPr>
          <a:xfrm>
            <a:off x="7688827" y="2154113"/>
            <a:ext cx="1990775" cy="2549774"/>
          </a:xfrm>
          <a:prstGeom prst="trapezoid">
            <a:avLst/>
          </a:prstGeom>
          <a:solidFill>
            <a:srgbClr val="FFFFB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378991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685800">
              <a:defRPr/>
            </a:pPr>
            <a:r>
              <a:rPr lang="en-GB" sz="2000" b="1" dirty="0">
                <a:solidFill>
                  <a:prstClr val="black"/>
                </a:solidFill>
                <a:latin typeface="Century Gothic" panose="020B0502020202020204" pitchFamily="34" charset="0"/>
              </a:rPr>
              <a:t>Fill in the blanks to describe the shape.</a:t>
            </a:r>
          </a:p>
          <a:p>
            <a:pPr defTabSz="685800">
              <a:defRPr/>
            </a:pPr>
            <a:endParaRPr lang="en-GB" sz="2000" b="1" dirty="0">
              <a:solidFill>
                <a:prstClr val="black"/>
              </a:solidFill>
              <a:latin typeface="Century Gothic" panose="020B0502020202020204" pitchFamily="34" charset="0"/>
            </a:endParaRPr>
          </a:p>
          <a:p>
            <a:pPr defTabSz="685800">
              <a:lnSpc>
                <a:spcPct val="300000"/>
              </a:lnSpc>
              <a:defRPr/>
            </a:pPr>
            <a:r>
              <a:rPr lang="en-GB" sz="2000" b="1" dirty="0">
                <a:solidFill>
                  <a:prstClr val="black"/>
                </a:solidFill>
                <a:latin typeface="Century Gothic" panose="020B0502020202020204" pitchFamily="34" charset="0"/>
              </a:rPr>
              <a:t>This shape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sides. </a:t>
            </a:r>
          </a:p>
          <a:p>
            <a:pPr defTabSz="685800">
              <a:lnSpc>
                <a:spcPct val="300000"/>
              </a:lnSpc>
              <a:defRPr/>
            </a:pPr>
            <a:r>
              <a:rPr lang="en-GB" sz="2000" b="1" dirty="0">
                <a:solidFill>
                  <a:prstClr val="black"/>
                </a:solidFill>
                <a:latin typeface="Century Gothic" panose="020B0502020202020204" pitchFamily="34" charset="0"/>
              </a:rPr>
              <a:t>It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right angles. </a:t>
            </a:r>
          </a:p>
          <a:p>
            <a:pPr defTabSz="685800">
              <a:lnSpc>
                <a:spcPct val="300000"/>
              </a:lnSpc>
              <a:defRPr/>
            </a:pPr>
            <a:r>
              <a:rPr lang="en-GB" sz="2000" b="1" dirty="0">
                <a:solidFill>
                  <a:prstClr val="black"/>
                </a:solidFill>
                <a:latin typeface="Century Gothic" panose="020B0502020202020204" pitchFamily="34" charset="0"/>
              </a:rPr>
              <a:t>It has  </a:t>
            </a:r>
            <a:r>
              <a:rPr lang="en-GB" sz="2000" b="1" spc="-300" dirty="0">
                <a:solidFill>
                  <a:prstClr val="black"/>
                </a:solidFill>
                <a:latin typeface="Century Gothic" panose="020B0502020202020204" pitchFamily="34" charset="0"/>
              </a:rPr>
              <a:t>______</a:t>
            </a:r>
            <a:r>
              <a:rPr lang="en-GB" sz="2000" b="1" dirty="0">
                <a:solidFill>
                  <a:prstClr val="black"/>
                </a:solidFill>
                <a:latin typeface="Century Gothic" panose="020B0502020202020204" pitchFamily="34" charset="0"/>
              </a:rPr>
              <a:t>  pair of parallel sides.</a:t>
            </a:r>
          </a:p>
        </p:txBody>
      </p:sp>
      <p:sp>
        <p:nvSpPr>
          <p:cNvPr id="7" name="Trapezoid 6">
            <a:extLst>
              <a:ext uri="{FF2B5EF4-FFF2-40B4-BE49-F238E27FC236}">
                <a16:creationId xmlns:a16="http://schemas.microsoft.com/office/drawing/2014/main" id="{6A547B88-268D-4C93-9E97-F78C25179454}"/>
              </a:ext>
            </a:extLst>
          </p:cNvPr>
          <p:cNvSpPr/>
          <p:nvPr/>
        </p:nvSpPr>
        <p:spPr>
          <a:xfrm>
            <a:off x="7688827" y="2154113"/>
            <a:ext cx="1990775" cy="2549774"/>
          </a:xfrm>
          <a:prstGeom prst="trapezoid">
            <a:avLst/>
          </a:prstGeom>
          <a:solidFill>
            <a:srgbClr val="FFFFB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 name="Rectangle 1">
            <a:extLst>
              <a:ext uri="{FF2B5EF4-FFF2-40B4-BE49-F238E27FC236}">
                <a16:creationId xmlns:a16="http://schemas.microsoft.com/office/drawing/2014/main" id="{9EC70DD6-4FD4-4E1A-A516-C2332D205830}"/>
              </a:ext>
            </a:extLst>
          </p:cNvPr>
          <p:cNvSpPr/>
          <p:nvPr/>
        </p:nvSpPr>
        <p:spPr>
          <a:xfrm>
            <a:off x="3920358" y="1543657"/>
            <a:ext cx="263714" cy="409697"/>
          </a:xfrm>
          <a:prstGeom prst="rect">
            <a:avLst/>
          </a:prstGeom>
        </p:spPr>
        <p:txBody>
          <a:bodyPr wrap="square">
            <a:spAutoFit/>
          </a:bodyPr>
          <a:lstStyle/>
          <a:p>
            <a:pPr defTabSz="685800">
              <a:defRPr/>
            </a:pPr>
            <a:r>
              <a:rPr lang="en-GB" sz="2000" b="1" dirty="0">
                <a:solidFill>
                  <a:srgbClr val="FF0000"/>
                </a:solidFill>
                <a:latin typeface="Century Gothic" panose="020B0502020202020204" pitchFamily="34" charset="0"/>
              </a:rPr>
              <a:t>4</a:t>
            </a:r>
          </a:p>
        </p:txBody>
      </p:sp>
      <p:sp>
        <p:nvSpPr>
          <p:cNvPr id="9" name="Rectangle 8">
            <a:extLst>
              <a:ext uri="{FF2B5EF4-FFF2-40B4-BE49-F238E27FC236}">
                <a16:creationId xmlns:a16="http://schemas.microsoft.com/office/drawing/2014/main" id="{A66FBFD8-A300-496C-A134-50419D048F40}"/>
              </a:ext>
            </a:extLst>
          </p:cNvPr>
          <p:cNvSpPr/>
          <p:nvPr/>
        </p:nvSpPr>
        <p:spPr>
          <a:xfrm>
            <a:off x="2830504" y="2451009"/>
            <a:ext cx="263714" cy="409697"/>
          </a:xfrm>
          <a:prstGeom prst="rect">
            <a:avLst/>
          </a:prstGeom>
        </p:spPr>
        <p:txBody>
          <a:bodyPr wrap="square">
            <a:spAutoFit/>
          </a:bodyPr>
          <a:lstStyle/>
          <a:p>
            <a:pPr defTabSz="685800">
              <a:defRPr/>
            </a:pPr>
            <a:r>
              <a:rPr lang="en-GB" sz="2000" b="1" dirty="0">
                <a:solidFill>
                  <a:srgbClr val="FF0000"/>
                </a:solidFill>
                <a:latin typeface="Century Gothic" panose="020B0502020202020204" pitchFamily="34" charset="0"/>
              </a:rPr>
              <a:t>0</a:t>
            </a:r>
          </a:p>
        </p:txBody>
      </p:sp>
      <p:sp>
        <p:nvSpPr>
          <p:cNvPr id="10" name="Rectangle 9">
            <a:extLst>
              <a:ext uri="{FF2B5EF4-FFF2-40B4-BE49-F238E27FC236}">
                <a16:creationId xmlns:a16="http://schemas.microsoft.com/office/drawing/2014/main" id="{5BB89A28-AE63-4384-8442-02C7AE8DD2B5}"/>
              </a:ext>
            </a:extLst>
          </p:cNvPr>
          <p:cNvSpPr/>
          <p:nvPr/>
        </p:nvSpPr>
        <p:spPr>
          <a:xfrm>
            <a:off x="2821626" y="3370881"/>
            <a:ext cx="263714" cy="409697"/>
          </a:xfrm>
          <a:prstGeom prst="rect">
            <a:avLst/>
          </a:prstGeom>
        </p:spPr>
        <p:txBody>
          <a:bodyPr wrap="square">
            <a:spAutoFit/>
          </a:bodyPr>
          <a:lstStyle/>
          <a:p>
            <a:pPr defTabSz="685800">
              <a:defRPr/>
            </a:pPr>
            <a:r>
              <a:rPr lang="en-GB" sz="2000"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19339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Draw the shape using the description below. </a:t>
            </a:r>
          </a:p>
          <a:p>
            <a:pPr defTabSz="457200"/>
            <a:endParaRPr lang="en-GB" sz="2000" b="1" dirty="0">
              <a:solidFill>
                <a:prstClr val="black"/>
              </a:solidFill>
              <a:latin typeface="Century Gothic" panose="020B0502020202020204" pitchFamily="34" charset="0"/>
            </a:endParaRPr>
          </a:p>
          <a:p>
            <a:pPr defTabSz="457200"/>
            <a:endParaRPr lang="en-GB" sz="2000" b="1" dirty="0">
              <a:solidFill>
                <a:prstClr val="black"/>
              </a:solidFill>
              <a:latin typeface="Century Gothic" panose="020B0502020202020204" pitchFamily="34" charset="0"/>
            </a:endParaRPr>
          </a:p>
          <a:p>
            <a:pPr defTabSz="457200"/>
            <a:r>
              <a:rPr lang="en-GB" sz="2000" b="1" dirty="0">
                <a:solidFill>
                  <a:prstClr val="black"/>
                </a:solidFill>
                <a:latin typeface="Century Gothic" panose="020B0502020202020204" pitchFamily="34" charset="0"/>
              </a:rPr>
              <a:t>The shape has:</a:t>
            </a:r>
          </a:p>
          <a:p>
            <a:pPr defTabSz="457200"/>
            <a:endParaRPr lang="en-GB" sz="2000" b="1" dirty="0">
              <a:solidFill>
                <a:prstClr val="black"/>
              </a:solidFill>
              <a:latin typeface="Century Gothic" panose="020B0502020202020204" pitchFamily="34" charset="0"/>
            </a:endParaRPr>
          </a:p>
          <a:p>
            <a:pPr marL="285750" indent="-285750" defTabSz="457200">
              <a:buFont typeface="Arial" panose="020B0604020202020204" pitchFamily="34" charset="0"/>
              <a:buChar char="•"/>
            </a:pPr>
            <a:r>
              <a:rPr lang="en-GB" sz="2000" b="1" dirty="0">
                <a:solidFill>
                  <a:prstClr val="black"/>
                </a:solidFill>
                <a:latin typeface="Century Gothic" panose="020B0502020202020204" pitchFamily="34" charset="0"/>
              </a:rPr>
              <a:t>4 sides</a:t>
            </a:r>
          </a:p>
          <a:p>
            <a:pPr defTabSz="457200"/>
            <a:endParaRPr lang="en-GB" sz="2000" b="1" dirty="0">
              <a:solidFill>
                <a:prstClr val="black"/>
              </a:solidFill>
              <a:latin typeface="Century Gothic" panose="020B0502020202020204" pitchFamily="34" charset="0"/>
            </a:endParaRPr>
          </a:p>
          <a:p>
            <a:pPr marL="285750" indent="-285750" defTabSz="457200">
              <a:buFont typeface="Arial" panose="020B0604020202020204" pitchFamily="34" charset="0"/>
              <a:buChar char="•"/>
            </a:pPr>
            <a:r>
              <a:rPr lang="en-GB" sz="2000" b="1" dirty="0">
                <a:solidFill>
                  <a:prstClr val="black"/>
                </a:solidFill>
                <a:latin typeface="Century Gothic" panose="020B0502020202020204" pitchFamily="34" charset="0"/>
              </a:rPr>
              <a:t>4 right angles</a:t>
            </a:r>
          </a:p>
          <a:p>
            <a:pPr marL="285750" indent="-285750" defTabSz="457200">
              <a:buFont typeface="Arial" panose="020B0604020202020204" pitchFamily="34" charset="0"/>
              <a:buChar char="•"/>
            </a:pPr>
            <a:endParaRPr lang="en-GB" sz="2000" b="1" dirty="0">
              <a:solidFill>
                <a:prstClr val="black"/>
              </a:solidFill>
              <a:latin typeface="Century Gothic" panose="020B0502020202020204" pitchFamily="34" charset="0"/>
            </a:endParaRPr>
          </a:p>
          <a:p>
            <a:pPr defTabSz="457200"/>
            <a:endParaRPr lang="en-GB" sz="2000" b="1" dirty="0">
              <a:solidFill>
                <a:prstClr val="black"/>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What shape have you drawn?</a:t>
            </a:r>
          </a:p>
        </p:txBody>
      </p:sp>
    </p:spTree>
    <p:extLst>
      <p:ext uri="{BB962C8B-B14F-4D97-AF65-F5344CB8AC3E}">
        <p14:creationId xmlns:p14="http://schemas.microsoft.com/office/powerpoint/2010/main" val="406704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Draw the shape using the description below. </a:t>
            </a:r>
          </a:p>
          <a:p>
            <a:pPr defTabSz="457200"/>
            <a:endParaRPr lang="en-GB" sz="2000" b="1" dirty="0">
              <a:solidFill>
                <a:prstClr val="black"/>
              </a:solidFill>
              <a:latin typeface="Century Gothic" panose="020B0502020202020204" pitchFamily="34" charset="0"/>
            </a:endParaRPr>
          </a:p>
          <a:p>
            <a:pPr defTabSz="457200"/>
            <a:endParaRPr lang="en-GB" sz="2000" b="1" dirty="0">
              <a:solidFill>
                <a:prstClr val="black"/>
              </a:solidFill>
              <a:latin typeface="Century Gothic" panose="020B0502020202020204" pitchFamily="34" charset="0"/>
            </a:endParaRPr>
          </a:p>
          <a:p>
            <a:pPr defTabSz="457200"/>
            <a:r>
              <a:rPr lang="en-GB" sz="2000" b="1" dirty="0">
                <a:solidFill>
                  <a:prstClr val="black"/>
                </a:solidFill>
                <a:latin typeface="Century Gothic" panose="020B0502020202020204" pitchFamily="34" charset="0"/>
              </a:rPr>
              <a:t>The shape has:</a:t>
            </a:r>
          </a:p>
          <a:p>
            <a:pPr defTabSz="457200"/>
            <a:endParaRPr lang="en-GB" sz="2000" b="1" dirty="0">
              <a:solidFill>
                <a:prstClr val="black"/>
              </a:solidFill>
              <a:latin typeface="Century Gothic" panose="020B0502020202020204" pitchFamily="34" charset="0"/>
            </a:endParaRPr>
          </a:p>
          <a:p>
            <a:pPr marL="285750" indent="-285750" defTabSz="457200">
              <a:buFont typeface="Arial" panose="020B0604020202020204" pitchFamily="34" charset="0"/>
              <a:buChar char="•"/>
            </a:pPr>
            <a:r>
              <a:rPr lang="en-GB" sz="2000" b="1" dirty="0">
                <a:solidFill>
                  <a:prstClr val="black"/>
                </a:solidFill>
                <a:latin typeface="Century Gothic" panose="020B0502020202020204" pitchFamily="34" charset="0"/>
              </a:rPr>
              <a:t>4 sides</a:t>
            </a:r>
          </a:p>
          <a:p>
            <a:pPr defTabSz="457200"/>
            <a:endParaRPr lang="en-GB" sz="2000" b="1" dirty="0">
              <a:solidFill>
                <a:prstClr val="black"/>
              </a:solidFill>
              <a:latin typeface="Century Gothic" panose="020B0502020202020204" pitchFamily="34" charset="0"/>
            </a:endParaRPr>
          </a:p>
          <a:p>
            <a:pPr marL="285750" indent="-285750" defTabSz="457200">
              <a:buFont typeface="Arial" panose="020B0604020202020204" pitchFamily="34" charset="0"/>
              <a:buChar char="•"/>
            </a:pPr>
            <a:r>
              <a:rPr lang="en-GB" sz="2000" b="1" dirty="0">
                <a:solidFill>
                  <a:prstClr val="black"/>
                </a:solidFill>
                <a:latin typeface="Century Gothic" panose="020B0502020202020204" pitchFamily="34" charset="0"/>
              </a:rPr>
              <a:t>4 right angles</a:t>
            </a:r>
          </a:p>
          <a:p>
            <a:pPr marL="285750" indent="-285750" defTabSz="457200">
              <a:buFont typeface="Arial" panose="020B0604020202020204" pitchFamily="34" charset="0"/>
              <a:buChar char="•"/>
            </a:pPr>
            <a:endParaRPr lang="en-GB" sz="2000" b="1" dirty="0">
              <a:solidFill>
                <a:prstClr val="black"/>
              </a:solidFill>
              <a:latin typeface="Century Gothic" panose="020B0502020202020204" pitchFamily="34" charset="0"/>
            </a:endParaRPr>
          </a:p>
          <a:p>
            <a:pPr defTabSz="457200"/>
            <a:endParaRPr lang="en-GB" sz="2000" b="1" dirty="0">
              <a:solidFill>
                <a:prstClr val="black"/>
              </a:solidFill>
              <a:latin typeface="Century Gothic" panose="020B0502020202020204" pitchFamily="34" charset="0"/>
            </a:endParaRPr>
          </a:p>
          <a:p>
            <a:pPr algn="ctr" defTabSz="457200"/>
            <a:r>
              <a:rPr lang="en-GB" sz="2000" b="1" dirty="0">
                <a:solidFill>
                  <a:prstClr val="black"/>
                </a:solidFill>
                <a:latin typeface="Century Gothic" panose="020B0502020202020204" pitchFamily="34" charset="0"/>
              </a:rPr>
              <a:t>What shape have you drawn?</a:t>
            </a:r>
          </a:p>
        </p:txBody>
      </p:sp>
      <p:grpSp>
        <p:nvGrpSpPr>
          <p:cNvPr id="3" name="Group 2">
            <a:extLst>
              <a:ext uri="{FF2B5EF4-FFF2-40B4-BE49-F238E27FC236}">
                <a16:creationId xmlns:a16="http://schemas.microsoft.com/office/drawing/2014/main" id="{17B8C9B5-6F9A-4FD5-A415-F6BF99C7180A}"/>
              </a:ext>
            </a:extLst>
          </p:cNvPr>
          <p:cNvGrpSpPr/>
          <p:nvPr/>
        </p:nvGrpSpPr>
        <p:grpSpPr>
          <a:xfrm>
            <a:off x="3411793" y="4485860"/>
            <a:ext cx="5368414" cy="1376516"/>
            <a:chOff x="1592825" y="4267201"/>
            <a:chExt cx="5368414" cy="1376516"/>
          </a:xfrm>
        </p:grpSpPr>
        <p:sp>
          <p:nvSpPr>
            <p:cNvPr id="2" name="Rectangle 1">
              <a:extLst>
                <a:ext uri="{FF2B5EF4-FFF2-40B4-BE49-F238E27FC236}">
                  <a16:creationId xmlns:a16="http://schemas.microsoft.com/office/drawing/2014/main" id="{C776C799-641F-4972-8DB0-D2072181F953}"/>
                </a:ext>
              </a:extLst>
            </p:cNvPr>
            <p:cNvSpPr/>
            <p:nvPr/>
          </p:nvSpPr>
          <p:spPr>
            <a:xfrm>
              <a:off x="1592825" y="4267201"/>
              <a:ext cx="1376516" cy="1376516"/>
            </a:xfrm>
            <a:prstGeom prst="rect">
              <a:avLst/>
            </a:prstGeom>
            <a:solidFill>
              <a:srgbClr val="FEB4A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9" name="Rectangle 8">
              <a:extLst>
                <a:ext uri="{FF2B5EF4-FFF2-40B4-BE49-F238E27FC236}">
                  <a16:creationId xmlns:a16="http://schemas.microsoft.com/office/drawing/2014/main" id="{418D8766-6E3C-4F82-9EDB-DFAE8062DA37}"/>
                </a:ext>
              </a:extLst>
            </p:cNvPr>
            <p:cNvSpPr/>
            <p:nvPr/>
          </p:nvSpPr>
          <p:spPr>
            <a:xfrm>
              <a:off x="4154129" y="4267201"/>
              <a:ext cx="2807110" cy="1376516"/>
            </a:xfrm>
            <a:prstGeom prst="rect">
              <a:avLst/>
            </a:prstGeom>
            <a:solidFill>
              <a:srgbClr val="FEB4A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grpSp>
    </p:spTree>
    <p:extLst>
      <p:ext uri="{BB962C8B-B14F-4D97-AF65-F5344CB8AC3E}">
        <p14:creationId xmlns:p14="http://schemas.microsoft.com/office/powerpoint/2010/main" val="234011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685800">
              <a:defRPr/>
            </a:pPr>
            <a:r>
              <a:rPr lang="en-GB" sz="2000" b="1" dirty="0">
                <a:solidFill>
                  <a:prstClr val="black"/>
                </a:solidFill>
                <a:latin typeface="Century Gothic" panose="020B0502020202020204" pitchFamily="34" charset="0"/>
              </a:rPr>
              <a:t>Circle the quadrilaterals.</a:t>
            </a:r>
          </a:p>
        </p:txBody>
      </p:sp>
      <p:sp>
        <p:nvSpPr>
          <p:cNvPr id="41" name="Parallelogram 40">
            <a:extLst>
              <a:ext uri="{FF2B5EF4-FFF2-40B4-BE49-F238E27FC236}">
                <a16:creationId xmlns:a16="http://schemas.microsoft.com/office/drawing/2014/main" id="{196D6AE9-5B8D-4AA2-B196-BC2D903581B8}"/>
              </a:ext>
            </a:extLst>
          </p:cNvPr>
          <p:cNvSpPr/>
          <p:nvPr/>
        </p:nvSpPr>
        <p:spPr>
          <a:xfrm>
            <a:off x="3471119" y="3196935"/>
            <a:ext cx="979594" cy="650132"/>
          </a:xfrm>
          <a:prstGeom prst="parallelogram">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2" name="Rectangle 41">
            <a:extLst>
              <a:ext uri="{FF2B5EF4-FFF2-40B4-BE49-F238E27FC236}">
                <a16:creationId xmlns:a16="http://schemas.microsoft.com/office/drawing/2014/main" id="{A958C154-8857-4188-86DD-5AB232917633}"/>
              </a:ext>
            </a:extLst>
          </p:cNvPr>
          <p:cNvSpPr/>
          <p:nvPr/>
        </p:nvSpPr>
        <p:spPr>
          <a:xfrm>
            <a:off x="3342142" y="1566643"/>
            <a:ext cx="1274782" cy="743621"/>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3" name="Rectangle 42">
            <a:extLst>
              <a:ext uri="{FF2B5EF4-FFF2-40B4-BE49-F238E27FC236}">
                <a16:creationId xmlns:a16="http://schemas.microsoft.com/office/drawing/2014/main" id="{4793C5F5-8692-4588-AE5E-2DB02E628DD4}"/>
              </a:ext>
            </a:extLst>
          </p:cNvPr>
          <p:cNvSpPr/>
          <p:nvPr/>
        </p:nvSpPr>
        <p:spPr>
          <a:xfrm>
            <a:off x="2870266" y="4547739"/>
            <a:ext cx="511376" cy="1182355"/>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4" name="Trapezoid 43">
            <a:extLst>
              <a:ext uri="{FF2B5EF4-FFF2-40B4-BE49-F238E27FC236}">
                <a16:creationId xmlns:a16="http://schemas.microsoft.com/office/drawing/2014/main" id="{07F4C9F0-F337-4BC8-8671-52A64373CD54}"/>
              </a:ext>
            </a:extLst>
          </p:cNvPr>
          <p:cNvSpPr/>
          <p:nvPr/>
        </p:nvSpPr>
        <p:spPr>
          <a:xfrm>
            <a:off x="7894102" y="4680323"/>
            <a:ext cx="650169" cy="1219205"/>
          </a:xfrm>
          <a:prstGeom prst="trapezoid">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45" name="Rectangle 44">
            <a:extLst>
              <a:ext uri="{FF2B5EF4-FFF2-40B4-BE49-F238E27FC236}">
                <a16:creationId xmlns:a16="http://schemas.microsoft.com/office/drawing/2014/main" id="{4C8DFE5C-009D-49FC-BF47-2853B93E4C64}"/>
              </a:ext>
            </a:extLst>
          </p:cNvPr>
          <p:cNvSpPr/>
          <p:nvPr/>
        </p:nvSpPr>
        <p:spPr>
          <a:xfrm>
            <a:off x="7682047" y="2878383"/>
            <a:ext cx="1184989" cy="989760"/>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6" name="Pentagon 45">
            <a:extLst>
              <a:ext uri="{FF2B5EF4-FFF2-40B4-BE49-F238E27FC236}">
                <a16:creationId xmlns:a16="http://schemas.microsoft.com/office/drawing/2014/main" id="{16A7F587-2445-49B4-967B-6A1DEEAAB5AC}"/>
              </a:ext>
            </a:extLst>
          </p:cNvPr>
          <p:cNvSpPr/>
          <p:nvPr/>
        </p:nvSpPr>
        <p:spPr>
          <a:xfrm>
            <a:off x="5076482" y="4828134"/>
            <a:ext cx="979331" cy="1074868"/>
          </a:xfrm>
          <a:prstGeom prst="pentagon">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7" name="Block Arc 46">
            <a:extLst>
              <a:ext uri="{FF2B5EF4-FFF2-40B4-BE49-F238E27FC236}">
                <a16:creationId xmlns:a16="http://schemas.microsoft.com/office/drawing/2014/main" id="{4E158AD5-572E-4814-884D-90289F4607DF}"/>
              </a:ext>
            </a:extLst>
          </p:cNvPr>
          <p:cNvSpPr/>
          <p:nvPr/>
        </p:nvSpPr>
        <p:spPr>
          <a:xfrm>
            <a:off x="6628474" y="1566642"/>
            <a:ext cx="1053573" cy="1145188"/>
          </a:xfrm>
          <a:prstGeom prst="blockArc">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black"/>
              </a:solidFill>
              <a:latin typeface="Calibri" panose="020F0502020204030204"/>
            </a:endParaRPr>
          </a:p>
        </p:txBody>
      </p:sp>
      <p:sp>
        <p:nvSpPr>
          <p:cNvPr id="48" name="Trapezoid 47">
            <a:extLst>
              <a:ext uri="{FF2B5EF4-FFF2-40B4-BE49-F238E27FC236}">
                <a16:creationId xmlns:a16="http://schemas.microsoft.com/office/drawing/2014/main" id="{28BB45D2-EB83-459B-807B-13689405A701}"/>
              </a:ext>
            </a:extLst>
          </p:cNvPr>
          <p:cNvSpPr/>
          <p:nvPr/>
        </p:nvSpPr>
        <p:spPr>
          <a:xfrm>
            <a:off x="5637633" y="3270382"/>
            <a:ext cx="650169" cy="517062"/>
          </a:xfrm>
          <a:prstGeom prst="trapezoid">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Tree>
    <p:extLst>
      <p:ext uri="{BB962C8B-B14F-4D97-AF65-F5344CB8AC3E}">
        <p14:creationId xmlns:p14="http://schemas.microsoft.com/office/powerpoint/2010/main" val="369461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srgbClr val="E7E6E6">
                  <a:lumMod val="50000"/>
                </a:srgbClr>
              </a:solidFill>
              <a:latin typeface="Century Gothic" panose="020B0502020202020204" pitchFamily="34" charset="0"/>
            </a:endParaRPr>
          </a:p>
          <a:p>
            <a:pPr algn="ctr" defTabSz="685800">
              <a:defRPr/>
            </a:pPr>
            <a:r>
              <a:rPr lang="en-GB" sz="2000" b="1" dirty="0">
                <a:solidFill>
                  <a:prstClr val="black"/>
                </a:solidFill>
                <a:latin typeface="Century Gothic" panose="020B0502020202020204" pitchFamily="34" charset="0"/>
              </a:rPr>
              <a:t>Circle the quadrilaterals.</a:t>
            </a:r>
          </a:p>
        </p:txBody>
      </p:sp>
      <p:sp>
        <p:nvSpPr>
          <p:cNvPr id="41" name="Parallelogram 40">
            <a:extLst>
              <a:ext uri="{FF2B5EF4-FFF2-40B4-BE49-F238E27FC236}">
                <a16:creationId xmlns:a16="http://schemas.microsoft.com/office/drawing/2014/main" id="{196D6AE9-5B8D-4AA2-B196-BC2D903581B8}"/>
              </a:ext>
            </a:extLst>
          </p:cNvPr>
          <p:cNvSpPr/>
          <p:nvPr/>
        </p:nvSpPr>
        <p:spPr>
          <a:xfrm>
            <a:off x="3471119" y="3196935"/>
            <a:ext cx="979594" cy="65013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2" name="Rectangle 41">
            <a:extLst>
              <a:ext uri="{FF2B5EF4-FFF2-40B4-BE49-F238E27FC236}">
                <a16:creationId xmlns:a16="http://schemas.microsoft.com/office/drawing/2014/main" id="{A958C154-8857-4188-86DD-5AB232917633}"/>
              </a:ext>
            </a:extLst>
          </p:cNvPr>
          <p:cNvSpPr/>
          <p:nvPr/>
        </p:nvSpPr>
        <p:spPr>
          <a:xfrm>
            <a:off x="3342142" y="1566643"/>
            <a:ext cx="1274782" cy="743621"/>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3" name="Rectangle 42">
            <a:extLst>
              <a:ext uri="{FF2B5EF4-FFF2-40B4-BE49-F238E27FC236}">
                <a16:creationId xmlns:a16="http://schemas.microsoft.com/office/drawing/2014/main" id="{4793C5F5-8692-4588-AE5E-2DB02E628DD4}"/>
              </a:ext>
            </a:extLst>
          </p:cNvPr>
          <p:cNvSpPr/>
          <p:nvPr/>
        </p:nvSpPr>
        <p:spPr>
          <a:xfrm>
            <a:off x="2870266" y="4547739"/>
            <a:ext cx="511376" cy="118235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4" name="Trapezoid 43">
            <a:extLst>
              <a:ext uri="{FF2B5EF4-FFF2-40B4-BE49-F238E27FC236}">
                <a16:creationId xmlns:a16="http://schemas.microsoft.com/office/drawing/2014/main" id="{07F4C9F0-F337-4BC8-8671-52A64373CD54}"/>
              </a:ext>
            </a:extLst>
          </p:cNvPr>
          <p:cNvSpPr/>
          <p:nvPr/>
        </p:nvSpPr>
        <p:spPr>
          <a:xfrm>
            <a:off x="7894102" y="4680323"/>
            <a:ext cx="650169" cy="1219205"/>
          </a:xfrm>
          <a:prstGeom prst="trapezoi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45" name="Rectangle 44">
            <a:extLst>
              <a:ext uri="{FF2B5EF4-FFF2-40B4-BE49-F238E27FC236}">
                <a16:creationId xmlns:a16="http://schemas.microsoft.com/office/drawing/2014/main" id="{4C8DFE5C-009D-49FC-BF47-2853B93E4C64}"/>
              </a:ext>
            </a:extLst>
          </p:cNvPr>
          <p:cNvSpPr/>
          <p:nvPr/>
        </p:nvSpPr>
        <p:spPr>
          <a:xfrm>
            <a:off x="7682047" y="2878383"/>
            <a:ext cx="1184989" cy="98976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6" name="Pentagon 45">
            <a:extLst>
              <a:ext uri="{FF2B5EF4-FFF2-40B4-BE49-F238E27FC236}">
                <a16:creationId xmlns:a16="http://schemas.microsoft.com/office/drawing/2014/main" id="{16A7F587-2445-49B4-967B-6A1DEEAAB5AC}"/>
              </a:ext>
            </a:extLst>
          </p:cNvPr>
          <p:cNvSpPr/>
          <p:nvPr/>
        </p:nvSpPr>
        <p:spPr>
          <a:xfrm>
            <a:off x="5076482" y="4828134"/>
            <a:ext cx="979331" cy="1074868"/>
          </a:xfrm>
          <a:prstGeom prst="pentagon">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7" name="Block Arc 46">
            <a:extLst>
              <a:ext uri="{FF2B5EF4-FFF2-40B4-BE49-F238E27FC236}">
                <a16:creationId xmlns:a16="http://schemas.microsoft.com/office/drawing/2014/main" id="{4E158AD5-572E-4814-884D-90289F4607DF}"/>
              </a:ext>
            </a:extLst>
          </p:cNvPr>
          <p:cNvSpPr/>
          <p:nvPr/>
        </p:nvSpPr>
        <p:spPr>
          <a:xfrm>
            <a:off x="6628474" y="1566642"/>
            <a:ext cx="1053573" cy="1145188"/>
          </a:xfrm>
          <a:prstGeom prst="blockArc">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black"/>
              </a:solidFill>
              <a:latin typeface="Calibri" panose="020F0502020204030204"/>
            </a:endParaRPr>
          </a:p>
        </p:txBody>
      </p:sp>
      <p:sp>
        <p:nvSpPr>
          <p:cNvPr id="48" name="Trapezoid 47">
            <a:extLst>
              <a:ext uri="{FF2B5EF4-FFF2-40B4-BE49-F238E27FC236}">
                <a16:creationId xmlns:a16="http://schemas.microsoft.com/office/drawing/2014/main" id="{28BB45D2-EB83-459B-807B-13689405A701}"/>
              </a:ext>
            </a:extLst>
          </p:cNvPr>
          <p:cNvSpPr/>
          <p:nvPr/>
        </p:nvSpPr>
        <p:spPr>
          <a:xfrm>
            <a:off x="5637633" y="3270382"/>
            <a:ext cx="650169" cy="517062"/>
          </a:xfrm>
          <a:prstGeom prst="trapezoi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2" name="Oval 1">
            <a:extLst>
              <a:ext uri="{FF2B5EF4-FFF2-40B4-BE49-F238E27FC236}">
                <a16:creationId xmlns:a16="http://schemas.microsoft.com/office/drawing/2014/main" id="{43BD92FE-EB86-499A-B47B-9CDC06A708F7}"/>
              </a:ext>
            </a:extLst>
          </p:cNvPr>
          <p:cNvSpPr/>
          <p:nvPr/>
        </p:nvSpPr>
        <p:spPr>
          <a:xfrm>
            <a:off x="3015447" y="1307083"/>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6" name="Oval 15">
            <a:extLst>
              <a:ext uri="{FF2B5EF4-FFF2-40B4-BE49-F238E27FC236}">
                <a16:creationId xmlns:a16="http://schemas.microsoft.com/office/drawing/2014/main" id="{0DA47E45-88D4-421D-9C8D-FFBD580BB090}"/>
              </a:ext>
            </a:extLst>
          </p:cNvPr>
          <p:cNvSpPr/>
          <p:nvPr/>
        </p:nvSpPr>
        <p:spPr>
          <a:xfrm>
            <a:off x="2997688" y="2927411"/>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7" name="Oval 16">
            <a:extLst>
              <a:ext uri="{FF2B5EF4-FFF2-40B4-BE49-F238E27FC236}">
                <a16:creationId xmlns:a16="http://schemas.microsoft.com/office/drawing/2014/main" id="{A8596303-A396-4AD3-BAA3-EC13246E2CE1}"/>
              </a:ext>
            </a:extLst>
          </p:cNvPr>
          <p:cNvSpPr/>
          <p:nvPr/>
        </p:nvSpPr>
        <p:spPr>
          <a:xfrm>
            <a:off x="2162726" y="4493685"/>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8" name="Oval 17">
            <a:extLst>
              <a:ext uri="{FF2B5EF4-FFF2-40B4-BE49-F238E27FC236}">
                <a16:creationId xmlns:a16="http://schemas.microsoft.com/office/drawing/2014/main" id="{2937D716-A731-4B6F-8D6E-B92CF4CAC267}"/>
              </a:ext>
            </a:extLst>
          </p:cNvPr>
          <p:cNvSpPr/>
          <p:nvPr/>
        </p:nvSpPr>
        <p:spPr>
          <a:xfrm>
            <a:off x="4999488" y="2927411"/>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0" name="Oval 19">
            <a:extLst>
              <a:ext uri="{FF2B5EF4-FFF2-40B4-BE49-F238E27FC236}">
                <a16:creationId xmlns:a16="http://schemas.microsoft.com/office/drawing/2014/main" id="{FAA99D7B-27BD-4937-B004-BF63C7E6BFF5}"/>
              </a:ext>
            </a:extLst>
          </p:cNvPr>
          <p:cNvSpPr/>
          <p:nvPr/>
        </p:nvSpPr>
        <p:spPr>
          <a:xfrm>
            <a:off x="7311312" y="2733381"/>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1" name="Oval 20">
            <a:extLst>
              <a:ext uri="{FF2B5EF4-FFF2-40B4-BE49-F238E27FC236}">
                <a16:creationId xmlns:a16="http://schemas.microsoft.com/office/drawing/2014/main" id="{B42BD3FF-1697-4099-A69B-16796BA4E817}"/>
              </a:ext>
            </a:extLst>
          </p:cNvPr>
          <p:cNvSpPr/>
          <p:nvPr/>
        </p:nvSpPr>
        <p:spPr>
          <a:xfrm>
            <a:off x="7255957" y="4653572"/>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204799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2000" b="1" u="sng" dirty="0">
              <a:solidFill>
                <a:prstClr val="black"/>
              </a:solidFill>
              <a:latin typeface="Century Gothic" panose="020B0502020202020204" pitchFamily="34" charset="0"/>
            </a:endParaRPr>
          </a:p>
          <a:p>
            <a:pPr defTabSz="514350">
              <a:defRPr/>
            </a:pPr>
            <a:r>
              <a:rPr lang="en-GB" sz="2000" b="1" dirty="0">
                <a:solidFill>
                  <a:prstClr val="black"/>
                </a:solidFill>
                <a:latin typeface="Century Gothic" panose="020B0502020202020204" pitchFamily="34" charset="0"/>
              </a:rPr>
              <a:t>Tina is thinking of a shape. It has:</a:t>
            </a:r>
          </a:p>
          <a:p>
            <a:pPr defTabSz="514350">
              <a:defRPr/>
            </a:pPr>
            <a:endParaRPr lang="en-GB" sz="2000" b="1" dirty="0">
              <a:solidFill>
                <a:prstClr val="black"/>
              </a:solidFill>
              <a:latin typeface="Century Gothic" panose="020B0502020202020204" pitchFamily="34" charset="0"/>
            </a:endParaRPr>
          </a:p>
          <a:p>
            <a:pPr defTabSz="514350">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r>
              <a:rPr lang="en-GB" sz="2000" b="1" dirty="0">
                <a:solidFill>
                  <a:prstClr val="black"/>
                </a:solidFill>
                <a:latin typeface="Century Gothic" panose="020B0502020202020204" pitchFamily="34" charset="0"/>
              </a:rPr>
              <a:t>4 equal length sides</a:t>
            </a: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r>
              <a:rPr lang="en-GB" sz="2000" b="1" dirty="0">
                <a:solidFill>
                  <a:prstClr val="black"/>
                </a:solidFill>
                <a:latin typeface="Century Gothic" panose="020B0502020202020204" pitchFamily="34" charset="0"/>
              </a:rPr>
              <a:t>No right angles</a:t>
            </a: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defTabSz="514350">
              <a:defRPr/>
            </a:pPr>
            <a:r>
              <a:rPr lang="en-GB" sz="2000" b="1" dirty="0">
                <a:solidFill>
                  <a:prstClr val="black"/>
                </a:solidFill>
                <a:latin typeface="Century Gothic" panose="020B0502020202020204" pitchFamily="34" charset="0"/>
              </a:rPr>
              <a:t>What shape could Tina be thinking of? Give all possible answers.</a:t>
            </a:r>
          </a:p>
          <a:p>
            <a:pPr defTabSz="514350">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algn="ctr" defTabSz="457200"/>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74050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endParaRPr lang="en-GB" sz="1600" b="1" u="sng" dirty="0">
              <a:solidFill>
                <a:srgbClr val="E7E6E6">
                  <a:lumMod val="50000"/>
                </a:srgbClr>
              </a:solidFill>
              <a:latin typeface="Century Gothic" panose="020B0502020202020204" pitchFamily="34" charset="0"/>
            </a:endParaRPr>
          </a:p>
          <a:p>
            <a:pPr algn="ctr" defTabSz="457200"/>
            <a:endParaRPr lang="en-GB" sz="2000" b="1" u="sng" dirty="0">
              <a:solidFill>
                <a:prstClr val="black"/>
              </a:solidFill>
              <a:latin typeface="Century Gothic" panose="020B0502020202020204" pitchFamily="34" charset="0"/>
            </a:endParaRPr>
          </a:p>
          <a:p>
            <a:pPr defTabSz="514350">
              <a:defRPr/>
            </a:pPr>
            <a:r>
              <a:rPr lang="en-GB" sz="2000" b="1" dirty="0">
                <a:solidFill>
                  <a:prstClr val="black"/>
                </a:solidFill>
                <a:latin typeface="Century Gothic" panose="020B0502020202020204" pitchFamily="34" charset="0"/>
              </a:rPr>
              <a:t>Tina is thinking of a shape. It has:</a:t>
            </a:r>
          </a:p>
          <a:p>
            <a:pPr defTabSz="514350">
              <a:defRPr/>
            </a:pPr>
            <a:endParaRPr lang="en-GB" sz="2000" b="1" dirty="0">
              <a:solidFill>
                <a:prstClr val="black"/>
              </a:solidFill>
              <a:latin typeface="Century Gothic" panose="020B0502020202020204" pitchFamily="34" charset="0"/>
            </a:endParaRPr>
          </a:p>
          <a:p>
            <a:pPr defTabSz="514350">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r>
              <a:rPr lang="en-GB" sz="2000" b="1" dirty="0">
                <a:solidFill>
                  <a:prstClr val="black"/>
                </a:solidFill>
                <a:latin typeface="Century Gothic" panose="020B0502020202020204" pitchFamily="34" charset="0"/>
              </a:rPr>
              <a:t>4 equal length sides</a:t>
            </a: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r>
              <a:rPr lang="en-GB" sz="2000" b="1" dirty="0">
                <a:solidFill>
                  <a:prstClr val="black"/>
                </a:solidFill>
                <a:latin typeface="Century Gothic" panose="020B0502020202020204" pitchFamily="34" charset="0"/>
              </a:rPr>
              <a:t>No right angles</a:t>
            </a: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defTabSz="514350">
              <a:defRPr/>
            </a:pPr>
            <a:r>
              <a:rPr lang="en-GB" sz="2000" b="1" dirty="0">
                <a:solidFill>
                  <a:prstClr val="black"/>
                </a:solidFill>
                <a:latin typeface="Century Gothic" panose="020B0502020202020204" pitchFamily="34" charset="0"/>
              </a:rPr>
              <a:t>What shape could Tina be thinking of? Give all possible answers.</a:t>
            </a:r>
          </a:p>
          <a:p>
            <a:pPr marL="285750" indent="-285750" algn="ctr" defTabSz="514350">
              <a:buFont typeface="Arial" panose="020B0604020202020204" pitchFamily="34" charset="0"/>
              <a:buChar char="•"/>
              <a:defRPr/>
            </a:pPr>
            <a:endParaRPr lang="en-GB" sz="2000" b="1" dirty="0">
              <a:solidFill>
                <a:prstClr val="black"/>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Tina could be thinking of a rhombus. </a:t>
            </a:r>
          </a:p>
          <a:p>
            <a:pPr algn="ctr" defTabSz="457200"/>
            <a:endParaRPr lang="en-GB" sz="2400" b="1" dirty="0">
              <a:solidFill>
                <a:srgbClr val="FF0000"/>
              </a:solidFill>
              <a:latin typeface="Century Gothic" panose="020B0502020202020204" pitchFamily="34" charset="0"/>
            </a:endParaRPr>
          </a:p>
        </p:txBody>
      </p:sp>
      <p:sp>
        <p:nvSpPr>
          <p:cNvPr id="2" name="Parallelogram 1">
            <a:extLst>
              <a:ext uri="{FF2B5EF4-FFF2-40B4-BE49-F238E27FC236}">
                <a16:creationId xmlns:a16="http://schemas.microsoft.com/office/drawing/2014/main" id="{C074C82F-AE53-4E37-8F36-6CC07672F0BC}"/>
              </a:ext>
            </a:extLst>
          </p:cNvPr>
          <p:cNvSpPr>
            <a:spLocks noChangeAspect="1"/>
          </p:cNvSpPr>
          <p:nvPr/>
        </p:nvSpPr>
        <p:spPr>
          <a:xfrm>
            <a:off x="5217069" y="4726594"/>
            <a:ext cx="1757865" cy="1334920"/>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Tree>
    <p:extLst>
      <p:ext uri="{BB962C8B-B14F-4D97-AF65-F5344CB8AC3E}">
        <p14:creationId xmlns:p14="http://schemas.microsoft.com/office/powerpoint/2010/main" val="315175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314CCFB-3BFC-471E-A035-CAC668F1D1CE}"/>
              </a:ext>
            </a:extLst>
          </p:cNvPr>
          <p:cNvSpPr>
            <a:spLocks noGrp="1"/>
          </p:cNvSpPr>
          <p:nvPr>
            <p:ph type="title"/>
          </p:nvPr>
        </p:nvSpPr>
        <p:spPr>
          <a:xfrm>
            <a:off x="1981201" y="479426"/>
            <a:ext cx="8220075" cy="993775"/>
          </a:xfrm>
        </p:spPr>
        <p:txBody>
          <a:bodyPr/>
          <a:lstStyle/>
          <a:p>
            <a:pPr eaLnBrk="1" hangingPunct="1"/>
            <a:r>
              <a:rPr lang="en-GB" altLang="en-US"/>
              <a:t>What Am I?</a:t>
            </a:r>
          </a:p>
        </p:txBody>
      </p:sp>
      <p:sp>
        <p:nvSpPr>
          <p:cNvPr id="3" name="Rectangle 2">
            <a:extLst>
              <a:ext uri="{FF2B5EF4-FFF2-40B4-BE49-F238E27FC236}">
                <a16:creationId xmlns:a16="http://schemas.microsoft.com/office/drawing/2014/main" id="{43DE6DAC-F476-492F-B55D-2719C4D5B55C}"/>
              </a:ext>
            </a:extLst>
          </p:cNvPr>
          <p:cNvSpPr>
            <a:spLocks noChangeArrowheads="1"/>
          </p:cNvSpPr>
          <p:nvPr/>
        </p:nvSpPr>
        <p:spPr bwMode="auto">
          <a:xfrm>
            <a:off x="4246564" y="1593851"/>
            <a:ext cx="3667125" cy="773113"/>
          </a:xfrm>
          <a:prstGeom prst="rect">
            <a:avLst/>
          </a:prstGeom>
          <a:solidFill>
            <a:srgbClr val="EFBC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All of my sides and angles are equal. What am I?</a:t>
            </a:r>
          </a:p>
        </p:txBody>
      </p:sp>
      <p:sp>
        <p:nvSpPr>
          <p:cNvPr id="10" name="Flowchart: Manual Input 9">
            <a:extLst>
              <a:ext uri="{FF2B5EF4-FFF2-40B4-BE49-F238E27FC236}">
                <a16:creationId xmlns:a16="http://schemas.microsoft.com/office/drawing/2014/main" id="{77CED4A1-268C-4B7F-B547-229F76E4D52D}"/>
              </a:ext>
            </a:extLst>
          </p:cNvPr>
          <p:cNvSpPr/>
          <p:nvPr/>
        </p:nvSpPr>
        <p:spPr>
          <a:xfrm rot="5400000" flipH="1">
            <a:off x="1722439" y="4316414"/>
            <a:ext cx="2382837" cy="1570037"/>
          </a:xfrm>
          <a:prstGeom prst="flowChartManualInpu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 name="Flowchart: Data 10">
            <a:extLst>
              <a:ext uri="{FF2B5EF4-FFF2-40B4-BE49-F238E27FC236}">
                <a16:creationId xmlns:a16="http://schemas.microsoft.com/office/drawing/2014/main" id="{913D0F5B-59DA-4C70-9B1E-63C42D9C99CA}"/>
              </a:ext>
            </a:extLst>
          </p:cNvPr>
          <p:cNvSpPr/>
          <p:nvPr/>
        </p:nvSpPr>
        <p:spPr>
          <a:xfrm>
            <a:off x="2743201" y="4770438"/>
            <a:ext cx="2428875" cy="1522412"/>
          </a:xfrm>
          <a:prstGeom prst="flowChartInputOutput">
            <a:avLst/>
          </a:pr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3" name="Flowchart: Manual Input 12">
            <a:extLst>
              <a:ext uri="{FF2B5EF4-FFF2-40B4-BE49-F238E27FC236}">
                <a16:creationId xmlns:a16="http://schemas.microsoft.com/office/drawing/2014/main" id="{7CBD0215-64FA-469D-AED9-0E3EA8812A3B}"/>
              </a:ext>
            </a:extLst>
          </p:cNvPr>
          <p:cNvSpPr/>
          <p:nvPr/>
        </p:nvSpPr>
        <p:spPr>
          <a:xfrm rot="5400000">
            <a:off x="4619625" y="4968875"/>
            <a:ext cx="1111250" cy="1536700"/>
          </a:xfrm>
          <a:prstGeom prst="flowChartManualInpu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4" name="Rectangle 13">
            <a:extLst>
              <a:ext uri="{FF2B5EF4-FFF2-40B4-BE49-F238E27FC236}">
                <a16:creationId xmlns:a16="http://schemas.microsoft.com/office/drawing/2014/main" id="{6501445C-6DF2-4E27-8D1B-E69918FB47BD}"/>
              </a:ext>
            </a:extLst>
          </p:cNvPr>
          <p:cNvSpPr/>
          <p:nvPr/>
        </p:nvSpPr>
        <p:spPr>
          <a:xfrm rot="16200000">
            <a:off x="7549357" y="3812382"/>
            <a:ext cx="3302000" cy="1658937"/>
          </a:xfrm>
          <a:prstGeom prst="rect">
            <a:avLst/>
          </a:pr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5" name="Rectangle 14">
            <a:extLst>
              <a:ext uri="{FF2B5EF4-FFF2-40B4-BE49-F238E27FC236}">
                <a16:creationId xmlns:a16="http://schemas.microsoft.com/office/drawing/2014/main" id="{115F72C6-8FF4-409A-9F90-58EA9F32A7D3}"/>
              </a:ext>
            </a:extLst>
          </p:cNvPr>
          <p:cNvSpPr/>
          <p:nvPr/>
        </p:nvSpPr>
        <p:spPr>
          <a:xfrm>
            <a:off x="8745539" y="5070476"/>
            <a:ext cx="1284287" cy="1222375"/>
          </a:xfrm>
          <a:prstGeom prst="rect">
            <a:avLst/>
          </a:prstGeom>
          <a:solidFill>
            <a:srgbClr val="EC73A8"/>
          </a:solidFill>
          <a:ln w="3810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ln w="28575">
                <a:solidFill>
                  <a:prstClr val="black"/>
                </a:solidFill>
              </a:ln>
              <a:solidFill>
                <a:prstClr val="white"/>
              </a:solidFill>
              <a:latin typeface="Calibri" panose="020F0502020204030204"/>
            </a:endParaRPr>
          </a:p>
        </p:txBody>
      </p:sp>
      <p:sp>
        <p:nvSpPr>
          <p:cNvPr id="16" name="Flowchart: Data 15">
            <a:extLst>
              <a:ext uri="{FF2B5EF4-FFF2-40B4-BE49-F238E27FC236}">
                <a16:creationId xmlns:a16="http://schemas.microsoft.com/office/drawing/2014/main" id="{D1E0BA14-A9B7-44BC-A988-D19412AA230D}"/>
              </a:ext>
            </a:extLst>
          </p:cNvPr>
          <p:cNvSpPr/>
          <p:nvPr/>
        </p:nvSpPr>
        <p:spPr>
          <a:xfrm rot="4333882">
            <a:off x="6709570" y="4612482"/>
            <a:ext cx="2428875" cy="1522413"/>
          </a:xfrm>
          <a:prstGeom prst="flowChartInputOutput">
            <a:avLst/>
          </a:pr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2" name="Diamond 2">
            <a:extLst>
              <a:ext uri="{FF2B5EF4-FFF2-40B4-BE49-F238E27FC236}">
                <a16:creationId xmlns:a16="http://schemas.microsoft.com/office/drawing/2014/main" id="{67125FA7-8020-47EB-AB72-359679B0A91C}"/>
              </a:ext>
            </a:extLst>
          </p:cNvPr>
          <p:cNvSpPr/>
          <p:nvPr/>
        </p:nvSpPr>
        <p:spPr>
          <a:xfrm rot="3937038">
            <a:off x="5540375" y="4149725"/>
            <a:ext cx="1912938" cy="3024188"/>
          </a:xfrm>
          <a:custGeom>
            <a:avLst/>
            <a:gdLst>
              <a:gd name="connsiteX0" fmla="*/ 0 w 2946400"/>
              <a:gd name="connsiteY0" fmla="*/ 1473200 h 2946400"/>
              <a:gd name="connsiteX1" fmla="*/ 1473200 w 2946400"/>
              <a:gd name="connsiteY1" fmla="*/ 0 h 2946400"/>
              <a:gd name="connsiteX2" fmla="*/ 2946400 w 2946400"/>
              <a:gd name="connsiteY2" fmla="*/ 1473200 h 2946400"/>
              <a:gd name="connsiteX3" fmla="*/ 1473200 w 2946400"/>
              <a:gd name="connsiteY3" fmla="*/ 2946400 h 2946400"/>
              <a:gd name="connsiteX4" fmla="*/ 0 w 2946400"/>
              <a:gd name="connsiteY4" fmla="*/ 1473200 h 2946400"/>
              <a:gd name="connsiteX0" fmla="*/ 0 w 2946400"/>
              <a:gd name="connsiteY0" fmla="*/ 1473200 h 4349750"/>
              <a:gd name="connsiteX1" fmla="*/ 1473200 w 2946400"/>
              <a:gd name="connsiteY1" fmla="*/ 0 h 4349750"/>
              <a:gd name="connsiteX2" fmla="*/ 2946400 w 2946400"/>
              <a:gd name="connsiteY2" fmla="*/ 1473200 h 4349750"/>
              <a:gd name="connsiteX3" fmla="*/ 1479550 w 2946400"/>
              <a:gd name="connsiteY3" fmla="*/ 4349750 h 4349750"/>
              <a:gd name="connsiteX4" fmla="*/ 0 w 2946400"/>
              <a:gd name="connsiteY4" fmla="*/ 1473200 h 4349750"/>
              <a:gd name="connsiteX0" fmla="*/ 0 w 2946400"/>
              <a:gd name="connsiteY0" fmla="*/ 1473200 h 4654550"/>
              <a:gd name="connsiteX1" fmla="*/ 1473200 w 2946400"/>
              <a:gd name="connsiteY1" fmla="*/ 0 h 4654550"/>
              <a:gd name="connsiteX2" fmla="*/ 2946400 w 2946400"/>
              <a:gd name="connsiteY2" fmla="*/ 1473200 h 4654550"/>
              <a:gd name="connsiteX3" fmla="*/ 1479550 w 2946400"/>
              <a:gd name="connsiteY3" fmla="*/ 4654550 h 4654550"/>
              <a:gd name="connsiteX4" fmla="*/ 0 w 2946400"/>
              <a:gd name="connsiteY4" fmla="*/ 1473200 h 46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4654550">
                <a:moveTo>
                  <a:pt x="0" y="1473200"/>
                </a:moveTo>
                <a:lnTo>
                  <a:pt x="1473200" y="0"/>
                </a:lnTo>
                <a:lnTo>
                  <a:pt x="2946400" y="1473200"/>
                </a:lnTo>
                <a:lnTo>
                  <a:pt x="1479550" y="4654550"/>
                </a:lnTo>
                <a:lnTo>
                  <a:pt x="0" y="1473200"/>
                </a:lnTo>
                <a:close/>
              </a:path>
            </a:pathLst>
          </a:custGeom>
          <a:solidFill>
            <a:srgbClr val="F7BC92"/>
          </a:solidFill>
          <a:ln w="38100">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7" name="Rectangle 16">
            <a:extLst>
              <a:ext uri="{FF2B5EF4-FFF2-40B4-BE49-F238E27FC236}">
                <a16:creationId xmlns:a16="http://schemas.microsoft.com/office/drawing/2014/main" id="{B74681A6-859E-44E9-9533-D4E1C99F3CFC}"/>
              </a:ext>
            </a:extLst>
          </p:cNvPr>
          <p:cNvSpPr>
            <a:spLocks noChangeArrowheads="1"/>
          </p:cNvSpPr>
          <p:nvPr/>
        </p:nvSpPr>
        <p:spPr bwMode="auto">
          <a:xfrm>
            <a:off x="4246564" y="2620963"/>
            <a:ext cx="3667125" cy="495300"/>
          </a:xfrm>
          <a:prstGeom prst="rect">
            <a:avLst/>
          </a:prstGeom>
          <a:solidFill>
            <a:srgbClr val="EC73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b="1">
                <a:solidFill>
                  <a:prstClr val="white"/>
                </a:solidFill>
              </a:rPr>
              <a:t>I am a square.</a:t>
            </a:r>
          </a:p>
        </p:txBody>
      </p:sp>
      <p:sp>
        <p:nvSpPr>
          <p:cNvPr id="20" name="Rectangle 19">
            <a:extLst>
              <a:ext uri="{FF2B5EF4-FFF2-40B4-BE49-F238E27FC236}">
                <a16:creationId xmlns:a16="http://schemas.microsoft.com/office/drawing/2014/main" id="{79216182-AB1F-4161-B718-8D8C54027845}"/>
              </a:ext>
            </a:extLst>
          </p:cNvPr>
          <p:cNvSpPr>
            <a:spLocks noChangeArrowheads="1"/>
          </p:cNvSpPr>
          <p:nvPr/>
        </p:nvSpPr>
        <p:spPr bwMode="auto">
          <a:xfrm>
            <a:off x="4246564" y="1590676"/>
            <a:ext cx="3667125" cy="773113"/>
          </a:xfrm>
          <a:prstGeom prst="rect">
            <a:avLst/>
          </a:prstGeom>
          <a:solidFill>
            <a:srgbClr val="EFBC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All of my sides are equal and I have 2 acute angles. What am I?</a:t>
            </a:r>
          </a:p>
        </p:txBody>
      </p:sp>
      <p:sp>
        <p:nvSpPr>
          <p:cNvPr id="21" name="Rectangle 20">
            <a:extLst>
              <a:ext uri="{FF2B5EF4-FFF2-40B4-BE49-F238E27FC236}">
                <a16:creationId xmlns:a16="http://schemas.microsoft.com/office/drawing/2014/main" id="{D814C6BB-EC9E-45FA-9A9B-B626DD515325}"/>
              </a:ext>
            </a:extLst>
          </p:cNvPr>
          <p:cNvSpPr>
            <a:spLocks noChangeArrowheads="1"/>
          </p:cNvSpPr>
          <p:nvPr/>
        </p:nvSpPr>
        <p:spPr bwMode="auto">
          <a:xfrm>
            <a:off x="4246564" y="2620963"/>
            <a:ext cx="3667125" cy="495300"/>
          </a:xfrm>
          <a:prstGeom prst="rect">
            <a:avLst/>
          </a:prstGeom>
          <a:solidFill>
            <a:srgbClr val="EC73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b="1">
                <a:solidFill>
                  <a:prstClr val="white"/>
                </a:solidFill>
              </a:rPr>
              <a:t>I am a rhombus.</a:t>
            </a:r>
          </a:p>
        </p:txBody>
      </p:sp>
      <p:sp>
        <p:nvSpPr>
          <p:cNvPr id="22" name="Rectangle 21">
            <a:extLst>
              <a:ext uri="{FF2B5EF4-FFF2-40B4-BE49-F238E27FC236}">
                <a16:creationId xmlns:a16="http://schemas.microsoft.com/office/drawing/2014/main" id="{614F6862-447F-4673-89E3-BCD3FC0ABB1F}"/>
              </a:ext>
            </a:extLst>
          </p:cNvPr>
          <p:cNvSpPr>
            <a:spLocks noChangeArrowheads="1"/>
          </p:cNvSpPr>
          <p:nvPr/>
        </p:nvSpPr>
        <p:spPr bwMode="auto">
          <a:xfrm>
            <a:off x="4246564" y="1587501"/>
            <a:ext cx="3667125" cy="771525"/>
          </a:xfrm>
          <a:prstGeom prst="rect">
            <a:avLst/>
          </a:prstGeom>
          <a:solidFill>
            <a:srgbClr val="EFBC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I have 1 pair of parallel lines. What am I? </a:t>
            </a:r>
          </a:p>
        </p:txBody>
      </p:sp>
      <p:sp>
        <p:nvSpPr>
          <p:cNvPr id="23" name="Rectangle 22">
            <a:extLst>
              <a:ext uri="{FF2B5EF4-FFF2-40B4-BE49-F238E27FC236}">
                <a16:creationId xmlns:a16="http://schemas.microsoft.com/office/drawing/2014/main" id="{76AB24E4-7C1A-4E77-8724-778805D936B8}"/>
              </a:ext>
            </a:extLst>
          </p:cNvPr>
          <p:cNvSpPr>
            <a:spLocks noChangeArrowheads="1"/>
          </p:cNvSpPr>
          <p:nvPr/>
        </p:nvSpPr>
        <p:spPr bwMode="auto">
          <a:xfrm>
            <a:off x="4246564" y="2620963"/>
            <a:ext cx="3667125" cy="495300"/>
          </a:xfrm>
          <a:prstGeom prst="rect">
            <a:avLst/>
          </a:prstGeom>
          <a:solidFill>
            <a:srgbClr val="EC73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b="1">
                <a:solidFill>
                  <a:prstClr val="white"/>
                </a:solidFill>
              </a:rPr>
              <a:t>I am a trapezium.</a:t>
            </a:r>
          </a:p>
        </p:txBody>
      </p:sp>
      <p:sp>
        <p:nvSpPr>
          <p:cNvPr id="24" name="Rectangle 23">
            <a:extLst>
              <a:ext uri="{FF2B5EF4-FFF2-40B4-BE49-F238E27FC236}">
                <a16:creationId xmlns:a16="http://schemas.microsoft.com/office/drawing/2014/main" id="{1248C635-B6CB-4F96-AEBA-7390028759E1}"/>
              </a:ext>
            </a:extLst>
          </p:cNvPr>
          <p:cNvSpPr>
            <a:spLocks noChangeArrowheads="1"/>
          </p:cNvSpPr>
          <p:nvPr/>
        </p:nvSpPr>
        <p:spPr bwMode="auto">
          <a:xfrm>
            <a:off x="4246564" y="1587500"/>
            <a:ext cx="3667125" cy="1049338"/>
          </a:xfrm>
          <a:prstGeom prst="rect">
            <a:avLst/>
          </a:prstGeom>
          <a:solidFill>
            <a:srgbClr val="EFBC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My adjacent sides are of equal length and I have 1 pair of equal angles. What am I?</a:t>
            </a:r>
          </a:p>
        </p:txBody>
      </p:sp>
      <p:sp>
        <p:nvSpPr>
          <p:cNvPr id="25" name="Rectangle 24">
            <a:extLst>
              <a:ext uri="{FF2B5EF4-FFF2-40B4-BE49-F238E27FC236}">
                <a16:creationId xmlns:a16="http://schemas.microsoft.com/office/drawing/2014/main" id="{C1A4029E-537C-4F40-97D6-A36E791A0088}"/>
              </a:ext>
            </a:extLst>
          </p:cNvPr>
          <p:cNvSpPr>
            <a:spLocks noChangeArrowheads="1"/>
          </p:cNvSpPr>
          <p:nvPr/>
        </p:nvSpPr>
        <p:spPr bwMode="auto">
          <a:xfrm>
            <a:off x="4246564" y="2992438"/>
            <a:ext cx="3667125" cy="495300"/>
          </a:xfrm>
          <a:prstGeom prst="rect">
            <a:avLst/>
          </a:prstGeom>
          <a:solidFill>
            <a:srgbClr val="EC73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b="1">
                <a:solidFill>
                  <a:prstClr val="white"/>
                </a:solidFill>
              </a:rPr>
              <a:t>I am a kite.</a:t>
            </a:r>
          </a:p>
        </p:txBody>
      </p:sp>
      <p:sp>
        <p:nvSpPr>
          <p:cNvPr id="26" name="Rectangle 25">
            <a:extLst>
              <a:ext uri="{FF2B5EF4-FFF2-40B4-BE49-F238E27FC236}">
                <a16:creationId xmlns:a16="http://schemas.microsoft.com/office/drawing/2014/main" id="{84801285-D95A-483C-98A8-C7CC2D6C7DFC}"/>
              </a:ext>
            </a:extLst>
          </p:cNvPr>
          <p:cNvSpPr>
            <a:spLocks noChangeArrowheads="1"/>
          </p:cNvSpPr>
          <p:nvPr/>
        </p:nvSpPr>
        <p:spPr bwMode="auto">
          <a:xfrm>
            <a:off x="4198938" y="1589089"/>
            <a:ext cx="3763962" cy="771525"/>
          </a:xfrm>
          <a:prstGeom prst="rect">
            <a:avLst/>
          </a:prstGeom>
          <a:solidFill>
            <a:srgbClr val="EFBC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I have 4 right angles but my sides are not all equal. What am I? </a:t>
            </a:r>
          </a:p>
        </p:txBody>
      </p:sp>
      <p:sp>
        <p:nvSpPr>
          <p:cNvPr id="27" name="Rectangle 26">
            <a:extLst>
              <a:ext uri="{FF2B5EF4-FFF2-40B4-BE49-F238E27FC236}">
                <a16:creationId xmlns:a16="http://schemas.microsoft.com/office/drawing/2014/main" id="{34A4BD8F-1DA5-4F63-9017-7783FDF13801}"/>
              </a:ext>
            </a:extLst>
          </p:cNvPr>
          <p:cNvSpPr>
            <a:spLocks noChangeArrowheads="1"/>
          </p:cNvSpPr>
          <p:nvPr/>
        </p:nvSpPr>
        <p:spPr bwMode="auto">
          <a:xfrm>
            <a:off x="4246564" y="2630488"/>
            <a:ext cx="3667125" cy="495300"/>
          </a:xfrm>
          <a:prstGeom prst="rect">
            <a:avLst/>
          </a:prstGeom>
          <a:solidFill>
            <a:srgbClr val="EC73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b="1">
                <a:solidFill>
                  <a:prstClr val="white"/>
                </a:solidFill>
              </a:rPr>
              <a:t>I am a rectangle.</a:t>
            </a:r>
          </a:p>
        </p:txBody>
      </p:sp>
    </p:spTree>
    <p:extLst>
      <p:ext uri="{BB962C8B-B14F-4D97-AF65-F5344CB8AC3E}">
        <p14:creationId xmlns:p14="http://schemas.microsoft.com/office/powerpoint/2010/main" val="2897894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4C04-7BE6-402B-B8AF-C8E12D7033FC}"/>
              </a:ext>
            </a:extLst>
          </p:cNvPr>
          <p:cNvSpPr>
            <a:spLocks noGrp="1"/>
          </p:cNvSpPr>
          <p:nvPr>
            <p:ph type="title"/>
          </p:nvPr>
        </p:nvSpPr>
        <p:spPr>
          <a:xfrm>
            <a:off x="609598" y="478894"/>
            <a:ext cx="10960100" cy="1934367"/>
          </a:xfrm>
        </p:spPr>
        <p:txBody>
          <a:bodyPr/>
          <a:lstStyle/>
          <a:p>
            <a:r>
              <a:rPr lang="en-GB" dirty="0"/>
              <a:t>Video link for more support:</a:t>
            </a:r>
            <a:br>
              <a:rPr lang="en-GB" dirty="0"/>
            </a:br>
            <a:br>
              <a:rPr lang="en-GB" dirty="0"/>
            </a:br>
            <a:r>
              <a:rPr lang="en-GB" dirty="0">
                <a:hlinkClick r:id="rId2"/>
              </a:rPr>
              <a:t>https://vimeo.com/549255278</a:t>
            </a:r>
            <a:endParaRPr lang="en-GB" dirty="0"/>
          </a:p>
        </p:txBody>
      </p:sp>
    </p:spTree>
    <p:extLst>
      <p:ext uri="{BB962C8B-B14F-4D97-AF65-F5344CB8AC3E}">
        <p14:creationId xmlns:p14="http://schemas.microsoft.com/office/powerpoint/2010/main" val="33856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982" y="164398"/>
            <a:ext cx="1044632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srgbClr val="0070C0"/>
                </a:solidFill>
                <a:effectLst/>
                <a:uLnTx/>
                <a:uFillTx/>
                <a:latin typeface="CCW Cursive Writing 1" panose="03050602040000000000" pitchFamily="66" charset="0"/>
                <a:ea typeface="+mn-ea"/>
                <a:cs typeface="+mn-cs"/>
              </a:rPr>
              <a:t>To wake up your brain, h</a:t>
            </a:r>
            <a:r>
              <a:rPr kumimoji="0" lang="en-GB" sz="2400" b="0" i="0" u="none" strike="noStrike" kern="1200" cap="none" spc="0" normalizeH="0" baseline="0" noProof="0" dirty="0" err="1">
                <a:ln>
                  <a:noFill/>
                </a:ln>
                <a:solidFill>
                  <a:srgbClr val="0070C0"/>
                </a:solidFill>
                <a:effectLst/>
                <a:uLnTx/>
                <a:uFillTx/>
                <a:latin typeface="CCW Cursive Writing 1" panose="03050602040000000000" pitchFamily="66" charset="0"/>
                <a:ea typeface="+mn-ea"/>
                <a:cs typeface="+mn-cs"/>
              </a:rPr>
              <a:t>ave</a:t>
            </a:r>
            <a:r>
              <a:rPr kumimoji="0" lang="en-GB" sz="2400" b="0" i="0" u="none" strike="noStrike" kern="1200" cap="none" spc="0" normalizeH="0" baseline="0" noProof="0" dirty="0">
                <a:ln>
                  <a:noFill/>
                </a:ln>
                <a:solidFill>
                  <a:srgbClr val="0070C0"/>
                </a:solidFill>
                <a:effectLst/>
                <a:uLnTx/>
                <a:uFillTx/>
                <a:latin typeface="CCW Cursive Writing 1" panose="03050602040000000000" pitchFamily="66" charset="0"/>
                <a:ea typeface="+mn-ea"/>
                <a:cs typeface="+mn-cs"/>
              </a:rPr>
              <a:t> a go at the following task:</a:t>
            </a:r>
          </a:p>
        </p:txBody>
      </p:sp>
      <p:sp>
        <p:nvSpPr>
          <p:cNvPr id="5" name="Rectangle 4">
            <a:extLst>
              <a:ext uri="{FF2B5EF4-FFF2-40B4-BE49-F238E27FC236}">
                <a16:creationId xmlns:a16="http://schemas.microsoft.com/office/drawing/2014/main" id="{020DE530-3CEC-43A8-B0CB-12BAD8FB9A9D}"/>
              </a:ext>
            </a:extLst>
          </p:cNvPr>
          <p:cNvSpPr>
            <a:spLocks noChangeArrowheads="1"/>
          </p:cNvSpPr>
          <p:nvPr/>
        </p:nvSpPr>
        <p:spPr bwMode="auto">
          <a:xfrm>
            <a:off x="319520" y="1425744"/>
            <a:ext cx="11701922"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CW Cursive Writing 1" panose="03050602040000000000" pitchFamily="66" charset="0"/>
                <a:ea typeface="+mn-ea"/>
              </a:rPr>
              <a:t>Try and get as close as you can to the target number using these six numbers:</a:t>
            </a:r>
          </a:p>
        </p:txBody>
      </p:sp>
      <p:sp>
        <p:nvSpPr>
          <p:cNvPr id="6" name="Rectangle 4">
            <a:extLst>
              <a:ext uri="{FF2B5EF4-FFF2-40B4-BE49-F238E27FC236}">
                <a16:creationId xmlns:a16="http://schemas.microsoft.com/office/drawing/2014/main" id="{9E848EC9-BDEA-4C40-B49D-B0C7960D4C05}"/>
              </a:ext>
            </a:extLst>
          </p:cNvPr>
          <p:cNvSpPr>
            <a:spLocks noChangeArrowheads="1"/>
          </p:cNvSpPr>
          <p:nvPr/>
        </p:nvSpPr>
        <p:spPr bwMode="auto">
          <a:xfrm>
            <a:off x="602006" y="6056079"/>
            <a:ext cx="10866268"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CW Cursive Writing 1" panose="03050602040000000000" pitchFamily="66" charset="0"/>
                <a:ea typeface="+mn-ea"/>
              </a:rPr>
              <a:t>You can only use the number once. </a:t>
            </a:r>
            <a:br>
              <a:rPr kumimoji="0" lang="en-GB" altLang="en-US" sz="1800" b="0" i="0" u="none" strike="noStrike" kern="1200" cap="none" spc="0" normalizeH="0" baseline="0" noProof="0" dirty="0">
                <a:ln>
                  <a:noFill/>
                </a:ln>
                <a:solidFill>
                  <a:prstClr val="black"/>
                </a:solidFill>
                <a:effectLst/>
                <a:uLnTx/>
                <a:uFillTx/>
                <a:latin typeface="CCW Cursive Writing 1" panose="03050602040000000000" pitchFamily="66" charset="0"/>
                <a:ea typeface="+mn-ea"/>
              </a:rPr>
            </a:br>
            <a:r>
              <a:rPr kumimoji="0" lang="en-GB" altLang="en-US" sz="1800" b="0" i="0" u="none" strike="noStrike" kern="1200" cap="none" spc="0" normalizeH="0" baseline="0" noProof="0" dirty="0">
                <a:ln>
                  <a:noFill/>
                </a:ln>
                <a:solidFill>
                  <a:prstClr val="black"/>
                </a:solidFill>
                <a:effectLst/>
                <a:uLnTx/>
                <a:uFillTx/>
                <a:latin typeface="CCW Cursive Writing 1" panose="03050602040000000000" pitchFamily="66" charset="0"/>
                <a:ea typeface="+mn-ea"/>
              </a:rPr>
              <a:t>Only plus, minus, times and divide are allowed.</a:t>
            </a:r>
          </a:p>
        </p:txBody>
      </p:sp>
      <p:sp>
        <p:nvSpPr>
          <p:cNvPr id="7" name="Rounded Rectangle 8">
            <a:extLst>
              <a:ext uri="{FF2B5EF4-FFF2-40B4-BE49-F238E27FC236}">
                <a16:creationId xmlns:a16="http://schemas.microsoft.com/office/drawing/2014/main" id="{E7642F2A-9780-471C-B9B9-F7F8BE5E9E2C}"/>
              </a:ext>
            </a:extLst>
          </p:cNvPr>
          <p:cNvSpPr/>
          <p:nvPr/>
        </p:nvSpPr>
        <p:spPr>
          <a:xfrm>
            <a:off x="2250540"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75</a:t>
            </a:r>
          </a:p>
        </p:txBody>
      </p:sp>
      <p:sp>
        <p:nvSpPr>
          <p:cNvPr id="10" name="Rounded Rectangle 9">
            <a:extLst>
              <a:ext uri="{FF2B5EF4-FFF2-40B4-BE49-F238E27FC236}">
                <a16:creationId xmlns:a16="http://schemas.microsoft.com/office/drawing/2014/main" id="{B3511F37-D6F2-4D79-95E8-CF561F47AB4C}"/>
              </a:ext>
            </a:extLst>
          </p:cNvPr>
          <p:cNvSpPr/>
          <p:nvPr/>
        </p:nvSpPr>
        <p:spPr>
          <a:xfrm>
            <a:off x="3555465"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Calibri" panose="020F0502020204030204"/>
              </a:rPr>
              <a:t>1</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1" name="Rounded Rectangle 10">
            <a:extLst>
              <a:ext uri="{FF2B5EF4-FFF2-40B4-BE49-F238E27FC236}">
                <a16:creationId xmlns:a16="http://schemas.microsoft.com/office/drawing/2014/main" id="{69B85202-F558-452A-B8BA-04BAADA36425}"/>
              </a:ext>
            </a:extLst>
          </p:cNvPr>
          <p:cNvSpPr/>
          <p:nvPr/>
        </p:nvSpPr>
        <p:spPr>
          <a:xfrm>
            <a:off x="4860390"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sp>
        <p:nvSpPr>
          <p:cNvPr id="12" name="Rounded Rectangle 11">
            <a:extLst>
              <a:ext uri="{FF2B5EF4-FFF2-40B4-BE49-F238E27FC236}">
                <a16:creationId xmlns:a16="http://schemas.microsoft.com/office/drawing/2014/main" id="{FD63468E-4BBB-470D-82F8-1937F5843239}"/>
              </a:ext>
            </a:extLst>
          </p:cNvPr>
          <p:cNvSpPr/>
          <p:nvPr/>
        </p:nvSpPr>
        <p:spPr>
          <a:xfrm>
            <a:off x="6165315"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13" name="Rounded Rectangle 12">
            <a:extLst>
              <a:ext uri="{FF2B5EF4-FFF2-40B4-BE49-F238E27FC236}">
                <a16:creationId xmlns:a16="http://schemas.microsoft.com/office/drawing/2014/main" id="{E5298E54-3B43-4C69-A545-737698E254DD}"/>
              </a:ext>
            </a:extLst>
          </p:cNvPr>
          <p:cNvSpPr/>
          <p:nvPr/>
        </p:nvSpPr>
        <p:spPr>
          <a:xfrm>
            <a:off x="7468616"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Calibri" panose="020F0502020204030204"/>
              </a:rPr>
              <a:t>3</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ounded Rectangle 13">
            <a:extLst>
              <a:ext uri="{FF2B5EF4-FFF2-40B4-BE49-F238E27FC236}">
                <a16:creationId xmlns:a16="http://schemas.microsoft.com/office/drawing/2014/main" id="{3C2A41D2-0A20-4843-9C04-6504FD386872}"/>
              </a:ext>
            </a:extLst>
          </p:cNvPr>
          <p:cNvSpPr/>
          <p:nvPr/>
        </p:nvSpPr>
        <p:spPr>
          <a:xfrm>
            <a:off x="8773578" y="2489200"/>
            <a:ext cx="1174750" cy="93980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Calibri" panose="020F0502020204030204"/>
              </a:rPr>
              <a:t>5</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4">
            <a:extLst>
              <a:ext uri="{FF2B5EF4-FFF2-40B4-BE49-F238E27FC236}">
                <a16:creationId xmlns:a16="http://schemas.microsoft.com/office/drawing/2014/main" id="{B3379B61-1F10-442F-843C-C41AC7749BD3}"/>
              </a:ext>
            </a:extLst>
          </p:cNvPr>
          <p:cNvSpPr>
            <a:spLocks noChangeArrowheads="1"/>
          </p:cNvSpPr>
          <p:nvPr/>
        </p:nvSpPr>
        <p:spPr bwMode="auto">
          <a:xfrm>
            <a:off x="319520" y="3751324"/>
            <a:ext cx="1170192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CW Cursive Writing 1" panose="03050602040000000000" pitchFamily="66" charset="0"/>
                <a:ea typeface="+mn-ea"/>
              </a:rPr>
              <a:t>Target number: 446</a:t>
            </a:r>
          </a:p>
        </p:txBody>
      </p:sp>
      <p:pic>
        <p:nvPicPr>
          <p:cNvPr id="16" name="Picture 17">
            <a:extLst>
              <a:ext uri="{FF2B5EF4-FFF2-40B4-BE49-F238E27FC236}">
                <a16:creationId xmlns:a16="http://schemas.microsoft.com/office/drawing/2014/main" id="{669649A0-1300-4A88-A022-283068B317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210563">
            <a:off x="4027534" y="3975388"/>
            <a:ext cx="25003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a:extLst>
              <a:ext uri="{FF2B5EF4-FFF2-40B4-BE49-F238E27FC236}">
                <a16:creationId xmlns:a16="http://schemas.microsoft.com/office/drawing/2014/main" id="{B8E24AA6-9200-4A09-B8CA-E723E2F20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51320">
            <a:off x="5614604" y="4352268"/>
            <a:ext cx="24701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19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6DF27-DD19-44C3-A83F-91C63F6A18C2}"/>
              </a:ext>
            </a:extLst>
          </p:cNvPr>
          <p:cNvPicPr>
            <a:picLocks noChangeAspect="1"/>
          </p:cNvPicPr>
          <p:nvPr/>
        </p:nvPicPr>
        <p:blipFill>
          <a:blip r:embed="rId2"/>
          <a:stretch>
            <a:fillRect/>
          </a:stretch>
        </p:blipFill>
        <p:spPr>
          <a:xfrm>
            <a:off x="1648979" y="0"/>
            <a:ext cx="10543021" cy="6858000"/>
          </a:xfrm>
          <a:prstGeom prst="rect">
            <a:avLst/>
          </a:prstGeom>
        </p:spPr>
      </p:pic>
      <p:sp>
        <p:nvSpPr>
          <p:cNvPr id="4" name="TextBox 3">
            <a:extLst>
              <a:ext uri="{FF2B5EF4-FFF2-40B4-BE49-F238E27FC236}">
                <a16:creationId xmlns:a16="http://schemas.microsoft.com/office/drawing/2014/main" id="{B835416C-3334-475D-ADB8-4EDB815911F8}"/>
              </a:ext>
            </a:extLst>
          </p:cNvPr>
          <p:cNvSpPr txBox="1"/>
          <p:nvPr/>
        </p:nvSpPr>
        <p:spPr>
          <a:xfrm>
            <a:off x="0" y="1178350"/>
            <a:ext cx="1648979" cy="3477875"/>
          </a:xfrm>
          <a:prstGeom prst="rect">
            <a:avLst/>
          </a:prstGeom>
          <a:noFill/>
        </p:spPr>
        <p:txBody>
          <a:bodyPr wrap="square" rtlCol="0">
            <a:spAutoFit/>
          </a:bodyPr>
          <a:lstStyle/>
          <a:p>
            <a:pPr algn="ctr" defTabSz="457200"/>
            <a:r>
              <a:rPr lang="en-GB" sz="2000" dirty="0">
                <a:solidFill>
                  <a:prstClr val="black"/>
                </a:solidFill>
                <a:latin typeface="Comic Sans MS" panose="030F0702030302020204" pitchFamily="66" charset="0"/>
              </a:rPr>
              <a:t>Now, use your knowledge to answer the following questions: </a:t>
            </a:r>
          </a:p>
          <a:p>
            <a:pPr algn="ctr" defTabSz="457200"/>
            <a:r>
              <a:rPr lang="en-GB" sz="2000" dirty="0">
                <a:solidFill>
                  <a:prstClr val="black"/>
                </a:solidFill>
                <a:latin typeface="Comic Sans MS" panose="030F0702030302020204" pitchFamily="66" charset="0"/>
              </a:rPr>
              <a:t>(Full sheet also available on Dojo.)</a:t>
            </a:r>
          </a:p>
        </p:txBody>
      </p:sp>
    </p:spTree>
    <p:extLst>
      <p:ext uri="{BB962C8B-B14F-4D97-AF65-F5344CB8AC3E}">
        <p14:creationId xmlns:p14="http://schemas.microsoft.com/office/powerpoint/2010/main" val="216776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6271F-8AF5-4CE2-9B3B-5CC047B6D343}"/>
              </a:ext>
            </a:extLst>
          </p:cNvPr>
          <p:cNvPicPr>
            <a:picLocks noChangeAspect="1"/>
          </p:cNvPicPr>
          <p:nvPr/>
        </p:nvPicPr>
        <p:blipFill>
          <a:blip r:embed="rId2"/>
          <a:stretch>
            <a:fillRect/>
          </a:stretch>
        </p:blipFill>
        <p:spPr>
          <a:xfrm>
            <a:off x="980387" y="-9640"/>
            <a:ext cx="10216883" cy="6867640"/>
          </a:xfrm>
          <a:prstGeom prst="rect">
            <a:avLst/>
          </a:prstGeom>
        </p:spPr>
      </p:pic>
    </p:spTree>
    <p:extLst>
      <p:ext uri="{BB962C8B-B14F-4D97-AF65-F5344CB8AC3E}">
        <p14:creationId xmlns:p14="http://schemas.microsoft.com/office/powerpoint/2010/main" val="8024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GPS Starter</a:t>
            </a:r>
          </a:p>
        </p:txBody>
      </p:sp>
    </p:spTree>
    <p:extLst>
      <p:ext uri="{BB962C8B-B14F-4D97-AF65-F5344CB8AC3E}">
        <p14:creationId xmlns:p14="http://schemas.microsoft.com/office/powerpoint/2010/main" val="495114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1D170-82F7-43F5-A471-81A6CB38C545}"/>
              </a:ext>
            </a:extLst>
          </p:cNvPr>
          <p:cNvSpPr>
            <a:spLocks noGrp="1"/>
          </p:cNvSpPr>
          <p:nvPr>
            <p:ph idx="1"/>
          </p:nvPr>
        </p:nvSpPr>
        <p:spPr>
          <a:xfrm>
            <a:off x="838200" y="1150070"/>
            <a:ext cx="10515600" cy="5026893"/>
          </a:xfrm>
        </p:spPr>
        <p:txBody>
          <a:bodyPr/>
          <a:lstStyle/>
          <a:p>
            <a:pPr marL="0" indent="0" algn="ctr">
              <a:buNone/>
            </a:pPr>
            <a:r>
              <a:rPr lang="en-GB" dirty="0">
                <a:latin typeface="Comic Sans MS" panose="030F0702030302020204" pitchFamily="66" charset="0"/>
              </a:rPr>
              <a:t>Yesterday, we looked at when to use the homophones ‘here’ and ‘hear’. </a:t>
            </a:r>
            <a:br>
              <a:rPr lang="en-GB" dirty="0">
                <a:latin typeface="Comic Sans MS" panose="030F0702030302020204" pitchFamily="66" charset="0"/>
              </a:rPr>
            </a:br>
            <a:endParaRPr lang="en-GB" dirty="0">
              <a:latin typeface="Comic Sans MS" panose="030F0702030302020204" pitchFamily="66" charset="0"/>
            </a:endParaRPr>
          </a:p>
          <a:p>
            <a:pPr marL="0" indent="0" algn="ctr">
              <a:buNone/>
            </a:pPr>
            <a:r>
              <a:rPr lang="en-GB" dirty="0">
                <a:latin typeface="Comic Sans MS" panose="030F0702030302020204" pitchFamily="66" charset="0"/>
              </a:rPr>
              <a:t>Use your knowledge to complete the sentences on the following page.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Then, create a poster for our GPS wall showing the difference between the two. </a:t>
            </a:r>
          </a:p>
        </p:txBody>
      </p:sp>
    </p:spTree>
    <p:extLst>
      <p:ext uri="{BB962C8B-B14F-4D97-AF65-F5344CB8AC3E}">
        <p14:creationId xmlns:p14="http://schemas.microsoft.com/office/powerpoint/2010/main" val="3716587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4511BCF-17B0-4F7C-B88D-94590CBB68E0}"/>
              </a:ext>
            </a:extLst>
          </p:cNvPr>
          <p:cNvSpPr txBox="1">
            <a:spLocks noChangeArrowheads="1"/>
          </p:cNvSpPr>
          <p:nvPr/>
        </p:nvSpPr>
        <p:spPr bwMode="auto">
          <a:xfrm>
            <a:off x="452487" y="318990"/>
            <a:ext cx="11076493" cy="1330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GB" altLang="en-US" b="1" u="sng" dirty="0">
                <a:solidFill>
                  <a:srgbClr val="000000"/>
                </a:solidFill>
                <a:latin typeface="CCW Cursive Writing 1" panose="03050602040000000000" pitchFamily="66" charset="0"/>
              </a:rPr>
              <a:t>Tuesday 29th June 2021 </a:t>
            </a:r>
            <a:br>
              <a:rPr lang="en-GB" altLang="en-US" b="1" u="sng" dirty="0">
                <a:solidFill>
                  <a:srgbClr val="000000"/>
                </a:solidFill>
                <a:latin typeface="CCW Cursive Writing 1" panose="03050602040000000000" pitchFamily="66" charset="0"/>
              </a:rPr>
            </a:br>
            <a:r>
              <a:rPr lang="en-GB" altLang="en-US" b="1" dirty="0">
                <a:solidFill>
                  <a:srgbClr val="000000"/>
                </a:solidFill>
                <a:latin typeface="CCW Cursive Writing 1" panose="03050602040000000000" pitchFamily="66" charset="0"/>
              </a:rPr>
              <a:t>Writing Warm up— Homophones— Here/hear </a:t>
            </a:r>
            <a:br>
              <a:rPr lang="en-GB" altLang="en-US" sz="1600" b="1" dirty="0">
                <a:solidFill>
                  <a:srgbClr val="000000"/>
                </a:solidFill>
                <a:latin typeface="CCW Cursive Writing 1" panose="03050602040000000000" pitchFamily="66" charset="0"/>
              </a:rPr>
            </a:br>
            <a:r>
              <a:rPr lang="en-GB" altLang="en-US" sz="1600" dirty="0">
                <a:solidFill>
                  <a:srgbClr val="000000"/>
                </a:solidFill>
                <a:latin typeface="CCW Cursive Writing 1" panose="03050602040000000000" pitchFamily="66" charset="0"/>
              </a:rPr>
              <a:t>Why? Miss Cooper has seen us mixing up the homophones in our work.  </a:t>
            </a:r>
          </a:p>
          <a:p>
            <a:pPr algn="ctr" eaLnBrk="0" fontAlgn="base" hangingPunct="0">
              <a:spcBef>
                <a:spcPct val="0"/>
              </a:spcBef>
              <a:spcAft>
                <a:spcPct val="0"/>
              </a:spcAft>
            </a:pPr>
            <a:r>
              <a:rPr lang="en-GB" altLang="en-US" sz="1600" dirty="0">
                <a:solidFill>
                  <a:srgbClr val="000000"/>
                </a:solidFill>
                <a:latin typeface="CCW Cursive Writing 1" panose="03050602040000000000" pitchFamily="66" charset="0"/>
              </a:rPr>
              <a:t>Complete the sentences using hear/here. </a:t>
            </a:r>
            <a:endParaRPr lang="en-US" altLang="en-US" sz="4000" dirty="0">
              <a:latin typeface="Arial" panose="020B0604020202020204" pitchFamily="34" charset="0"/>
            </a:endParaRPr>
          </a:p>
        </p:txBody>
      </p:sp>
      <p:sp>
        <p:nvSpPr>
          <p:cNvPr id="5" name="Text Box 3">
            <a:extLst>
              <a:ext uri="{FF2B5EF4-FFF2-40B4-BE49-F238E27FC236}">
                <a16:creationId xmlns:a16="http://schemas.microsoft.com/office/drawing/2014/main" id="{D77EBF01-F900-4892-8F8D-4EAF75A1012D}"/>
              </a:ext>
            </a:extLst>
          </p:cNvPr>
          <p:cNvSpPr txBox="1">
            <a:spLocks noChangeArrowheads="1"/>
          </p:cNvSpPr>
          <p:nvPr/>
        </p:nvSpPr>
        <p:spPr bwMode="auto">
          <a:xfrm>
            <a:off x="529742" y="2017120"/>
            <a:ext cx="11076492" cy="4248472"/>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lnSpc>
                <a:spcPct val="150000"/>
              </a:lnSpc>
              <a:spcBef>
                <a:spcPct val="0"/>
              </a:spcBef>
              <a:spcAft>
                <a:spcPct val="0"/>
              </a:spcAft>
            </a:pPr>
            <a:br>
              <a:rPr lang="en-GB" altLang="en-US" sz="1100" dirty="0">
                <a:solidFill>
                  <a:srgbClr val="000000"/>
                </a:solidFill>
                <a:latin typeface="CCW Cursive Writing 1" panose="03050602040000000000" pitchFamily="66" charset="0"/>
              </a:rPr>
            </a:br>
            <a:r>
              <a:rPr lang="en-GB" altLang="en-US" sz="2000" dirty="0">
                <a:solidFill>
                  <a:srgbClr val="000000"/>
                </a:solidFill>
                <a:latin typeface="CCW Cursive Writing 1" panose="03050602040000000000" pitchFamily="66" charset="0"/>
              </a:rPr>
              <a:t>I _________________________ you are going to space.</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Did you _________________________ about the sacrifice to the gods?</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I can _________________________ the countdown.</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I _________________________ a strange rumbling sound coming from the rocket. </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Our space suits are right _________________________</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Can you come _________________________?</a:t>
            </a:r>
          </a:p>
          <a:p>
            <a:pPr eaLnBrk="0" fontAlgn="base" hangingPunct="0">
              <a:lnSpc>
                <a:spcPct val="150000"/>
              </a:lnSpc>
              <a:spcBef>
                <a:spcPct val="0"/>
              </a:spcBef>
              <a:spcAft>
                <a:spcPct val="0"/>
              </a:spcAft>
            </a:pPr>
            <a:r>
              <a:rPr lang="en-GB" altLang="en-US" sz="2000" dirty="0">
                <a:solidFill>
                  <a:srgbClr val="000000"/>
                </a:solidFill>
                <a:latin typeface="CCW Cursive Writing 1" panose="03050602040000000000" pitchFamily="66" charset="0"/>
              </a:rPr>
              <a:t>I _________________________ an alien coming! </a:t>
            </a:r>
            <a:endParaRPr lang="en-US" altLang="en-US" sz="4800" dirty="0">
              <a:latin typeface="Arial" panose="020B0604020202020204" pitchFamily="34" charset="0"/>
            </a:endParaRPr>
          </a:p>
        </p:txBody>
      </p:sp>
    </p:spTree>
    <p:extLst>
      <p:ext uri="{BB962C8B-B14F-4D97-AF65-F5344CB8AC3E}">
        <p14:creationId xmlns:p14="http://schemas.microsoft.com/office/powerpoint/2010/main" val="3234003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rPr>
              <a:t>Writing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omic Sans MS" panose="030F0702030302020204" pitchFamily="66" charset="0"/>
              </a:rPr>
              <a:t>- Features of a newspaper report</a:t>
            </a:r>
            <a:endParaRPr kumimoji="0" lang="en-GB" sz="2800" b="0" i="0" u="none" strike="noStrike" kern="1200" cap="none" spc="0" normalizeH="0" baseline="0" noProof="0" dirty="0">
              <a:ln>
                <a:noFill/>
              </a:ln>
              <a:solidFill>
                <a:srgbClr val="002060"/>
              </a:solidFill>
              <a:effectLst/>
              <a:uLnTx/>
              <a:uFillTx/>
              <a:latin typeface="Comic Sans MS" panose="030F0702030302020204" pitchFamily="66" charset="0"/>
            </a:endParaRPr>
          </a:p>
        </p:txBody>
      </p:sp>
    </p:spTree>
    <p:extLst>
      <p:ext uri="{BB962C8B-B14F-4D97-AF65-F5344CB8AC3E}">
        <p14:creationId xmlns:p14="http://schemas.microsoft.com/office/powerpoint/2010/main" val="2075545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7568" y="2348881"/>
            <a:ext cx="7772400" cy="1470025"/>
          </a:xfrm>
        </p:spPr>
        <p:txBody>
          <a:bodyPr>
            <a:normAutofit fontScale="90000"/>
          </a:bodyPr>
          <a:lstStyle/>
          <a:p>
            <a:r>
              <a:rPr lang="en-GB" dirty="0">
                <a:latin typeface="HfW cursive" panose="00000500000000000000" pitchFamily="2" charset="0"/>
              </a:rPr>
              <a:t>I can identify the key features of a newspaper report.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3552" y="728521"/>
            <a:ext cx="8064896" cy="5400958"/>
          </a:xfrm>
        </p:spPr>
        <p:txBody>
          <a:bodyPr>
            <a:normAutofit/>
          </a:bodyPr>
          <a:lstStyle/>
          <a:p>
            <a:pPr>
              <a:buFont typeface="Arial" pitchFamily="34" charset="0"/>
              <a:buChar char="•"/>
            </a:pPr>
            <a:r>
              <a:rPr lang="en-GB" sz="2800" dirty="0">
                <a:solidFill>
                  <a:schemeClr val="tx1"/>
                </a:solidFill>
                <a:latin typeface="HfW cursive" panose="00000500000000000000" pitchFamily="2" charset="0"/>
              </a:rPr>
              <a:t>Newspapers have a range of features that attract the reader.</a:t>
            </a:r>
          </a:p>
          <a:p>
            <a:endParaRPr lang="en-GB" sz="2800" dirty="0">
              <a:solidFill>
                <a:schemeClr val="tx1"/>
              </a:solidFill>
              <a:latin typeface="HfW cursive" panose="00000500000000000000" pitchFamily="2" charset="0"/>
            </a:endParaRPr>
          </a:p>
          <a:p>
            <a:endParaRPr lang="en-GB" sz="2800" dirty="0">
              <a:solidFill>
                <a:schemeClr val="tx1"/>
              </a:solidFill>
              <a:latin typeface="HfW cursive" panose="00000500000000000000" pitchFamily="2" charset="0"/>
            </a:endParaRPr>
          </a:p>
          <a:p>
            <a:endParaRPr lang="en-GB" sz="2800" dirty="0">
              <a:solidFill>
                <a:schemeClr val="tx1"/>
              </a:solidFill>
              <a:latin typeface="HfW cursive" panose="00000500000000000000" pitchFamily="2" charset="0"/>
            </a:endParaRPr>
          </a:p>
          <a:p>
            <a:endParaRPr lang="en-GB" sz="2800" dirty="0">
              <a:solidFill>
                <a:schemeClr val="tx1"/>
              </a:solidFill>
              <a:latin typeface="HfW cursive" panose="00000500000000000000" pitchFamily="2" charset="0"/>
            </a:endParaRPr>
          </a:p>
          <a:p>
            <a:endParaRPr lang="en-GB" sz="2800" dirty="0">
              <a:solidFill>
                <a:schemeClr val="tx1"/>
              </a:solidFill>
              <a:latin typeface="HfW cursive" panose="00000500000000000000" pitchFamily="2" charset="0"/>
            </a:endParaRPr>
          </a:p>
          <a:p>
            <a:endParaRPr lang="en-GB" sz="2800" dirty="0">
              <a:solidFill>
                <a:schemeClr val="tx1"/>
              </a:solidFill>
              <a:latin typeface="HfW cursive" panose="00000500000000000000" pitchFamily="2" charset="0"/>
            </a:endParaRPr>
          </a:p>
          <a:p>
            <a:r>
              <a:rPr lang="en-GB" sz="2800" dirty="0">
                <a:solidFill>
                  <a:schemeClr val="tx1"/>
                </a:solidFill>
                <a:latin typeface="HfW cursive" panose="00000500000000000000" pitchFamily="2" charset="0"/>
              </a:rPr>
              <a:t>Before we look at some examples, jot down as many features as you can! </a:t>
            </a:r>
          </a:p>
        </p:txBody>
      </p:sp>
      <p:pic>
        <p:nvPicPr>
          <p:cNvPr id="1026" name="Picture 2" descr="C:\Users\Rachel\AppData\Local\Microsoft\Windows\Temporary Internet Files\Content.IE5\ALJPYRMW\MC900442030[1].wmf"/>
          <p:cNvPicPr>
            <a:picLocks noChangeAspect="1" noChangeArrowheads="1"/>
          </p:cNvPicPr>
          <p:nvPr/>
        </p:nvPicPr>
        <p:blipFill>
          <a:blip r:embed="rId2" cstate="print"/>
          <a:srcRect/>
          <a:stretch>
            <a:fillRect/>
          </a:stretch>
        </p:blipFill>
        <p:spPr bwMode="auto">
          <a:xfrm>
            <a:off x="5015880" y="1952163"/>
            <a:ext cx="2160240" cy="246395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600" dirty="0">
                <a:latin typeface="HfW cursive" panose="00000500000000000000" pitchFamily="2" charset="0"/>
              </a:rPr>
            </a:br>
            <a:endParaRPr lang="en-GB" sz="3600" dirty="0">
              <a:latin typeface="HfW cursive" panose="00000500000000000000" pitchFamily="2" charset="0"/>
            </a:endParaRPr>
          </a:p>
        </p:txBody>
      </p:sp>
      <p:sp>
        <p:nvSpPr>
          <p:cNvPr id="3" name="Content Placeholder 2"/>
          <p:cNvSpPr>
            <a:spLocks noGrp="1"/>
          </p:cNvSpPr>
          <p:nvPr>
            <p:ph idx="1"/>
          </p:nvPr>
        </p:nvSpPr>
        <p:spPr>
          <a:xfrm>
            <a:off x="1775520" y="1600201"/>
            <a:ext cx="8568952" cy="4525963"/>
          </a:xfrm>
        </p:spPr>
        <p:txBody>
          <a:bodyPr/>
          <a:lstStyle/>
          <a:p>
            <a:pPr>
              <a:buNone/>
            </a:pPr>
            <a:r>
              <a:rPr lang="en-GB" sz="2800" dirty="0">
                <a:latin typeface="HfW cursive" panose="00000500000000000000" pitchFamily="2" charset="0"/>
              </a:rPr>
              <a:t>Newspapers use headlines to grab your attention. Headlines try to tell the story in as few words as possible; </a:t>
            </a:r>
          </a:p>
          <a:p>
            <a:endParaRPr lang="en-GB" sz="2800" dirty="0">
              <a:latin typeface="HfW cursive" panose="00000500000000000000" pitchFamily="2" charset="0"/>
            </a:endParaRPr>
          </a:p>
        </p:txBody>
      </p:sp>
      <p:sp>
        <p:nvSpPr>
          <p:cNvPr id="4" name="Rectangle 3"/>
          <p:cNvSpPr/>
          <p:nvPr/>
        </p:nvSpPr>
        <p:spPr>
          <a:xfrm>
            <a:off x="2567608" y="476673"/>
            <a:ext cx="6984776" cy="83099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800" b="1" dirty="0">
                <a:ln w="17780" cmpd="sng">
                  <a:solidFill>
                    <a:prstClr val="black"/>
                  </a:solidFill>
                  <a:prstDash val="solid"/>
                  <a:miter lim="800000"/>
                </a:ln>
                <a:solidFill>
                  <a:prstClr val="black"/>
                </a:solidFill>
                <a:effectLst>
                  <a:outerShdw blurRad="50800" algn="tl" rotWithShape="0">
                    <a:srgbClr val="000000"/>
                  </a:outerShdw>
                </a:effectLst>
                <a:latin typeface="HfW cursive" panose="00000500000000000000" pitchFamily="2" charset="0"/>
              </a:rPr>
              <a:t>Headline!</a:t>
            </a:r>
          </a:p>
        </p:txBody>
      </p:sp>
      <p:sp>
        <p:nvSpPr>
          <p:cNvPr id="5" name="Rectangle 4"/>
          <p:cNvSpPr/>
          <p:nvPr/>
        </p:nvSpPr>
        <p:spPr>
          <a:xfrm>
            <a:off x="1847528" y="3140968"/>
            <a:ext cx="3528392" cy="3046988"/>
          </a:xfrm>
          <a:prstGeom prst="rect">
            <a:avLst/>
          </a:prstGeom>
          <a:noFill/>
        </p:spPr>
        <p:txBody>
          <a:bodyPr wrap="square" lIns="91440" tIns="45720" rIns="91440" bIns="45720">
            <a:spAutoFit/>
          </a:bodyPr>
          <a:lstStyle/>
          <a:p>
            <a:pPr algn="ctr"/>
            <a:r>
              <a:rPr lang="en-GB" sz="4800" b="1" u="sng" dirty="0">
                <a:solidFill>
                  <a:prstClr val="black"/>
                </a:solidFill>
                <a:latin typeface="HfW cursive" panose="00000500000000000000" pitchFamily="2" charset="0"/>
              </a:rPr>
              <a:t>W</a:t>
            </a:r>
            <a:r>
              <a:rPr lang="en-GB" sz="4800" b="1" dirty="0">
                <a:solidFill>
                  <a:prstClr val="black"/>
                </a:solidFill>
                <a:latin typeface="HfW cursive" panose="00000500000000000000" pitchFamily="2" charset="0"/>
              </a:rPr>
              <a:t>atery </a:t>
            </a:r>
            <a:r>
              <a:rPr lang="en-GB" sz="4800" b="1" u="sng" dirty="0">
                <a:solidFill>
                  <a:prstClr val="black"/>
                </a:solidFill>
                <a:latin typeface="HfW cursive" panose="00000500000000000000" pitchFamily="2" charset="0"/>
              </a:rPr>
              <a:t>w</a:t>
            </a:r>
            <a:r>
              <a:rPr lang="en-GB" sz="4800" b="1" dirty="0">
                <a:solidFill>
                  <a:prstClr val="black"/>
                </a:solidFill>
                <a:latin typeface="HfW cursive" panose="00000500000000000000" pitchFamily="2" charset="0"/>
              </a:rPr>
              <a:t>eather </a:t>
            </a:r>
            <a:r>
              <a:rPr lang="en-GB" sz="4800" b="1" u="sng" dirty="0">
                <a:solidFill>
                  <a:prstClr val="black"/>
                </a:solidFill>
                <a:latin typeface="HfW cursive" panose="00000500000000000000" pitchFamily="2" charset="0"/>
              </a:rPr>
              <a:t>w</a:t>
            </a:r>
            <a:r>
              <a:rPr lang="en-GB" sz="4800" b="1" dirty="0">
                <a:solidFill>
                  <a:prstClr val="black"/>
                </a:solidFill>
                <a:latin typeface="HfW cursive" panose="00000500000000000000" pitchFamily="2" charset="0"/>
              </a:rPr>
              <a:t>ashes out </a:t>
            </a:r>
            <a:r>
              <a:rPr lang="en-GB" sz="4800" b="1" u="sng" dirty="0">
                <a:solidFill>
                  <a:prstClr val="black"/>
                </a:solidFill>
                <a:latin typeface="HfW cursive" panose="00000500000000000000" pitchFamily="2" charset="0"/>
              </a:rPr>
              <a:t>W</a:t>
            </a:r>
            <a:r>
              <a:rPr lang="en-GB" sz="4800" b="1" dirty="0">
                <a:solidFill>
                  <a:prstClr val="black"/>
                </a:solidFill>
                <a:latin typeface="HfW cursive" panose="00000500000000000000" pitchFamily="2" charset="0"/>
              </a:rPr>
              <a:t>ales</a:t>
            </a:r>
            <a:r>
              <a:rPr lang="en-GB" sz="4800" dirty="0">
                <a:solidFill>
                  <a:prstClr val="black"/>
                </a:solidFill>
                <a:latin typeface="HfW cursive" panose="00000500000000000000" pitchFamily="2" charset="0"/>
              </a:rPr>
              <a:t>!</a:t>
            </a:r>
            <a:endParaRPr lang="en-US" sz="4800" b="1"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fW cursive" panose="00000500000000000000" pitchFamily="2" charset="0"/>
            </a:endParaRPr>
          </a:p>
        </p:txBody>
      </p:sp>
      <p:sp>
        <p:nvSpPr>
          <p:cNvPr id="7" name="Rectangle 6"/>
          <p:cNvSpPr/>
          <p:nvPr/>
        </p:nvSpPr>
        <p:spPr>
          <a:xfrm>
            <a:off x="5807968" y="3068960"/>
            <a:ext cx="4656180" cy="3046988"/>
          </a:xfrm>
          <a:prstGeom prst="rect">
            <a:avLst/>
          </a:prstGeom>
          <a:noFill/>
        </p:spPr>
        <p:txBody>
          <a:bodyPr wrap="square" lIns="91440" tIns="45720" rIns="91440" bIns="45720">
            <a:spAutoFit/>
          </a:bodyPr>
          <a:lstStyle/>
          <a:p>
            <a:pPr algn="ctr"/>
            <a:r>
              <a:rPr lang="en-GB" sz="4800" b="1"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fW cursive" panose="00000500000000000000" pitchFamily="2" charset="0"/>
              </a:rPr>
              <a:t>Driverless car ploughs through busy junction!’</a:t>
            </a:r>
          </a:p>
        </p:txBody>
      </p:sp>
      <p:pic>
        <p:nvPicPr>
          <p:cNvPr id="8194" name="Picture 2" descr="C:\Users\Rachel\AppData\Local\Microsoft\Windows\Temporary Internet Files\Content.IE5\ALJPYRMW\MC910227478[1].png"/>
          <p:cNvPicPr>
            <a:picLocks noChangeAspect="1" noChangeArrowheads="1"/>
          </p:cNvPicPr>
          <p:nvPr/>
        </p:nvPicPr>
        <p:blipFill>
          <a:blip r:embed="rId2" cstate="print"/>
          <a:srcRect/>
          <a:stretch>
            <a:fillRect/>
          </a:stretch>
        </p:blipFill>
        <p:spPr bwMode="auto">
          <a:xfrm>
            <a:off x="4295800" y="466684"/>
            <a:ext cx="756084" cy="7485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1137"/>
            <a:ext cx="10972800" cy="1143000"/>
          </a:xfrm>
        </p:spPr>
        <p:txBody>
          <a:bodyPr>
            <a:normAutofit/>
          </a:bodyPr>
          <a:lstStyle/>
          <a:p>
            <a:br>
              <a:rPr lang="en-GB" sz="2800" dirty="0">
                <a:latin typeface="HfW cursive" panose="00000500000000000000" pitchFamily="2" charset="0"/>
              </a:rPr>
            </a:br>
            <a:endParaRPr lang="en-GB" sz="2800" dirty="0">
              <a:latin typeface="HfW cursive" panose="00000500000000000000" pitchFamily="2" charset="0"/>
            </a:endParaRPr>
          </a:p>
        </p:txBody>
      </p:sp>
      <p:sp>
        <p:nvSpPr>
          <p:cNvPr id="3" name="Content Placeholder 2"/>
          <p:cNvSpPr>
            <a:spLocks noGrp="1"/>
          </p:cNvSpPr>
          <p:nvPr>
            <p:ph idx="1"/>
          </p:nvPr>
        </p:nvSpPr>
        <p:spPr>
          <a:xfrm>
            <a:off x="609600" y="1986700"/>
            <a:ext cx="10972800" cy="4525963"/>
          </a:xfrm>
        </p:spPr>
        <p:txBody>
          <a:bodyPr/>
          <a:lstStyle/>
          <a:p>
            <a:pPr>
              <a:buNone/>
            </a:pPr>
            <a:endParaRPr lang="en-GB" sz="2800" dirty="0">
              <a:latin typeface="HfW cursive" panose="00000500000000000000" pitchFamily="2" charset="0"/>
            </a:endParaRPr>
          </a:p>
          <a:p>
            <a:endParaRPr lang="en-GB" sz="2800" dirty="0">
              <a:latin typeface="HfW cursive" panose="00000500000000000000" pitchFamily="2" charset="0"/>
            </a:endParaRPr>
          </a:p>
        </p:txBody>
      </p:sp>
      <p:sp>
        <p:nvSpPr>
          <p:cNvPr id="4" name="Rectangle 3"/>
          <p:cNvSpPr/>
          <p:nvPr/>
        </p:nvSpPr>
        <p:spPr>
          <a:xfrm>
            <a:off x="4570640" y="362291"/>
            <a:ext cx="3143810" cy="830997"/>
          </a:xfrm>
          <a:prstGeom prst="rect">
            <a:avLst/>
          </a:prstGeom>
          <a:noFill/>
        </p:spPr>
        <p:txBody>
          <a:bodyPr wrap="none" lIns="91440" tIns="45720" rIns="91440" bIns="45720">
            <a:spAutoFit/>
          </a:bodyPr>
          <a:lstStyle/>
          <a:p>
            <a:pPr algn="ctr"/>
            <a:r>
              <a:rPr lang="en-GB" sz="4800" b="1" u="sng"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fW cursive" panose="00000500000000000000" pitchFamily="2" charset="0"/>
              </a:rPr>
              <a:t>The 5 WS</a:t>
            </a:r>
          </a:p>
        </p:txBody>
      </p:sp>
      <p:sp>
        <p:nvSpPr>
          <p:cNvPr id="6" name="Rectangle 5"/>
          <p:cNvSpPr/>
          <p:nvPr/>
        </p:nvSpPr>
        <p:spPr>
          <a:xfrm rot="626654">
            <a:off x="7138050" y="2615210"/>
            <a:ext cx="2624436" cy="830997"/>
          </a:xfrm>
          <a:prstGeom prst="rect">
            <a:avLst/>
          </a:prstGeom>
          <a:noFill/>
        </p:spPr>
        <p:txBody>
          <a:bodyPr wrap="none" lIns="91440" tIns="45720" rIns="91440" bIns="45720">
            <a:spAutoFit/>
          </a:bodyPr>
          <a:lstStyle/>
          <a:p>
            <a:pPr algn="ctr"/>
            <a:r>
              <a:rPr lang="en-US"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HfW cursive" panose="00000500000000000000" pitchFamily="2" charset="0"/>
              </a:rPr>
              <a:t>WHERE?</a:t>
            </a:r>
          </a:p>
        </p:txBody>
      </p:sp>
      <p:sp>
        <p:nvSpPr>
          <p:cNvPr id="7" name="Rectangle 6"/>
          <p:cNvSpPr/>
          <p:nvPr/>
        </p:nvSpPr>
        <p:spPr>
          <a:xfrm rot="867132">
            <a:off x="7885918" y="5202964"/>
            <a:ext cx="236635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HfW cursive" panose="00000500000000000000" pitchFamily="2" charset="0"/>
              </a:rPr>
              <a:t>WHEN?</a:t>
            </a:r>
          </a:p>
        </p:txBody>
      </p:sp>
      <p:sp>
        <p:nvSpPr>
          <p:cNvPr id="8" name="Rectangle 7"/>
          <p:cNvSpPr/>
          <p:nvPr/>
        </p:nvSpPr>
        <p:spPr>
          <a:xfrm rot="20639063">
            <a:off x="2931383" y="2518951"/>
            <a:ext cx="2299027" cy="830997"/>
          </a:xfrm>
          <a:prstGeom prst="rect">
            <a:avLst/>
          </a:prstGeom>
          <a:noFill/>
        </p:spPr>
        <p:txBody>
          <a:bodyPr wrap="none" lIns="91440" tIns="45720" rIns="91440" bIns="45720">
            <a:spAutoFit/>
          </a:bodyPr>
          <a:lstStyle/>
          <a:p>
            <a:pPr algn="ctr"/>
            <a:r>
              <a:rPr lang="en-US" sz="4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HfW cursive" panose="00000500000000000000" pitchFamily="2" charset="0"/>
              </a:rPr>
              <a:t>WHAT?</a:t>
            </a:r>
            <a:endParaRPr lang="en-GB" sz="4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HfW cursive" panose="00000500000000000000" pitchFamily="2" charset="0"/>
            </a:endParaRPr>
          </a:p>
        </p:txBody>
      </p:sp>
      <p:sp>
        <p:nvSpPr>
          <p:cNvPr id="9" name="Rectangle 8"/>
          <p:cNvSpPr/>
          <p:nvPr/>
        </p:nvSpPr>
        <p:spPr>
          <a:xfrm>
            <a:off x="5200621" y="3730087"/>
            <a:ext cx="1883849" cy="830997"/>
          </a:xfrm>
          <a:prstGeom prst="rect">
            <a:avLst/>
          </a:prstGeom>
          <a:noFill/>
        </p:spPr>
        <p:txBody>
          <a:bodyPr wrap="none" lIns="91440" tIns="45720" rIns="91440" bIns="45720">
            <a:spAutoFit/>
          </a:bodyPr>
          <a:lstStyle/>
          <a:p>
            <a:pPr algn="ctr"/>
            <a:r>
              <a:rPr lang="en-US" sz="48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HfW cursive" panose="00000500000000000000" pitchFamily="2" charset="0"/>
              </a:rPr>
              <a:t>WHY?</a:t>
            </a:r>
          </a:p>
        </p:txBody>
      </p:sp>
      <p:sp>
        <p:nvSpPr>
          <p:cNvPr id="10" name="Rectangle 9"/>
          <p:cNvSpPr/>
          <p:nvPr/>
        </p:nvSpPr>
        <p:spPr>
          <a:xfrm rot="20774209">
            <a:off x="1989363" y="5202388"/>
            <a:ext cx="2021707" cy="830997"/>
          </a:xfrm>
          <a:prstGeom prst="rect">
            <a:avLst/>
          </a:prstGeom>
          <a:noFill/>
        </p:spPr>
        <p:txBody>
          <a:bodyPr wrap="none" lIns="91440" tIns="45720" rIns="91440" bIns="45720">
            <a:sp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fW cursive" panose="00000500000000000000" pitchFamily="2" charset="0"/>
              </a:rPr>
              <a:t>WHO?</a:t>
            </a:r>
          </a:p>
        </p:txBody>
      </p:sp>
      <p:pic>
        <p:nvPicPr>
          <p:cNvPr id="4098" name="Picture 2" descr="C:\Users\Rachel\AppData\Local\Microsoft\Windows\Temporary Internet Files\Content.IE5\3PKA9G1R\MC900441361[1].png"/>
          <p:cNvPicPr>
            <a:picLocks noChangeAspect="1" noChangeArrowheads="1"/>
          </p:cNvPicPr>
          <p:nvPr/>
        </p:nvPicPr>
        <p:blipFill>
          <a:blip r:embed="rId2" cstate="print"/>
          <a:srcRect/>
          <a:stretch>
            <a:fillRect/>
          </a:stretch>
        </p:blipFill>
        <p:spPr bwMode="auto">
          <a:xfrm>
            <a:off x="1919536" y="386499"/>
            <a:ext cx="1556792" cy="1556792"/>
          </a:xfrm>
          <a:prstGeom prst="rect">
            <a:avLst/>
          </a:prstGeom>
          <a:noFill/>
        </p:spPr>
      </p:pic>
      <p:pic>
        <p:nvPicPr>
          <p:cNvPr id="4099" name="Picture 3" descr="C:\Users\Rachel\AppData\Local\Microsoft\Windows\Temporary Internet Files\Content.IE5\ALJPYRMW\MC900431611[1].png"/>
          <p:cNvPicPr>
            <a:picLocks noChangeAspect="1" noChangeArrowheads="1"/>
          </p:cNvPicPr>
          <p:nvPr/>
        </p:nvPicPr>
        <p:blipFill>
          <a:blip r:embed="rId3" cstate="print"/>
          <a:srcRect/>
          <a:stretch>
            <a:fillRect/>
          </a:stretch>
        </p:blipFill>
        <p:spPr bwMode="auto">
          <a:xfrm>
            <a:off x="8760296" y="575139"/>
            <a:ext cx="1556792" cy="15567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Arithmetic</a:t>
            </a:r>
          </a:p>
        </p:txBody>
      </p:sp>
    </p:spTree>
    <p:extLst>
      <p:ext uri="{BB962C8B-B14F-4D97-AF65-F5344CB8AC3E}">
        <p14:creationId xmlns:p14="http://schemas.microsoft.com/office/powerpoint/2010/main" val="143501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latin typeface="HfW cursive" panose="00000500000000000000" pitchFamily="2" charset="0"/>
              </a:rPr>
            </a:br>
            <a:endParaRPr lang="en-GB" dirty="0">
              <a:latin typeface="HfW cursive" panose="00000500000000000000" pitchFamily="2" charset="0"/>
            </a:endParaRPr>
          </a:p>
        </p:txBody>
      </p:sp>
      <p:sp>
        <p:nvSpPr>
          <p:cNvPr id="3" name="Content Placeholder 2"/>
          <p:cNvSpPr>
            <a:spLocks noGrp="1"/>
          </p:cNvSpPr>
          <p:nvPr>
            <p:ph idx="1"/>
          </p:nvPr>
        </p:nvSpPr>
        <p:spPr>
          <a:xfrm>
            <a:off x="707010" y="1790882"/>
            <a:ext cx="10972800" cy="4950486"/>
          </a:xfrm>
        </p:spPr>
        <p:txBody>
          <a:bodyPr>
            <a:normAutofit/>
          </a:bodyPr>
          <a:lstStyle/>
          <a:p>
            <a:pPr>
              <a:buNone/>
            </a:pPr>
            <a:endParaRPr lang="en-GB" sz="2000" b="1" dirty="0">
              <a:latin typeface="HfW cursive" panose="00000500000000000000" pitchFamily="2" charset="0"/>
            </a:endParaRPr>
          </a:p>
          <a:p>
            <a:pPr>
              <a:buNone/>
            </a:pPr>
            <a:r>
              <a:rPr lang="en-GB" sz="2000" b="1" dirty="0">
                <a:latin typeface="HfW cursive" panose="00000500000000000000" pitchFamily="2" charset="0"/>
              </a:rPr>
              <a:t>Quotes tell us what has been said and who said it. They can help to tell the story by giving the reader the opinions of the people involved.</a:t>
            </a:r>
            <a:r>
              <a:rPr lang="en-GB" sz="2000" dirty="0">
                <a:latin typeface="HfW cursive" panose="00000500000000000000" pitchFamily="2" charset="0"/>
              </a:rPr>
              <a:t> </a:t>
            </a:r>
          </a:p>
          <a:p>
            <a:pPr>
              <a:buNone/>
            </a:pPr>
            <a:endParaRPr lang="en-GB" sz="2000" dirty="0">
              <a:latin typeface="HfW cursive" panose="00000500000000000000" pitchFamily="2" charset="0"/>
            </a:endParaRPr>
          </a:p>
          <a:p>
            <a:pPr>
              <a:buNone/>
            </a:pPr>
            <a:r>
              <a:rPr lang="en-GB" sz="2000" dirty="0" err="1">
                <a:latin typeface="HfW cursive" panose="00000500000000000000" pitchFamily="2" charset="0"/>
              </a:rPr>
              <a:t>Eg</a:t>
            </a:r>
            <a:r>
              <a:rPr lang="en-GB" sz="2000" dirty="0">
                <a:latin typeface="HfW cursive" panose="00000500000000000000" pitchFamily="2" charset="0"/>
              </a:rPr>
              <a:t>. Class teacher for Year 3 and 4, Mrs Johns said “</a:t>
            </a:r>
            <a:r>
              <a:rPr lang="en-GB" sz="2000" i="1" dirty="0">
                <a:latin typeface="HfW cursive" panose="00000500000000000000" pitchFamily="2" charset="0"/>
              </a:rPr>
              <a:t>They are a lovely class of children and I really like teaching them</a:t>
            </a:r>
            <a:r>
              <a:rPr lang="en-GB" sz="2000" dirty="0">
                <a:latin typeface="HfW cursive" panose="00000500000000000000" pitchFamily="2" charset="0"/>
              </a:rPr>
              <a:t>.”</a:t>
            </a:r>
          </a:p>
          <a:p>
            <a:endParaRPr lang="en-GB" sz="2000" dirty="0">
              <a:latin typeface="HfW cursive" panose="00000500000000000000" pitchFamily="2" charset="0"/>
            </a:endParaRPr>
          </a:p>
          <a:p>
            <a:r>
              <a:rPr lang="en-GB" sz="2000" dirty="0">
                <a:latin typeface="HfW cursive" panose="00000500000000000000" pitchFamily="2" charset="0"/>
              </a:rPr>
              <a:t>“</a:t>
            </a:r>
            <a:r>
              <a:rPr lang="en-GB" sz="2000" i="1" dirty="0">
                <a:latin typeface="HfW cursive" panose="00000500000000000000" pitchFamily="2" charset="0"/>
              </a:rPr>
              <a:t>It was the scariest moment of my life</a:t>
            </a:r>
            <a:r>
              <a:rPr lang="en-GB" sz="2000" dirty="0">
                <a:latin typeface="HfW cursive" panose="00000500000000000000" pitchFamily="2" charset="0"/>
              </a:rPr>
              <a:t>!” the 28 year old home owner told us. </a:t>
            </a:r>
          </a:p>
          <a:p>
            <a:endParaRPr lang="en-GB" sz="2000" dirty="0">
              <a:latin typeface="HfW cursive" panose="00000500000000000000" pitchFamily="2" charset="0"/>
            </a:endParaRPr>
          </a:p>
          <a:p>
            <a:r>
              <a:rPr lang="en-GB" sz="2000" dirty="0">
                <a:latin typeface="HfW cursive" panose="00000500000000000000" pitchFamily="2" charset="0"/>
              </a:rPr>
              <a:t>“</a:t>
            </a:r>
            <a:r>
              <a:rPr lang="en-GB" sz="2000" i="1" dirty="0">
                <a:latin typeface="HfW cursive" panose="00000500000000000000" pitchFamily="2" charset="0"/>
              </a:rPr>
              <a:t>They’re lucky to be alive!” </a:t>
            </a:r>
            <a:r>
              <a:rPr lang="en-GB" sz="2000" dirty="0">
                <a:latin typeface="HfW cursive" panose="00000500000000000000" pitchFamily="2" charset="0"/>
              </a:rPr>
              <a:t>said Sam Fenton, (35) Chief Fire Officer for Greater Manchester Fire Service.</a:t>
            </a:r>
          </a:p>
        </p:txBody>
      </p:sp>
      <p:sp>
        <p:nvSpPr>
          <p:cNvPr id="4" name="Rectangle 3"/>
          <p:cNvSpPr/>
          <p:nvPr/>
        </p:nvSpPr>
        <p:spPr>
          <a:xfrm>
            <a:off x="4145669" y="260648"/>
            <a:ext cx="3595857" cy="923330"/>
          </a:xfrm>
          <a:prstGeom prst="rect">
            <a:avLst/>
          </a:prstGeom>
          <a:noFill/>
        </p:spPr>
        <p:txBody>
          <a:bodyPr wrap="none" lIns="91440" tIns="45720" rIns="91440" bIns="45720">
            <a:spAutoFit/>
          </a:bodyPr>
          <a:lstStyle/>
          <a:p>
            <a:pPr algn="ctr"/>
            <a:r>
              <a:rPr lang="en-US" sz="5400" b="1" spc="200" dirty="0">
                <a:ln w="29210">
                  <a:solidFill>
                    <a:prstClr val="black"/>
                  </a:solidFill>
                </a:ln>
                <a:solidFill>
                  <a:srgbClr val="9BBB59">
                    <a:satMod val="200000"/>
                    <a:alpha val="50000"/>
                  </a:srgbClr>
                </a:solidFill>
                <a:effectLst>
                  <a:innerShdw blurRad="50800" dist="50800" dir="8100000">
                    <a:srgbClr val="7D7D7D">
                      <a:alpha val="73000"/>
                    </a:srgbClr>
                  </a:innerShdw>
                </a:effectLst>
                <a:latin typeface="HfW cursive" panose="00000500000000000000" pitchFamily="2" charset="0"/>
              </a:rPr>
              <a:t>“QUOTES”</a:t>
            </a:r>
          </a:p>
        </p:txBody>
      </p:sp>
      <p:pic>
        <p:nvPicPr>
          <p:cNvPr id="3074" name="Picture 2" descr="C:\Users\Rachel\AppData\Local\Microsoft\Windows\Temporary Internet Files\Content.IE5\3PKA9G1R\MC900432532[1].png"/>
          <p:cNvPicPr>
            <a:picLocks noChangeAspect="1" noChangeArrowheads="1"/>
          </p:cNvPicPr>
          <p:nvPr/>
        </p:nvPicPr>
        <p:blipFill>
          <a:blip r:embed="rId2" cstate="print"/>
          <a:srcRect/>
          <a:stretch>
            <a:fillRect/>
          </a:stretch>
        </p:blipFill>
        <p:spPr bwMode="auto">
          <a:xfrm>
            <a:off x="2135561" y="332657"/>
            <a:ext cx="1752381" cy="1079365"/>
          </a:xfrm>
          <a:prstGeom prst="rect">
            <a:avLst/>
          </a:prstGeom>
          <a:noFill/>
        </p:spPr>
      </p:pic>
      <p:pic>
        <p:nvPicPr>
          <p:cNvPr id="3075" name="Picture 3" descr="C:\Users\Rachel\AppData\Local\Microsoft\Windows\Temporary Internet Files\Content.IE5\3PKA9G1R\MC900433925[1].png"/>
          <p:cNvPicPr>
            <a:picLocks noChangeAspect="1" noChangeArrowheads="1"/>
          </p:cNvPicPr>
          <p:nvPr/>
        </p:nvPicPr>
        <p:blipFill>
          <a:blip r:embed="rId3" cstate="print"/>
          <a:srcRect/>
          <a:stretch>
            <a:fillRect/>
          </a:stretch>
        </p:blipFill>
        <p:spPr bwMode="auto">
          <a:xfrm>
            <a:off x="8472264" y="0"/>
            <a:ext cx="1714500" cy="17145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659" y="692696"/>
            <a:ext cx="8229600" cy="1143000"/>
          </a:xfrm>
        </p:spPr>
        <p:txBody>
          <a:bodyPr>
            <a:normAutofit fontScale="90000"/>
          </a:bodyPr>
          <a:lstStyle/>
          <a:p>
            <a:br>
              <a:rPr lang="en-GB" sz="3600" dirty="0">
                <a:latin typeface="HfW cursive" panose="00000500000000000000" pitchFamily="2" charset="0"/>
              </a:rPr>
            </a:br>
            <a:endParaRPr lang="en-GB" sz="3600" dirty="0">
              <a:latin typeface="HfW cursive" panose="00000500000000000000" pitchFamily="2" charset="0"/>
            </a:endParaRPr>
          </a:p>
        </p:txBody>
      </p:sp>
      <p:sp>
        <p:nvSpPr>
          <p:cNvPr id="3" name="Content Placeholder 2"/>
          <p:cNvSpPr>
            <a:spLocks noGrp="1"/>
          </p:cNvSpPr>
          <p:nvPr>
            <p:ph idx="1"/>
          </p:nvPr>
        </p:nvSpPr>
        <p:spPr>
          <a:xfrm>
            <a:off x="1963659" y="2018259"/>
            <a:ext cx="8229600" cy="4525963"/>
          </a:xfrm>
        </p:spPr>
        <p:txBody>
          <a:bodyPr/>
          <a:lstStyle/>
          <a:p>
            <a:endParaRPr lang="en-GB" sz="2800" dirty="0">
              <a:latin typeface="HfW cursive" panose="00000500000000000000" pitchFamily="2" charset="0"/>
            </a:endParaRPr>
          </a:p>
          <a:p>
            <a:endParaRPr lang="en-GB" sz="2800" dirty="0">
              <a:latin typeface="HfW cursive" panose="00000500000000000000" pitchFamily="2" charset="0"/>
            </a:endParaRPr>
          </a:p>
        </p:txBody>
      </p:sp>
      <p:pic>
        <p:nvPicPr>
          <p:cNvPr id="2052" name="Picture 4" descr="C:\Users\Rachel\AppData\Local\Microsoft\Windows\Temporary Internet Files\Content.IE5\3PKA9G1R\MC900433945[1].png"/>
          <p:cNvPicPr>
            <a:picLocks noChangeAspect="1" noChangeArrowheads="1"/>
          </p:cNvPicPr>
          <p:nvPr/>
        </p:nvPicPr>
        <p:blipFill>
          <a:blip r:embed="rId2" cstate="print"/>
          <a:srcRect/>
          <a:stretch>
            <a:fillRect/>
          </a:stretch>
        </p:blipFill>
        <p:spPr bwMode="auto">
          <a:xfrm>
            <a:off x="9479321" y="13167"/>
            <a:ext cx="1170083" cy="1170083"/>
          </a:xfrm>
          <a:prstGeom prst="rect">
            <a:avLst/>
          </a:prstGeom>
          <a:noFill/>
        </p:spPr>
      </p:pic>
      <p:pic>
        <p:nvPicPr>
          <p:cNvPr id="2054" name="Picture 6" descr="C:\Users\Rachel\AppData\Local\Microsoft\Windows\Temporary Internet Files\Content.IE5\ALJPYRMW\MC900198795[1].wmf"/>
          <p:cNvPicPr>
            <a:picLocks noChangeAspect="1" noChangeArrowheads="1"/>
          </p:cNvPicPr>
          <p:nvPr/>
        </p:nvPicPr>
        <p:blipFill>
          <a:blip r:embed="rId3" cstate="print"/>
          <a:srcRect/>
          <a:stretch>
            <a:fillRect/>
          </a:stretch>
        </p:blipFill>
        <p:spPr bwMode="auto">
          <a:xfrm>
            <a:off x="1629188" y="25969"/>
            <a:ext cx="833647" cy="994717"/>
          </a:xfrm>
          <a:prstGeom prst="rect">
            <a:avLst/>
          </a:prstGeom>
          <a:noFill/>
        </p:spPr>
      </p:pic>
      <p:sp>
        <p:nvSpPr>
          <p:cNvPr id="10" name="Rectangle 9"/>
          <p:cNvSpPr/>
          <p:nvPr/>
        </p:nvSpPr>
        <p:spPr>
          <a:xfrm>
            <a:off x="2248507" y="523327"/>
            <a:ext cx="778328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HfW cursive" panose="00000500000000000000" pitchFamily="2" charset="0"/>
              </a:rPr>
              <a:t>Photographs &amp; Captions </a:t>
            </a:r>
          </a:p>
        </p:txBody>
      </p:sp>
      <p:sp>
        <p:nvSpPr>
          <p:cNvPr id="12" name="TextBox 11"/>
          <p:cNvSpPr txBox="1"/>
          <p:nvPr/>
        </p:nvSpPr>
        <p:spPr>
          <a:xfrm>
            <a:off x="405353" y="1707958"/>
            <a:ext cx="11387579" cy="4585871"/>
          </a:xfrm>
          <a:prstGeom prst="rect">
            <a:avLst/>
          </a:prstGeom>
          <a:noFill/>
        </p:spPr>
        <p:txBody>
          <a:bodyPr wrap="square" rtlCol="0">
            <a:spAutoFit/>
          </a:bodyPr>
          <a:lstStyle/>
          <a:p>
            <a:r>
              <a:rPr lang="en-GB" sz="2000" dirty="0">
                <a:solidFill>
                  <a:prstClr val="black"/>
                </a:solidFill>
                <a:latin typeface="HfW cursive" panose="00000500000000000000" pitchFamily="2" charset="0"/>
              </a:rPr>
              <a:t>   Photos and captions help to tell the story by giving readers a snapshot of what happened, where it happened or who it happened to.</a:t>
            </a:r>
          </a:p>
          <a:p>
            <a:pPr algn="ctr"/>
            <a:r>
              <a:rPr lang="en-GB" sz="2000" i="1" dirty="0">
                <a:solidFill>
                  <a:prstClr val="black"/>
                </a:solidFill>
                <a:latin typeface="HfW cursive" panose="00000500000000000000" pitchFamily="2" charset="0"/>
              </a:rPr>
              <a:t>What do you think a report using this picture would be about?</a:t>
            </a:r>
          </a:p>
          <a:p>
            <a:pPr algn="ct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r>
              <a:rPr lang="en-GB" sz="2000" i="1" dirty="0">
                <a:solidFill>
                  <a:prstClr val="black"/>
                </a:solidFill>
                <a:latin typeface="HfW cursive" panose="00000500000000000000" pitchFamily="2" charset="0"/>
              </a:rPr>
              <a:t>#</a:t>
            </a:r>
          </a:p>
          <a:p>
            <a:pPr algn="ctr"/>
            <a:br>
              <a:rPr lang="en-GB" sz="2000" i="1" dirty="0">
                <a:solidFill>
                  <a:prstClr val="black"/>
                </a:solidFill>
                <a:latin typeface="HfW cursive" panose="00000500000000000000" pitchFamily="2" charset="0"/>
              </a:rPr>
            </a:br>
            <a:endParaRPr lang="en-GB" sz="2000" i="1" dirty="0">
              <a:solidFill>
                <a:prstClr val="black"/>
              </a:solidFill>
              <a:latin typeface="HfW cursive" panose="00000500000000000000" pitchFamily="2" charset="0"/>
            </a:endParaRPr>
          </a:p>
          <a:p>
            <a:pPr algn="ctr"/>
            <a:endParaRPr lang="en-GB" sz="2000" i="1" dirty="0">
              <a:solidFill>
                <a:prstClr val="black"/>
              </a:solidFill>
              <a:latin typeface="HfW cursive" panose="00000500000000000000" pitchFamily="2" charset="0"/>
            </a:endParaRPr>
          </a:p>
          <a:p>
            <a:pPr algn="ctr"/>
            <a:r>
              <a:rPr lang="en-GB" sz="1600" dirty="0">
                <a:solidFill>
                  <a:prstClr val="black"/>
                </a:solidFill>
                <a:latin typeface="HfW cursive" panose="00000500000000000000" pitchFamily="2" charset="0"/>
              </a:rPr>
              <a:t>Photos also need a caption underneath them. A caption is a short sentence explaining what is happening in the photograph.  What would the caption be for this picture? </a:t>
            </a:r>
          </a:p>
        </p:txBody>
      </p:sp>
      <p:pic>
        <p:nvPicPr>
          <p:cNvPr id="2055" name="Picture 7"/>
          <p:cNvPicPr>
            <a:picLocks noChangeAspect="1" noChangeArrowheads="1"/>
          </p:cNvPicPr>
          <p:nvPr/>
        </p:nvPicPr>
        <p:blipFill>
          <a:blip r:embed="rId4" cstate="print"/>
          <a:srcRect/>
          <a:stretch>
            <a:fillRect/>
          </a:stretch>
        </p:blipFill>
        <p:spPr bwMode="auto">
          <a:xfrm>
            <a:off x="3124819" y="2881003"/>
            <a:ext cx="5418141" cy="242444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600" dirty="0">
                <a:latin typeface="HfW cursive" panose="00000500000000000000" pitchFamily="2" charset="0"/>
              </a:rPr>
            </a:br>
            <a:endParaRPr lang="en-GB" sz="3600" dirty="0">
              <a:latin typeface="HfW cursive" panose="00000500000000000000" pitchFamily="2" charset="0"/>
            </a:endParaRPr>
          </a:p>
        </p:txBody>
      </p:sp>
      <p:sp>
        <p:nvSpPr>
          <p:cNvPr id="3" name="Content Placeholder 2"/>
          <p:cNvSpPr>
            <a:spLocks noGrp="1"/>
          </p:cNvSpPr>
          <p:nvPr>
            <p:ph idx="1"/>
          </p:nvPr>
        </p:nvSpPr>
        <p:spPr>
          <a:xfrm>
            <a:off x="1775520" y="980728"/>
            <a:ext cx="8517632" cy="1944216"/>
          </a:xfrm>
        </p:spPr>
        <p:txBody>
          <a:bodyPr>
            <a:normAutofit/>
          </a:bodyPr>
          <a:lstStyle/>
          <a:p>
            <a:r>
              <a:rPr lang="en-GB" sz="1800" dirty="0">
                <a:latin typeface="HfW cursive" panose="00000500000000000000" pitchFamily="2" charset="0"/>
              </a:rPr>
              <a:t>Paragraphs help the reader clearly understand the information. </a:t>
            </a:r>
          </a:p>
        </p:txBody>
      </p:sp>
      <p:sp>
        <p:nvSpPr>
          <p:cNvPr id="4" name="Rectangle 3"/>
          <p:cNvSpPr/>
          <p:nvPr/>
        </p:nvSpPr>
        <p:spPr>
          <a:xfrm>
            <a:off x="3431704" y="188641"/>
            <a:ext cx="5112568" cy="830997"/>
          </a:xfrm>
          <a:prstGeom prst="rect">
            <a:avLst/>
          </a:prstGeom>
          <a:noFill/>
        </p:spPr>
        <p:txBody>
          <a:bodyPr wrap="square" lIns="91440" tIns="45720" rIns="91440" bIns="45720">
            <a:spAutoFit/>
          </a:bodyPr>
          <a:lstStyle/>
          <a:p>
            <a:pPr algn="ctr"/>
            <a:r>
              <a:rPr lang="en-US" sz="4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HfW cursive" panose="00000500000000000000" pitchFamily="2" charset="0"/>
              </a:rPr>
              <a:t>PARAGRAPHS</a:t>
            </a:r>
          </a:p>
        </p:txBody>
      </p:sp>
      <p:pic>
        <p:nvPicPr>
          <p:cNvPr id="5123" name="Picture 3"/>
          <p:cNvPicPr>
            <a:picLocks noChangeAspect="1" noChangeArrowheads="1"/>
          </p:cNvPicPr>
          <p:nvPr/>
        </p:nvPicPr>
        <p:blipFill>
          <a:blip r:embed="rId2" cstate="print"/>
          <a:srcRect/>
          <a:stretch>
            <a:fillRect/>
          </a:stretch>
        </p:blipFill>
        <p:spPr bwMode="auto">
          <a:xfrm>
            <a:off x="1035237" y="1730118"/>
            <a:ext cx="1552575" cy="4078982"/>
          </a:xfrm>
          <a:prstGeom prst="rect">
            <a:avLst/>
          </a:prstGeom>
          <a:noFill/>
          <a:ln w="9525">
            <a:noFill/>
            <a:miter lim="800000"/>
            <a:headEnd/>
            <a:tailEnd/>
          </a:ln>
        </p:spPr>
      </p:pic>
      <p:sp>
        <p:nvSpPr>
          <p:cNvPr id="9" name="Rectangle 8"/>
          <p:cNvSpPr/>
          <p:nvPr/>
        </p:nvSpPr>
        <p:spPr>
          <a:xfrm>
            <a:off x="3370040" y="2422128"/>
            <a:ext cx="3384376" cy="3539430"/>
          </a:xfrm>
          <a:prstGeom prst="rect">
            <a:avLst/>
          </a:prstGeom>
        </p:spPr>
        <p:txBody>
          <a:bodyPr wrap="square">
            <a:spAutoFit/>
          </a:bodyPr>
          <a:lstStyle/>
          <a:p>
            <a:r>
              <a:rPr lang="en-GB" sz="1400" dirty="0">
                <a:solidFill>
                  <a:prstClr val="black"/>
                </a:solidFill>
                <a:latin typeface="HfW cursive" panose="00000500000000000000" pitchFamily="2" charset="0"/>
              </a:rPr>
              <a:t>Thomson Holidays want to</a:t>
            </a:r>
          </a:p>
          <a:p>
            <a:r>
              <a:rPr lang="en-GB" sz="1400" dirty="0">
                <a:solidFill>
                  <a:prstClr val="black"/>
                </a:solidFill>
                <a:latin typeface="HfW cursive" panose="00000500000000000000" pitchFamily="2" charset="0"/>
              </a:rPr>
              <a:t>work with kids across the country</a:t>
            </a:r>
          </a:p>
          <a:p>
            <a:r>
              <a:rPr lang="en-GB" sz="1400" dirty="0">
                <a:solidFill>
                  <a:prstClr val="black"/>
                </a:solidFill>
                <a:latin typeface="HfW cursive" panose="00000500000000000000" pitchFamily="2" charset="0"/>
              </a:rPr>
              <a:t>on a Family Charter. The Charter</a:t>
            </a:r>
          </a:p>
          <a:p>
            <a:r>
              <a:rPr lang="en-GB" sz="1400" dirty="0">
                <a:solidFill>
                  <a:prstClr val="black"/>
                </a:solidFill>
                <a:latin typeface="HfW cursive" panose="00000500000000000000" pitchFamily="2" charset="0"/>
              </a:rPr>
              <a:t>will involve parents and kids</a:t>
            </a:r>
          </a:p>
          <a:p>
            <a:r>
              <a:rPr lang="en-GB" sz="1400" dirty="0">
                <a:solidFill>
                  <a:prstClr val="black"/>
                </a:solidFill>
                <a:latin typeface="HfW cursive" panose="00000500000000000000" pitchFamily="2" charset="0"/>
              </a:rPr>
              <a:t>identifying the promises and</a:t>
            </a:r>
          </a:p>
          <a:p>
            <a:r>
              <a:rPr lang="en-GB" sz="1400" dirty="0">
                <a:solidFill>
                  <a:prstClr val="black"/>
                </a:solidFill>
                <a:latin typeface="HfW cursive" panose="00000500000000000000" pitchFamily="2" charset="0"/>
              </a:rPr>
              <a:t>rules that every family member</a:t>
            </a:r>
          </a:p>
          <a:p>
            <a:r>
              <a:rPr lang="en-GB" sz="1400" dirty="0">
                <a:solidFill>
                  <a:prstClr val="black"/>
                </a:solidFill>
                <a:latin typeface="HfW cursive" panose="00000500000000000000" pitchFamily="2" charset="0"/>
              </a:rPr>
              <a:t>should make to make sure they</a:t>
            </a:r>
          </a:p>
          <a:p>
            <a:r>
              <a:rPr lang="en-GB" sz="1400" dirty="0">
                <a:solidFill>
                  <a:prstClr val="black"/>
                </a:solidFill>
                <a:latin typeface="HfW cursive" panose="00000500000000000000" pitchFamily="2" charset="0"/>
              </a:rPr>
              <a:t>spend proper time together,</a:t>
            </a:r>
          </a:p>
          <a:p>
            <a:r>
              <a:rPr lang="en-GB" sz="1400" dirty="0">
                <a:solidFill>
                  <a:prstClr val="black"/>
                </a:solidFill>
                <a:latin typeface="HfW cursive" panose="00000500000000000000" pitchFamily="2" charset="0"/>
              </a:rPr>
              <a:t>whether it’s at home or on</a:t>
            </a:r>
          </a:p>
          <a:p>
            <a:r>
              <a:rPr lang="en-GB" sz="1400" dirty="0">
                <a:solidFill>
                  <a:prstClr val="black"/>
                </a:solidFill>
                <a:latin typeface="HfW cursive" panose="00000500000000000000" pitchFamily="2" charset="0"/>
              </a:rPr>
              <a:t>holiday. We want you to vote</a:t>
            </a:r>
          </a:p>
          <a:p>
            <a:r>
              <a:rPr lang="en-GB" sz="1400" dirty="0">
                <a:solidFill>
                  <a:prstClr val="black"/>
                </a:solidFill>
                <a:latin typeface="HfW cursive" panose="00000500000000000000" pitchFamily="2" charset="0"/>
              </a:rPr>
              <a:t>for rules for family holidays and</a:t>
            </a:r>
          </a:p>
          <a:p>
            <a:r>
              <a:rPr lang="en-GB" sz="1400" dirty="0">
                <a:solidFill>
                  <a:prstClr val="black"/>
                </a:solidFill>
                <a:latin typeface="HfW cursive" panose="00000500000000000000" pitchFamily="2" charset="0"/>
              </a:rPr>
              <a:t>breaks that everyone in the</a:t>
            </a:r>
          </a:p>
          <a:p>
            <a:r>
              <a:rPr lang="en-GB" sz="1400" dirty="0">
                <a:solidFill>
                  <a:prstClr val="black"/>
                </a:solidFill>
                <a:latin typeface="HfW cursive" panose="00000500000000000000" pitchFamily="2" charset="0"/>
              </a:rPr>
              <a:t>family must follow. For example,</a:t>
            </a:r>
          </a:p>
          <a:p>
            <a:r>
              <a:rPr lang="en-GB" sz="1400" dirty="0">
                <a:solidFill>
                  <a:prstClr val="black"/>
                </a:solidFill>
                <a:latin typeface="HfW cursive" panose="00000500000000000000" pitchFamily="2" charset="0"/>
              </a:rPr>
              <a:t>no mobile phones during</a:t>
            </a:r>
          </a:p>
          <a:p>
            <a:r>
              <a:rPr lang="en-GB" sz="1400" dirty="0">
                <a:solidFill>
                  <a:prstClr val="black"/>
                </a:solidFill>
                <a:latin typeface="HfW cursive" panose="00000500000000000000" pitchFamily="2" charset="0"/>
              </a:rPr>
              <a:t>mealtimes or promising to play a</a:t>
            </a:r>
          </a:p>
          <a:p>
            <a:r>
              <a:rPr lang="en-GB" sz="1400" dirty="0">
                <a:solidFill>
                  <a:prstClr val="black"/>
                </a:solidFill>
                <a:latin typeface="HfW cursive" panose="00000500000000000000" pitchFamily="2" charset="0"/>
              </a:rPr>
              <a:t>game together once a day.</a:t>
            </a:r>
          </a:p>
        </p:txBody>
      </p:sp>
      <p:sp>
        <p:nvSpPr>
          <p:cNvPr id="10" name="Rectangle 9"/>
          <p:cNvSpPr/>
          <p:nvPr/>
        </p:nvSpPr>
        <p:spPr>
          <a:xfrm>
            <a:off x="8133218" y="1909281"/>
            <a:ext cx="3538736" cy="2031325"/>
          </a:xfrm>
          <a:prstGeom prst="rect">
            <a:avLst/>
          </a:prstGeom>
        </p:spPr>
        <p:txBody>
          <a:bodyPr wrap="square">
            <a:spAutoFit/>
          </a:bodyPr>
          <a:lstStyle/>
          <a:p>
            <a:r>
              <a:rPr lang="en-GB" sz="1400" dirty="0">
                <a:solidFill>
                  <a:prstClr val="black"/>
                </a:solidFill>
                <a:latin typeface="HfW cursive" panose="00000500000000000000" pitchFamily="2" charset="0"/>
              </a:rPr>
              <a:t>Parents are working longer hours than ever before. They may have to stay late at work or continue working after they get home. A quarter of parents said that in an average week they spend less than an hour with</a:t>
            </a:r>
          </a:p>
          <a:p>
            <a:r>
              <a:rPr lang="en-GB" sz="1400" dirty="0">
                <a:solidFill>
                  <a:prstClr val="black"/>
                </a:solidFill>
                <a:latin typeface="HfW cursive" panose="00000500000000000000" pitchFamily="2" charset="0"/>
              </a:rPr>
              <a:t>their children, although almost half would like to spend more time together as a family.</a:t>
            </a:r>
          </a:p>
        </p:txBody>
      </p:sp>
      <p:sp>
        <p:nvSpPr>
          <p:cNvPr id="11" name="Rectangle 10"/>
          <p:cNvSpPr/>
          <p:nvPr/>
        </p:nvSpPr>
        <p:spPr>
          <a:xfrm>
            <a:off x="7493001" y="4797152"/>
            <a:ext cx="2829000" cy="1600438"/>
          </a:xfrm>
          <a:prstGeom prst="rect">
            <a:avLst/>
          </a:prstGeom>
        </p:spPr>
        <p:txBody>
          <a:bodyPr wrap="square">
            <a:spAutoFit/>
          </a:bodyPr>
          <a:lstStyle/>
          <a:p>
            <a:r>
              <a:rPr lang="en-GB" sz="1400" dirty="0">
                <a:solidFill>
                  <a:prstClr val="black"/>
                </a:solidFill>
                <a:latin typeface="HfW cursive" panose="00000500000000000000" pitchFamily="2" charset="0"/>
              </a:rPr>
              <a:t>A new all-party parliamentary group report called Giving Britain a break, which is supported by the Family Holiday Association and Thomson Holidays, says that families..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latin typeface="HfW cursive" panose="00000500000000000000" pitchFamily="2" charset="0"/>
              </a:rPr>
            </a:br>
            <a:endParaRPr lang="en-GB" dirty="0">
              <a:latin typeface="HfW cursive" panose="00000500000000000000" pitchFamily="2" charset="0"/>
            </a:endParaRPr>
          </a:p>
        </p:txBody>
      </p:sp>
      <p:sp>
        <p:nvSpPr>
          <p:cNvPr id="3" name="Content Placeholder 2"/>
          <p:cNvSpPr>
            <a:spLocks noGrp="1"/>
          </p:cNvSpPr>
          <p:nvPr>
            <p:ph idx="1"/>
          </p:nvPr>
        </p:nvSpPr>
        <p:spPr>
          <a:xfrm>
            <a:off x="1981200" y="692697"/>
            <a:ext cx="8229600" cy="1224136"/>
          </a:xfrm>
        </p:spPr>
        <p:txBody>
          <a:bodyPr/>
          <a:lstStyle/>
          <a:p>
            <a:pPr algn="ctr"/>
            <a:r>
              <a:rPr lang="en-GB" dirty="0">
                <a:latin typeface="HfW cursive" panose="00000500000000000000" pitchFamily="2" charset="0"/>
              </a:rPr>
              <a:t>Conjunctions are used to link paragraphs. </a:t>
            </a:r>
          </a:p>
        </p:txBody>
      </p:sp>
      <p:sp>
        <p:nvSpPr>
          <p:cNvPr id="11" name="Rectangle 10"/>
          <p:cNvSpPr/>
          <p:nvPr/>
        </p:nvSpPr>
        <p:spPr>
          <a:xfrm rot="20453133">
            <a:off x="2975438" y="3696333"/>
            <a:ext cx="184730" cy="923330"/>
          </a:xfrm>
          <a:prstGeom prst="rect">
            <a:avLst/>
          </a:prstGeom>
          <a:noFill/>
        </p:spPr>
        <p:txBody>
          <a:bodyPr wrap="none" lIns="91440" tIns="45720" rIns="91440" bIns="45720">
            <a:spAutoFit/>
          </a:bodyPr>
          <a:lstStyle/>
          <a:p>
            <a:pPr algn="ct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HfW cursive" panose="000005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122"/>
          <a:stretch/>
        </p:blipFill>
        <p:spPr>
          <a:xfrm>
            <a:off x="2567609" y="2334892"/>
            <a:ext cx="6829425" cy="305350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143672" y="836712"/>
            <a:ext cx="6264696" cy="4608512"/>
          </a:xfrm>
          <a:prstGeom prst="cloudCallout">
            <a:avLst>
              <a:gd name="adj1" fmla="val -54164"/>
              <a:gd name="adj2" fmla="val 6427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CW Cursive Writing 1" panose="03050602040000000000" pitchFamily="66" charset="0"/>
              </a:rPr>
              <a:t>What tense is a newspaper report written in?</a:t>
            </a:r>
          </a:p>
          <a:p>
            <a:pPr algn="ctr"/>
            <a:endParaRPr lang="en-GB" sz="2000" dirty="0">
              <a:solidFill>
                <a:srgbClr val="002060"/>
              </a:solidFill>
              <a:latin typeface="CCW Cursive Writing 1" panose="03050602040000000000" pitchFamily="66" charset="0"/>
            </a:endParaRPr>
          </a:p>
          <a:p>
            <a:pPr algn="ctr"/>
            <a:r>
              <a:rPr lang="en-GB" sz="2000" dirty="0">
                <a:solidFill>
                  <a:srgbClr val="002060"/>
                </a:solidFill>
                <a:latin typeface="CCW Cursive Writing 1" panose="03050602040000000000" pitchFamily="66" charset="0"/>
              </a:rPr>
              <a:t>How do you know?</a:t>
            </a:r>
          </a:p>
        </p:txBody>
      </p:sp>
    </p:spTree>
    <p:extLst>
      <p:ext uri="{BB962C8B-B14F-4D97-AF65-F5344CB8AC3E}">
        <p14:creationId xmlns:p14="http://schemas.microsoft.com/office/powerpoint/2010/main" val="2715242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143672" y="836712"/>
            <a:ext cx="6264696" cy="4608512"/>
          </a:xfrm>
          <a:prstGeom prst="cloudCallout">
            <a:avLst>
              <a:gd name="adj1" fmla="val 71934"/>
              <a:gd name="adj2" fmla="val 56504"/>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latin typeface="CCW Cursive Writing 1" panose="03050602040000000000" pitchFamily="66" charset="0"/>
              </a:rPr>
              <a:t>What person is a newspaper report written in?</a:t>
            </a:r>
          </a:p>
          <a:p>
            <a:pPr algn="ctr"/>
            <a:endParaRPr lang="en-GB" sz="2000" dirty="0">
              <a:solidFill>
                <a:srgbClr val="00B050"/>
              </a:solidFill>
              <a:latin typeface="CCW Cursive Writing 1" panose="03050602040000000000" pitchFamily="66" charset="0"/>
            </a:endParaRPr>
          </a:p>
          <a:p>
            <a:pPr algn="ctr"/>
            <a:r>
              <a:rPr lang="en-GB" sz="2000" dirty="0">
                <a:solidFill>
                  <a:srgbClr val="00B050"/>
                </a:solidFill>
                <a:latin typeface="CCW Cursive Writing 1" panose="03050602040000000000" pitchFamily="66" charset="0"/>
              </a:rPr>
              <a:t>How do you know?</a:t>
            </a:r>
          </a:p>
        </p:txBody>
      </p:sp>
    </p:spTree>
    <p:extLst>
      <p:ext uri="{BB962C8B-B14F-4D97-AF65-F5344CB8AC3E}">
        <p14:creationId xmlns:p14="http://schemas.microsoft.com/office/powerpoint/2010/main" val="635530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92697"/>
            <a:ext cx="8229600" cy="5433467"/>
          </a:xfrm>
        </p:spPr>
        <p:txBody>
          <a:bodyPr>
            <a:normAutofit/>
          </a:bodyPr>
          <a:lstStyle/>
          <a:p>
            <a:pPr marL="0" indent="0">
              <a:buNone/>
            </a:pPr>
            <a:r>
              <a:rPr lang="en-GB" sz="2800" dirty="0">
                <a:solidFill>
                  <a:srgbClr val="002060"/>
                </a:solidFill>
                <a:latin typeface="CCW Cursive Writing 1" panose="03050602040000000000" pitchFamily="66" charset="0"/>
              </a:rPr>
              <a:t>Past tense  (we are reporting something that has happened)</a:t>
            </a:r>
          </a:p>
          <a:p>
            <a:pPr marL="0" indent="0">
              <a:buNone/>
            </a:pPr>
            <a:endParaRPr lang="en-GB" sz="2800" dirty="0">
              <a:solidFill>
                <a:srgbClr val="002060"/>
              </a:solidFill>
              <a:latin typeface="CCW Cursive Writing 1" panose="03050602040000000000" pitchFamily="66" charset="0"/>
            </a:endParaRPr>
          </a:p>
          <a:p>
            <a:pPr marL="0" indent="0">
              <a:buNone/>
            </a:pPr>
            <a:r>
              <a:rPr lang="en-GB" sz="2800" dirty="0">
                <a:solidFill>
                  <a:srgbClr val="00B050"/>
                </a:solidFill>
                <a:latin typeface="CCW Cursive Writing 1" panose="03050602040000000000" pitchFamily="66" charset="0"/>
              </a:rPr>
              <a:t>3</a:t>
            </a:r>
            <a:r>
              <a:rPr lang="en-GB" sz="2800" baseline="30000" dirty="0">
                <a:solidFill>
                  <a:srgbClr val="00B050"/>
                </a:solidFill>
                <a:latin typeface="CCW Cursive Writing 1" panose="03050602040000000000" pitchFamily="66" charset="0"/>
              </a:rPr>
              <a:t>rd</a:t>
            </a:r>
            <a:r>
              <a:rPr lang="en-GB" sz="2800" dirty="0">
                <a:solidFill>
                  <a:srgbClr val="00B050"/>
                </a:solidFill>
                <a:latin typeface="CCW Cursive Writing 1" panose="03050602040000000000" pitchFamily="66" charset="0"/>
              </a:rPr>
              <a:t> person (a reporter writes about someone else) </a:t>
            </a:r>
          </a:p>
          <a:p>
            <a:pPr marL="0" indent="0">
              <a:buNone/>
            </a:pPr>
            <a:endParaRPr lang="en-GB" sz="2800" dirty="0">
              <a:solidFill>
                <a:srgbClr val="002060"/>
              </a:solidFill>
              <a:latin typeface="CCW Cursive Writing 1" panose="03050602040000000000" pitchFamily="66" charset="0"/>
            </a:endParaRPr>
          </a:p>
          <a:p>
            <a:pPr marL="0" indent="0">
              <a:buNone/>
            </a:pPr>
            <a:endParaRPr lang="en-GB" sz="2800" dirty="0">
              <a:solidFill>
                <a:srgbClr val="002060"/>
              </a:solidFill>
              <a:latin typeface="CCW Cursive Writing 1" panose="03050602040000000000" pitchFamily="66" charset="0"/>
            </a:endParaRPr>
          </a:p>
        </p:txBody>
      </p:sp>
      <p:pic>
        <p:nvPicPr>
          <p:cNvPr id="2050" name="Picture 2" descr="Pin on 1st grade">
            <a:extLst>
              <a:ext uri="{FF2B5EF4-FFF2-40B4-BE49-F238E27FC236}">
                <a16:creationId xmlns:a16="http://schemas.microsoft.com/office/drawing/2014/main" id="{8B626E10-E521-4542-A2C5-8E59507C5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211" y="3863789"/>
            <a:ext cx="3666830" cy="259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86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92697"/>
            <a:ext cx="8229600" cy="5433467"/>
          </a:xfrm>
        </p:spPr>
        <p:txBody>
          <a:bodyPr>
            <a:normAutofit/>
          </a:bodyPr>
          <a:lstStyle/>
          <a:p>
            <a:pPr marL="0" indent="0">
              <a:buNone/>
            </a:pPr>
            <a:r>
              <a:rPr lang="en-GB" sz="2800" dirty="0">
                <a:solidFill>
                  <a:srgbClr val="002060"/>
                </a:solidFill>
                <a:latin typeface="CCW Cursive Writing 1" panose="03050602040000000000" pitchFamily="66" charset="0"/>
              </a:rPr>
              <a:t>What should be in...</a:t>
            </a:r>
            <a:br>
              <a:rPr lang="en-GB" sz="2800" dirty="0">
                <a:solidFill>
                  <a:srgbClr val="002060"/>
                </a:solidFill>
                <a:latin typeface="CCW Cursive Writing 1" panose="03050602040000000000" pitchFamily="66" charset="0"/>
              </a:rPr>
            </a:br>
            <a:endParaRPr lang="en-GB" sz="2800" dirty="0">
              <a:solidFill>
                <a:srgbClr val="002060"/>
              </a:solidFill>
              <a:latin typeface="CCW Cursive Writing 1" panose="03050602040000000000" pitchFamily="66" charset="0"/>
            </a:endParaRPr>
          </a:p>
          <a:p>
            <a:pPr marL="0" indent="0">
              <a:buNone/>
            </a:pPr>
            <a:endParaRPr lang="en-GB" sz="2800" dirty="0">
              <a:solidFill>
                <a:srgbClr val="002060"/>
              </a:solidFill>
              <a:latin typeface="CCW Cursive Writing 1" panose="03050602040000000000" pitchFamily="66" charset="0"/>
            </a:endParaRPr>
          </a:p>
          <a:p>
            <a:pPr marL="0" indent="0">
              <a:buNone/>
            </a:pPr>
            <a:r>
              <a:rPr lang="en-GB" sz="2800" dirty="0">
                <a:solidFill>
                  <a:srgbClr val="00B050"/>
                </a:solidFill>
                <a:latin typeface="CCW Cursive Writing 1" panose="03050602040000000000" pitchFamily="66" charset="0"/>
              </a:rPr>
              <a:t>an introductory paragraph?</a:t>
            </a:r>
          </a:p>
          <a:p>
            <a:pPr marL="0" indent="0">
              <a:buNone/>
            </a:pPr>
            <a:endParaRPr lang="en-GB" sz="2800" dirty="0">
              <a:solidFill>
                <a:srgbClr val="002060"/>
              </a:solidFill>
              <a:latin typeface="CCW Cursive Writing 1" panose="03050602040000000000" pitchFamily="66" charset="0"/>
            </a:endParaRPr>
          </a:p>
          <a:p>
            <a:pPr marL="0" indent="0">
              <a:buNone/>
            </a:pPr>
            <a:endParaRPr lang="en-GB" sz="2800" dirty="0">
              <a:solidFill>
                <a:srgbClr val="002060"/>
              </a:solidFill>
              <a:latin typeface="CCW Cursive Writing 1" panose="03050602040000000000" pitchFamily="66" charset="0"/>
            </a:endParaRPr>
          </a:p>
          <a:p>
            <a:pPr marL="0" indent="0">
              <a:buNone/>
            </a:pPr>
            <a:endParaRPr lang="en-GB" sz="2800" dirty="0">
              <a:solidFill>
                <a:srgbClr val="002060"/>
              </a:solidFill>
              <a:latin typeface="CCW Cursive Writing 1" panose="03050602040000000000" pitchFamily="66" charset="0"/>
            </a:endParaRPr>
          </a:p>
          <a:p>
            <a:pPr marL="0" indent="0">
              <a:buNone/>
            </a:pPr>
            <a:r>
              <a:rPr lang="en-GB" sz="2800" dirty="0">
                <a:solidFill>
                  <a:srgbClr val="FF6600"/>
                </a:solidFill>
                <a:latin typeface="CCW Cursive Writing 1" panose="03050602040000000000" pitchFamily="66" charset="0"/>
              </a:rPr>
              <a:t>a concluding paragraph? </a:t>
            </a:r>
          </a:p>
        </p:txBody>
      </p:sp>
    </p:spTree>
    <p:extLst>
      <p:ext uri="{BB962C8B-B14F-4D97-AF65-F5344CB8AC3E}">
        <p14:creationId xmlns:p14="http://schemas.microsoft.com/office/powerpoint/2010/main" val="2986406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HfW cursive" panose="00000500000000000000" pitchFamily="2" charset="0"/>
              </a:rPr>
              <a:t>FEATURES</a:t>
            </a:r>
          </a:p>
        </p:txBody>
      </p:sp>
      <p:sp>
        <p:nvSpPr>
          <p:cNvPr id="3" name="Content Placeholder 2"/>
          <p:cNvSpPr>
            <a:spLocks noGrp="1"/>
          </p:cNvSpPr>
          <p:nvPr>
            <p:ph idx="1"/>
          </p:nvPr>
        </p:nvSpPr>
        <p:spPr>
          <a:xfrm>
            <a:off x="1981200" y="1187262"/>
            <a:ext cx="8229600" cy="5482099"/>
          </a:xfrm>
        </p:spPr>
        <p:txBody>
          <a:bodyPr numCol="2">
            <a:noAutofit/>
          </a:bodyPr>
          <a:lstStyle/>
          <a:p>
            <a:r>
              <a:rPr lang="en-GB" sz="2400" dirty="0">
                <a:latin typeface="HfW cursive" panose="00000500000000000000" pitchFamily="2" charset="0"/>
              </a:rPr>
              <a:t>Headline!</a:t>
            </a:r>
          </a:p>
          <a:p>
            <a:endParaRPr lang="en-GB" sz="2400" dirty="0">
              <a:latin typeface="HfW cursive" panose="00000500000000000000" pitchFamily="2" charset="0"/>
            </a:endParaRPr>
          </a:p>
          <a:p>
            <a:r>
              <a:rPr lang="en-GB" sz="2400" dirty="0">
                <a:latin typeface="HfW cursive" panose="00000500000000000000" pitchFamily="2" charset="0"/>
              </a:rPr>
              <a:t>5 W’s (can you find </a:t>
            </a:r>
            <a:br>
              <a:rPr lang="en-GB" sz="2400" dirty="0">
                <a:latin typeface="HfW cursive" panose="00000500000000000000" pitchFamily="2" charset="0"/>
              </a:rPr>
            </a:br>
            <a:r>
              <a:rPr lang="en-GB" sz="2400" dirty="0">
                <a:latin typeface="HfW cursive" panose="00000500000000000000" pitchFamily="2" charset="0"/>
              </a:rPr>
              <a:t>one of each W)</a:t>
            </a:r>
          </a:p>
          <a:p>
            <a:endParaRPr lang="en-GB" sz="2400" dirty="0">
              <a:latin typeface="HfW cursive" panose="00000500000000000000" pitchFamily="2" charset="0"/>
            </a:endParaRPr>
          </a:p>
          <a:p>
            <a:r>
              <a:rPr lang="en-GB" sz="2400" dirty="0">
                <a:latin typeface="HfW cursive" panose="00000500000000000000" pitchFamily="2" charset="0"/>
              </a:rPr>
              <a:t>Quotes </a:t>
            </a:r>
          </a:p>
          <a:p>
            <a:endParaRPr lang="en-GB" sz="2400" dirty="0">
              <a:latin typeface="HfW cursive" panose="00000500000000000000" pitchFamily="2" charset="0"/>
            </a:endParaRPr>
          </a:p>
          <a:p>
            <a:r>
              <a:rPr lang="en-GB" sz="2400" dirty="0">
                <a:latin typeface="HfW cursive" panose="00000500000000000000" pitchFamily="2" charset="0"/>
              </a:rPr>
              <a:t>Photographs &amp; captions</a:t>
            </a:r>
          </a:p>
          <a:p>
            <a:endParaRPr lang="en-GB" sz="2400" dirty="0">
              <a:latin typeface="HfW cursive" panose="00000500000000000000" pitchFamily="2" charset="0"/>
            </a:endParaRPr>
          </a:p>
          <a:p>
            <a:r>
              <a:rPr lang="en-GB" sz="2400" dirty="0">
                <a:latin typeface="HfW cursive" panose="00000500000000000000" pitchFamily="2" charset="0"/>
              </a:rPr>
              <a:t>Paragraphs </a:t>
            </a:r>
          </a:p>
          <a:p>
            <a:endParaRPr lang="en-GB" sz="2400" dirty="0">
              <a:latin typeface="HfW cursive" panose="00000500000000000000" pitchFamily="2" charset="0"/>
            </a:endParaRPr>
          </a:p>
          <a:p>
            <a:r>
              <a:rPr lang="en-GB" sz="2400" dirty="0">
                <a:latin typeface="HfW cursive" panose="00000500000000000000" pitchFamily="2" charset="0"/>
              </a:rPr>
              <a:t>Conjunctions</a:t>
            </a:r>
          </a:p>
          <a:p>
            <a:endParaRPr lang="en-GB" sz="2400" dirty="0">
              <a:latin typeface="HfW cursive" panose="00000500000000000000" pitchFamily="2" charset="0"/>
            </a:endParaRPr>
          </a:p>
          <a:p>
            <a:endParaRPr lang="en-GB" sz="2400" dirty="0">
              <a:latin typeface="HfW cursive" panose="00000500000000000000" pitchFamily="2" charset="0"/>
            </a:endParaRPr>
          </a:p>
          <a:p>
            <a:r>
              <a:rPr lang="en-GB" sz="2400" dirty="0">
                <a:latin typeface="HfW cursive" panose="00000500000000000000" pitchFamily="2" charset="0"/>
              </a:rPr>
              <a:t>Past tense </a:t>
            </a:r>
          </a:p>
          <a:p>
            <a:endParaRPr lang="en-GB" sz="2400" dirty="0">
              <a:latin typeface="HfW cursive" panose="00000500000000000000" pitchFamily="2" charset="0"/>
            </a:endParaRPr>
          </a:p>
          <a:p>
            <a:r>
              <a:rPr lang="en-GB" sz="2400" dirty="0">
                <a:latin typeface="HfW cursive" panose="00000500000000000000" pitchFamily="2" charset="0"/>
              </a:rPr>
              <a:t>Introductory paragraph</a:t>
            </a:r>
          </a:p>
          <a:p>
            <a:endParaRPr lang="en-GB" sz="2400" dirty="0">
              <a:latin typeface="HfW cursive" panose="00000500000000000000" pitchFamily="2" charset="0"/>
            </a:endParaRPr>
          </a:p>
          <a:p>
            <a:r>
              <a:rPr lang="en-GB" sz="2400" dirty="0">
                <a:latin typeface="HfW cursive" panose="00000500000000000000" pitchFamily="2" charset="0"/>
              </a:rPr>
              <a:t>Concluding paragraph</a:t>
            </a:r>
          </a:p>
          <a:p>
            <a:endParaRPr lang="en-GB" sz="2400" dirty="0">
              <a:latin typeface="HfW cursive" panose="00000500000000000000" pitchFamily="2" charset="0"/>
            </a:endParaRPr>
          </a:p>
          <a:p>
            <a:r>
              <a:rPr lang="en-GB" sz="2400" dirty="0">
                <a:latin typeface="HfW cursive" panose="00000500000000000000" pitchFamily="2" charset="0"/>
              </a:rPr>
              <a:t>Facts and factual language</a:t>
            </a:r>
          </a:p>
          <a:p>
            <a:endParaRPr lang="en-GB" sz="2400" dirty="0">
              <a:latin typeface="HfW cursive" panose="00000500000000000000" pitchFamily="2" charset="0"/>
            </a:endParaRPr>
          </a:p>
          <a:p>
            <a:r>
              <a:rPr lang="en-GB" sz="2400" dirty="0">
                <a:latin typeface="HfW cursive" panose="00000500000000000000" pitchFamily="2" charset="0"/>
              </a:rPr>
              <a:t>Subject specific vocabulary </a:t>
            </a:r>
            <a:br>
              <a:rPr lang="en-GB" sz="2400" dirty="0">
                <a:latin typeface="HfW cursive" panose="00000500000000000000" pitchFamily="2" charset="0"/>
              </a:rPr>
            </a:br>
            <a:endParaRPr lang="en-GB" sz="2400" dirty="0">
              <a:latin typeface="HfW cursive" panose="00000500000000000000" pitchFamily="2" charset="0"/>
            </a:endParaRPr>
          </a:p>
          <a:p>
            <a:r>
              <a:rPr lang="en-GB" sz="2400" dirty="0">
                <a:latin typeface="HfW cursive" panose="00000500000000000000" pitchFamily="2" charset="0"/>
              </a:rPr>
              <a:t>3</a:t>
            </a:r>
            <a:r>
              <a:rPr lang="en-GB" sz="2400" baseline="30000" dirty="0">
                <a:latin typeface="HfW cursive" panose="00000500000000000000" pitchFamily="2" charset="0"/>
              </a:rPr>
              <a:t>rd</a:t>
            </a:r>
            <a:r>
              <a:rPr lang="en-GB" sz="2400" dirty="0">
                <a:latin typeface="HfW cursive" panose="00000500000000000000" pitchFamily="2" charset="0"/>
              </a:rPr>
              <a:t> person </a:t>
            </a:r>
          </a:p>
          <a:p>
            <a:endParaRPr lang="en-GB" sz="2400" dirty="0">
              <a:latin typeface="HfW cursive" panose="00000500000000000000" pitchFamily="2" charset="0"/>
            </a:endParaRPr>
          </a:p>
        </p:txBody>
      </p:sp>
      <p:pic>
        <p:nvPicPr>
          <p:cNvPr id="4" name="Picture 2" descr="C:\Users\Rachel\AppData\Local\Microsoft\Windows\Temporary Internet Files\Content.IE5\3PKA9G1R\MC900441361[1].png"/>
          <p:cNvPicPr>
            <a:picLocks noChangeAspect="1" noChangeArrowheads="1"/>
          </p:cNvPicPr>
          <p:nvPr/>
        </p:nvPicPr>
        <p:blipFill>
          <a:blip r:embed="rId2" cstate="print"/>
          <a:srcRect/>
          <a:stretch>
            <a:fillRect/>
          </a:stretch>
        </p:blipFill>
        <p:spPr bwMode="auto">
          <a:xfrm>
            <a:off x="4974101" y="1187261"/>
            <a:ext cx="768490" cy="768490"/>
          </a:xfrm>
          <a:prstGeom prst="rect">
            <a:avLst/>
          </a:prstGeom>
          <a:noFill/>
        </p:spPr>
      </p:pic>
      <p:pic>
        <p:nvPicPr>
          <p:cNvPr id="5" name="Picture 3" descr="C:\Users\Rachel\AppData\Local\Microsoft\Windows\Temporary Internet Files\Content.IE5\3PKA9G1R\MC900433925[1].png"/>
          <p:cNvPicPr>
            <a:picLocks noChangeAspect="1" noChangeArrowheads="1"/>
          </p:cNvPicPr>
          <p:nvPr/>
        </p:nvPicPr>
        <p:blipFill>
          <a:blip r:embed="rId3" cstate="print"/>
          <a:srcRect/>
          <a:stretch>
            <a:fillRect/>
          </a:stretch>
        </p:blipFill>
        <p:spPr bwMode="auto">
          <a:xfrm>
            <a:off x="4965173" y="3471415"/>
            <a:ext cx="566564" cy="566564"/>
          </a:xfrm>
          <a:prstGeom prst="rect">
            <a:avLst/>
          </a:prstGeom>
          <a:noFill/>
        </p:spPr>
      </p:pic>
      <p:pic>
        <p:nvPicPr>
          <p:cNvPr id="6" name="Picture 4" descr="C:\Users\Rachel\AppData\Local\Microsoft\Windows\Temporary Internet Files\Content.IE5\3PKA9G1R\MC900433945[1].png"/>
          <p:cNvPicPr>
            <a:picLocks noChangeAspect="1" noChangeArrowheads="1"/>
          </p:cNvPicPr>
          <p:nvPr/>
        </p:nvPicPr>
        <p:blipFill>
          <a:blip r:embed="rId4" cstate="print"/>
          <a:srcRect/>
          <a:stretch>
            <a:fillRect/>
          </a:stretch>
        </p:blipFill>
        <p:spPr bwMode="auto">
          <a:xfrm>
            <a:off x="9470160" y="274639"/>
            <a:ext cx="820531" cy="820531"/>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9556388" y="5482707"/>
            <a:ext cx="648072" cy="1036245"/>
          </a:xfrm>
          <a:prstGeom prst="rect">
            <a:avLst/>
          </a:prstGeom>
          <a:noFill/>
          <a:ln w="9525">
            <a:noFill/>
            <a:miter lim="800000"/>
            <a:headEnd/>
            <a:tailEnd/>
          </a:ln>
        </p:spPr>
      </p:pic>
      <p:pic>
        <p:nvPicPr>
          <p:cNvPr id="8" name="Picture 11"/>
          <p:cNvPicPr>
            <a:picLocks noChangeAspect="1" noChangeArrowheads="1"/>
          </p:cNvPicPr>
          <p:nvPr/>
        </p:nvPicPr>
        <p:blipFill>
          <a:blip r:embed="rId6" cstate="print"/>
          <a:srcRect/>
          <a:stretch>
            <a:fillRect/>
          </a:stretch>
        </p:blipFill>
        <p:spPr bwMode="auto">
          <a:xfrm>
            <a:off x="4609993" y="4854326"/>
            <a:ext cx="1276927" cy="937318"/>
          </a:xfrm>
          <a:prstGeom prst="rect">
            <a:avLst/>
          </a:prstGeom>
          <a:noFill/>
          <a:ln w="9525">
            <a:noFill/>
            <a:miter lim="800000"/>
            <a:headEnd/>
            <a:tailEnd/>
          </a:ln>
        </p:spPr>
      </p:pic>
      <p:pic>
        <p:nvPicPr>
          <p:cNvPr id="7170" name="Picture 2" descr="C:\Users\Rachel\AppData\Local\Microsoft\Windows\Temporary Internet Files\Content.IE5\ALJPYRMW\MC910227478[1].png"/>
          <p:cNvPicPr>
            <a:picLocks noChangeAspect="1" noChangeArrowheads="1"/>
          </p:cNvPicPr>
          <p:nvPr/>
        </p:nvPicPr>
        <p:blipFill>
          <a:blip r:embed="rId7" cstate="print"/>
          <a:srcRect/>
          <a:stretch>
            <a:fillRect/>
          </a:stretch>
        </p:blipFill>
        <p:spPr bwMode="auto">
          <a:xfrm>
            <a:off x="1991545" y="1196753"/>
            <a:ext cx="683599" cy="67683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32656"/>
            <a:ext cx="11067068" cy="6264696"/>
          </a:xfrm>
        </p:spPr>
        <p:txBody>
          <a:bodyPr>
            <a:normAutofit/>
          </a:bodyPr>
          <a:lstStyle/>
          <a:p>
            <a:pPr algn="l"/>
            <a:r>
              <a:rPr lang="en-GB" sz="2400" dirty="0">
                <a:solidFill>
                  <a:srgbClr val="7030A0"/>
                </a:solidFill>
                <a:latin typeface="CCW Cursive Writing 1" panose="03050602040000000000" pitchFamily="66" charset="0"/>
              </a:rPr>
              <a:t>Tuesday 29</a:t>
            </a:r>
            <a:r>
              <a:rPr lang="en-GB" sz="2400" baseline="30000" dirty="0">
                <a:solidFill>
                  <a:srgbClr val="7030A0"/>
                </a:solidFill>
                <a:latin typeface="CCW Cursive Writing 1" panose="03050602040000000000" pitchFamily="66" charset="0"/>
              </a:rPr>
              <a:t>th</a:t>
            </a:r>
            <a:r>
              <a:rPr lang="en-GB" sz="2400" dirty="0">
                <a:solidFill>
                  <a:srgbClr val="7030A0"/>
                </a:solidFill>
                <a:latin typeface="CCW Cursive Writing 1" panose="03050602040000000000" pitchFamily="66" charset="0"/>
              </a:rPr>
              <a:t> June 2021</a:t>
            </a:r>
            <a:br>
              <a:rPr lang="en-GB" sz="2400" dirty="0">
                <a:solidFill>
                  <a:srgbClr val="7030A0"/>
                </a:solidFill>
                <a:latin typeface="CCW Cursive Writing 1" panose="03050602040000000000" pitchFamily="66" charset="0"/>
              </a:rPr>
            </a:br>
            <a:br>
              <a:rPr lang="en-GB" sz="2400" dirty="0">
                <a:solidFill>
                  <a:srgbClr val="7030A0"/>
                </a:solidFill>
                <a:latin typeface="CCW Cursive Writing 1" panose="03050602040000000000" pitchFamily="66" charset="0"/>
              </a:rPr>
            </a:br>
            <a:r>
              <a:rPr lang="en-GB" sz="2400" dirty="0">
                <a:solidFill>
                  <a:srgbClr val="7030A0"/>
                </a:solidFill>
                <a:latin typeface="CCW Cursive Writing 1" panose="03050602040000000000" pitchFamily="66" charset="0"/>
              </a:rPr>
              <a:t>I can identify the key features of a newspaper report.</a:t>
            </a:r>
            <a:br>
              <a:rPr lang="en-GB" sz="2400" dirty="0">
                <a:latin typeface="CCW Cursive Writing 1" panose="03050602040000000000" pitchFamily="66" charset="0"/>
              </a:rPr>
            </a:br>
            <a:br>
              <a:rPr lang="en-GB" sz="2400" dirty="0">
                <a:latin typeface="CCW Cursive Writing 1" panose="03050602040000000000" pitchFamily="66" charset="0"/>
              </a:rPr>
            </a:br>
            <a:br>
              <a:rPr lang="en-GB" sz="2400" dirty="0">
                <a:latin typeface="CCW Cursive Writing 1" panose="03050602040000000000" pitchFamily="66" charset="0"/>
              </a:rPr>
            </a:br>
            <a:r>
              <a:rPr lang="en-GB" sz="2400" dirty="0">
                <a:latin typeface="CCW Cursive Writing 1" panose="03050602040000000000" pitchFamily="66" charset="0"/>
              </a:rPr>
              <a:t>Can you find one example of each feature we have covered today in the text? Label each of these to show where they are. </a:t>
            </a:r>
            <a:br>
              <a:rPr lang="en-GB" sz="2400" dirty="0">
                <a:solidFill>
                  <a:srgbClr val="FF0000"/>
                </a:solidFill>
                <a:latin typeface="CCW Cursive Writing 1" panose="03050602040000000000" pitchFamily="66" charset="0"/>
              </a:rPr>
            </a:br>
            <a:br>
              <a:rPr lang="en-GB" sz="2400" dirty="0">
                <a:solidFill>
                  <a:srgbClr val="FF0000"/>
                </a:solidFill>
                <a:latin typeface="CCW Cursive Writing 1" panose="03050602040000000000" pitchFamily="66" charset="0"/>
              </a:rPr>
            </a:br>
            <a:r>
              <a:rPr lang="en-GB" sz="2400" dirty="0">
                <a:latin typeface="CCW Cursive Writing 1" panose="03050602040000000000" pitchFamily="66" charset="0"/>
              </a:rPr>
              <a:t> </a:t>
            </a:r>
            <a:br>
              <a:rPr lang="en-GB" sz="2400" dirty="0">
                <a:latin typeface="CCW Cursive Writing 1" panose="03050602040000000000" pitchFamily="66" charset="0"/>
              </a:rPr>
            </a:br>
            <a:r>
              <a:rPr lang="en-GB" sz="2400" dirty="0">
                <a:solidFill>
                  <a:srgbClr val="FF0000"/>
                </a:solidFill>
                <a:latin typeface="CCW Cursive Writing 1" panose="03050602040000000000" pitchFamily="66" charset="0"/>
              </a:rPr>
              <a:t>Challenge</a:t>
            </a:r>
            <a:r>
              <a:rPr lang="en-GB" sz="2400" dirty="0">
                <a:latin typeface="CCW Cursive Writing 1" panose="03050602040000000000" pitchFamily="66" charset="0"/>
              </a:rPr>
              <a:t>: Write a sentence for each to explain why these are used/helpful. </a:t>
            </a:r>
          </a:p>
        </p:txBody>
      </p:sp>
    </p:spTree>
    <p:extLst>
      <p:ext uri="{BB962C8B-B14F-4D97-AF65-F5344CB8AC3E}">
        <p14:creationId xmlns:p14="http://schemas.microsoft.com/office/powerpoint/2010/main" val="103727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F1466-BE58-47C8-99A7-9243121CC842}"/>
              </a:ext>
            </a:extLst>
          </p:cNvPr>
          <p:cNvPicPr>
            <a:picLocks noChangeAspect="1"/>
          </p:cNvPicPr>
          <p:nvPr/>
        </p:nvPicPr>
        <p:blipFill>
          <a:blip r:embed="rId2"/>
          <a:stretch>
            <a:fillRect/>
          </a:stretch>
        </p:blipFill>
        <p:spPr>
          <a:xfrm>
            <a:off x="102177" y="0"/>
            <a:ext cx="6446405" cy="3446191"/>
          </a:xfrm>
          <a:prstGeom prst="rect">
            <a:avLst/>
          </a:prstGeom>
        </p:spPr>
      </p:pic>
      <p:pic>
        <p:nvPicPr>
          <p:cNvPr id="4" name="Picture 3">
            <a:extLst>
              <a:ext uri="{FF2B5EF4-FFF2-40B4-BE49-F238E27FC236}">
                <a16:creationId xmlns:a16="http://schemas.microsoft.com/office/drawing/2014/main" id="{832E6B70-28DC-4EDC-BBD2-0EC300CA4302}"/>
              </a:ext>
            </a:extLst>
          </p:cNvPr>
          <p:cNvPicPr>
            <a:picLocks noChangeAspect="1"/>
          </p:cNvPicPr>
          <p:nvPr/>
        </p:nvPicPr>
        <p:blipFill>
          <a:blip r:embed="rId3"/>
          <a:stretch>
            <a:fillRect/>
          </a:stretch>
        </p:blipFill>
        <p:spPr>
          <a:xfrm>
            <a:off x="3639127" y="2402820"/>
            <a:ext cx="8450696" cy="4455179"/>
          </a:xfrm>
          <a:prstGeom prst="rect">
            <a:avLst/>
          </a:prstGeom>
        </p:spPr>
      </p:pic>
    </p:spTree>
    <p:extLst>
      <p:ext uri="{BB962C8B-B14F-4D97-AF65-F5344CB8AC3E}">
        <p14:creationId xmlns:p14="http://schemas.microsoft.com/office/powerpoint/2010/main" val="540234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099979-C916-4CF2-A48B-C9DF2A395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75" y="-29761"/>
            <a:ext cx="5516776" cy="69175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4">
            <a:extLst>
              <a:ext uri="{FF2B5EF4-FFF2-40B4-BE49-F238E27FC236}">
                <a16:creationId xmlns:a16="http://schemas.microsoft.com/office/drawing/2014/main" id="{3844EB5D-20C5-41D4-B4D9-FC4AE8EAA209}"/>
              </a:ext>
            </a:extLst>
          </p:cNvPr>
          <p:cNvSpPr txBox="1">
            <a:spLocks noChangeArrowheads="1"/>
          </p:cNvSpPr>
          <p:nvPr/>
        </p:nvSpPr>
        <p:spPr bwMode="auto">
          <a:xfrm>
            <a:off x="10737327" y="96051"/>
            <a:ext cx="1357264" cy="2901673"/>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CW Cursive Writing 1" panose="03050602040000000000" pitchFamily="66" charset="0"/>
              </a:rPr>
              <a:t>- e.g.</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Headline</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Past tense</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Who</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What </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Where </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When </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Why </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Quote</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Picture</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a:t>
            </a:r>
            <a:r>
              <a:rPr lang="en-GB" altLang="en-US" sz="1000" dirty="0">
                <a:solidFill>
                  <a:srgbClr val="000000"/>
                </a:solidFill>
                <a:latin typeface="CCW Cursive Writing 1" panose="03050602040000000000" pitchFamily="66" charset="0"/>
              </a:rPr>
              <a:t>Intro</a:t>
            </a:r>
            <a:br>
              <a:rPr lang="en-GB" altLang="en-US" sz="1000" dirty="0">
                <a:solidFill>
                  <a:srgbClr val="000000"/>
                </a:solidFill>
                <a:latin typeface="CCW Cursive Writing 1" panose="03050602040000000000" pitchFamily="66" charset="0"/>
              </a:rPr>
            </a:br>
            <a:r>
              <a:rPr lang="en-GB" altLang="en-US" sz="1000" dirty="0">
                <a:solidFill>
                  <a:srgbClr val="000000"/>
                </a:solidFill>
                <a:latin typeface="CCW Cursive Writing 1" panose="03050602040000000000" pitchFamily="66" charset="0"/>
              </a:rPr>
              <a:t>- Conclusion</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Caption</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- 3</a:t>
            </a:r>
            <a:r>
              <a:rPr kumimoji="0" lang="en-GB" altLang="en-US" sz="1000" b="0" i="0" u="none" strike="noStrike" cap="none" normalizeH="0" baseline="30000" dirty="0">
                <a:ln>
                  <a:noFill/>
                </a:ln>
                <a:solidFill>
                  <a:srgbClr val="000000"/>
                </a:solidFill>
                <a:effectLst/>
                <a:latin typeface="CCW Cursive Writing 1" panose="03050602040000000000" pitchFamily="66" charset="0"/>
              </a:rPr>
              <a:t>rd</a:t>
            </a:r>
            <a:r>
              <a:rPr kumimoji="0" lang="en-GB" altLang="en-US" sz="1000" b="0" i="0" u="none" strike="noStrike" cap="none" normalizeH="0" baseline="0" dirty="0">
                <a:ln>
                  <a:noFill/>
                </a:ln>
                <a:solidFill>
                  <a:srgbClr val="000000"/>
                </a:solidFill>
                <a:effectLst/>
                <a:latin typeface="CCW Cursive Writing 1" panose="03050602040000000000" pitchFamily="66" charset="0"/>
              </a:rPr>
              <a:t> person </a:t>
            </a:r>
            <a:br>
              <a:rPr kumimoji="0" lang="en-GB" altLang="en-US" sz="1000" b="0" i="0" u="none" strike="noStrike" cap="none" normalizeH="0" baseline="0" dirty="0">
                <a:ln>
                  <a:noFill/>
                </a:ln>
                <a:solidFill>
                  <a:srgbClr val="000000"/>
                </a:solidFill>
                <a:effectLst/>
                <a:latin typeface="CCW Cursive Writing 1" panose="03050602040000000000" pitchFamily="66" charset="0"/>
              </a:rPr>
            </a:br>
            <a:r>
              <a:rPr kumimoji="0" lang="en-GB" altLang="en-US" sz="1000" b="0" i="0" u="none" strike="noStrike" cap="none" normalizeH="0" baseline="0" dirty="0">
                <a:ln>
                  <a:noFill/>
                </a:ln>
                <a:solidFill>
                  <a:srgbClr val="000000"/>
                </a:solidFill>
                <a:effectLst/>
                <a:latin typeface="CCW Cursive Writing 1" panose="03050602040000000000" pitchFamily="66" charset="0"/>
              </a:rPr>
              <a:t>- subject specific vocabulary</a:t>
            </a:r>
          </a:p>
        </p:txBody>
      </p:sp>
      <p:cxnSp>
        <p:nvCxnSpPr>
          <p:cNvPr id="7" name="Straight Arrow Connector 6">
            <a:extLst>
              <a:ext uri="{FF2B5EF4-FFF2-40B4-BE49-F238E27FC236}">
                <a16:creationId xmlns:a16="http://schemas.microsoft.com/office/drawing/2014/main" id="{2AC17E4D-F0DA-442B-B90E-978CE7506107}"/>
              </a:ext>
            </a:extLst>
          </p:cNvPr>
          <p:cNvCxnSpPr>
            <a:cxnSpLocks/>
          </p:cNvCxnSpPr>
          <p:nvPr/>
        </p:nvCxnSpPr>
        <p:spPr>
          <a:xfrm flipH="1">
            <a:off x="6231119" y="707010"/>
            <a:ext cx="2469821" cy="47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6308293-81C8-421B-BCFA-E2B1C010F0FF}"/>
              </a:ext>
            </a:extLst>
          </p:cNvPr>
          <p:cNvSpPr/>
          <p:nvPr/>
        </p:nvSpPr>
        <p:spPr>
          <a:xfrm>
            <a:off x="8700940" y="522344"/>
            <a:ext cx="593432" cy="369332"/>
          </a:xfrm>
          <a:prstGeom prst="rect">
            <a:avLst/>
          </a:prstGeom>
        </p:spPr>
        <p:txBody>
          <a:bodyPr wrap="none">
            <a:spAutoFit/>
          </a:bodyPr>
          <a:lstStyle/>
          <a:p>
            <a:r>
              <a:rPr lang="en-GB" dirty="0"/>
              <a:t>who</a:t>
            </a:r>
          </a:p>
        </p:txBody>
      </p:sp>
    </p:spTree>
    <p:extLst>
      <p:ext uri="{BB962C8B-B14F-4D97-AF65-F5344CB8AC3E}">
        <p14:creationId xmlns:p14="http://schemas.microsoft.com/office/powerpoint/2010/main" val="3734444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CW Cursive Writing 1" panose="03050602040000000000" pitchFamily="66" charset="0"/>
              </a:rPr>
              <a:t>Reading</a:t>
            </a:r>
            <a:endPar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3173537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32656"/>
            <a:ext cx="11067068" cy="6264696"/>
          </a:xfrm>
        </p:spPr>
        <p:txBody>
          <a:bodyPr>
            <a:normAutofit/>
          </a:bodyPr>
          <a:lstStyle/>
          <a:p>
            <a:r>
              <a:rPr lang="en-GB" sz="3200" dirty="0">
                <a:latin typeface="CCW Cursive Writing 1" panose="03050602040000000000" pitchFamily="66" charset="0"/>
              </a:rPr>
              <a:t>Spend at least 20 minutes reading a book of your choice.</a:t>
            </a:r>
            <a:br>
              <a:rPr lang="en-GB" sz="3200" dirty="0">
                <a:latin typeface="CCW Cursive Writing 1" panose="03050602040000000000" pitchFamily="66" charset="0"/>
              </a:rPr>
            </a:br>
            <a:br>
              <a:rPr lang="en-GB" sz="3200" dirty="0">
                <a:latin typeface="CCW Cursive Writing 1" panose="03050602040000000000" pitchFamily="66" charset="0"/>
              </a:rPr>
            </a:br>
            <a:br>
              <a:rPr lang="en-GB" sz="3200" dirty="0">
                <a:latin typeface="CCW Cursive Writing 1" panose="03050602040000000000" pitchFamily="66" charset="0"/>
              </a:rPr>
            </a:br>
            <a:r>
              <a:rPr lang="en-GB" sz="2000" dirty="0">
                <a:solidFill>
                  <a:srgbClr val="0070C0"/>
                </a:solidFill>
                <a:latin typeface="CCW Cursive Writing 1" panose="03050602040000000000" pitchFamily="66" charset="0"/>
              </a:rPr>
              <a:t>Which book did you choose?  </a:t>
            </a:r>
            <a:endParaRPr lang="en-GB" sz="3200" dirty="0">
              <a:solidFill>
                <a:srgbClr val="0070C0"/>
              </a:solidFill>
              <a:latin typeface="CCW Cursive Writing 1" panose="03050602040000000000" pitchFamily="66" charset="0"/>
            </a:endParaRPr>
          </a:p>
        </p:txBody>
      </p:sp>
    </p:spTree>
    <p:extLst>
      <p:ext uri="{BB962C8B-B14F-4D97-AF65-F5344CB8AC3E}">
        <p14:creationId xmlns:p14="http://schemas.microsoft.com/office/powerpoint/2010/main" val="1229540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CW Cursive Writing 1" panose="03050602040000000000" pitchFamily="66" charset="0"/>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ship </a:t>
            </a:r>
            <a:r>
              <a:rPr lang="en-GB" sz="2800" dirty="0">
                <a:solidFill>
                  <a:srgbClr val="002060"/>
                </a:solidFill>
                <a:latin typeface="CCW Cursive Writing 1" panose="03050602040000000000" pitchFamily="66" charset="0"/>
              </a:rPr>
              <a:t>suffix</a:t>
            </a:r>
            <a:endPar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2440334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DAC55A-F04A-45BB-98BA-C8B9735BAF5B}"/>
              </a:ext>
            </a:extLst>
          </p:cNvPr>
          <p:cNvSpPr/>
          <p:nvPr/>
        </p:nvSpPr>
        <p:spPr>
          <a:xfrm>
            <a:off x="1187777" y="1589089"/>
            <a:ext cx="9992413" cy="4503737"/>
          </a:xfrm>
          <a:prstGeom prst="rect">
            <a:avLst/>
          </a:prstGeom>
          <a:solidFill>
            <a:srgbClr val="E1C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omic Sans MS" panose="030F0702030302020204" pitchFamily="66" charset="0"/>
            </a:endParaRPr>
          </a:p>
        </p:txBody>
      </p:sp>
      <p:sp>
        <p:nvSpPr>
          <p:cNvPr id="19459" name="TextBox 4">
            <a:extLst>
              <a:ext uri="{FF2B5EF4-FFF2-40B4-BE49-F238E27FC236}">
                <a16:creationId xmlns:a16="http://schemas.microsoft.com/office/drawing/2014/main" id="{A2E4BBDB-7B25-45E8-8AA3-A1E13257F292}"/>
              </a:ext>
            </a:extLst>
          </p:cNvPr>
          <p:cNvSpPr txBox="1">
            <a:spLocks noChangeArrowheads="1"/>
          </p:cNvSpPr>
          <p:nvPr/>
        </p:nvSpPr>
        <p:spPr bwMode="auto">
          <a:xfrm>
            <a:off x="1229313" y="669926"/>
            <a:ext cx="9944841" cy="3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0" fontAlgn="base" hangingPunct="0">
              <a:lnSpc>
                <a:spcPct val="120000"/>
              </a:lnSpc>
              <a:spcAft>
                <a:spcPct val="0"/>
              </a:spcAft>
              <a:buNone/>
            </a:pPr>
            <a:r>
              <a:rPr lang="en-GB" altLang="en-US" dirty="0">
                <a:latin typeface="Comic Sans MS" panose="030F0702030302020204" pitchFamily="66" charset="0"/>
              </a:rPr>
              <a:t>This week, we are going to look at adding the suffix </a:t>
            </a:r>
            <a:r>
              <a:rPr lang="en-GB" altLang="en-US" b="1" dirty="0">
                <a:latin typeface="Comic Sans MS" panose="030F0702030302020204" pitchFamily="66" charset="0"/>
              </a:rPr>
              <a:t>–ship </a:t>
            </a:r>
            <a:r>
              <a:rPr lang="en-GB" altLang="en-US" dirty="0">
                <a:latin typeface="Comic Sans MS" panose="030F0702030302020204" pitchFamily="66" charset="0"/>
              </a:rPr>
              <a:t>to root words to create nouns.</a:t>
            </a:r>
          </a:p>
        </p:txBody>
      </p:sp>
      <p:sp>
        <p:nvSpPr>
          <p:cNvPr id="13" name="Rectangle 12">
            <a:extLst>
              <a:ext uri="{FF2B5EF4-FFF2-40B4-BE49-F238E27FC236}">
                <a16:creationId xmlns:a16="http://schemas.microsoft.com/office/drawing/2014/main" id="{7894632E-C321-41B8-B1CB-37132D764D5B}"/>
              </a:ext>
            </a:extLst>
          </p:cNvPr>
          <p:cNvSpPr/>
          <p:nvPr/>
        </p:nvSpPr>
        <p:spPr bwMode="auto">
          <a:xfrm>
            <a:off x="2262188" y="4981575"/>
            <a:ext cx="7669212" cy="139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0" tIns="0" rIns="540000" bIns="0" anchor="ctr"/>
          <a:lstStyle/>
          <a:p>
            <a:pPr algn="ctr" eaLnBrk="0" fontAlgn="base" hangingPunct="0">
              <a:spcBef>
                <a:spcPct val="0"/>
              </a:spcBef>
              <a:spcAft>
                <a:spcPct val="0"/>
              </a:spcAft>
              <a:defRPr/>
            </a:pPr>
            <a:endParaRPr lang="en-GB" dirty="0">
              <a:solidFill>
                <a:srgbClr val="1C1C1C"/>
              </a:solidFill>
              <a:latin typeface="Twinkl"/>
            </a:endParaRPr>
          </a:p>
        </p:txBody>
      </p:sp>
      <p:sp>
        <p:nvSpPr>
          <p:cNvPr id="2" name="Rectangle 1">
            <a:extLst>
              <a:ext uri="{FF2B5EF4-FFF2-40B4-BE49-F238E27FC236}">
                <a16:creationId xmlns:a16="http://schemas.microsoft.com/office/drawing/2014/main" id="{94A2582A-77CA-4ED3-8E49-79417E27334F}"/>
              </a:ext>
            </a:extLst>
          </p:cNvPr>
          <p:cNvSpPr>
            <a:spLocks noChangeArrowheads="1"/>
          </p:cNvSpPr>
          <p:nvPr/>
        </p:nvSpPr>
        <p:spPr bwMode="auto">
          <a:xfrm>
            <a:off x="2735264" y="1757363"/>
            <a:ext cx="67214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0" fontAlgn="base" hangingPunct="0">
              <a:spcAft>
                <a:spcPct val="0"/>
              </a:spcAft>
              <a:buNone/>
              <a:defRPr/>
            </a:pPr>
            <a:r>
              <a:rPr lang="en-GB" sz="3200" dirty="0">
                <a:solidFill>
                  <a:srgbClr val="1C1C1C">
                    <a:lumMod val="95000"/>
                    <a:lumOff val="5000"/>
                  </a:srgbClr>
                </a:solidFill>
                <a:latin typeface="Comic Sans MS" panose="030F0702030302020204" pitchFamily="66" charset="0"/>
                <a:cs typeface="Clear Sans Light" panose="020B0303030202020304" pitchFamily="34" charset="0"/>
              </a:rPr>
              <a:t>Let’s start by seeing how many nouns you can think of that end in the suffix –ship…</a:t>
            </a:r>
          </a:p>
        </p:txBody>
      </p:sp>
      <p:pic>
        <p:nvPicPr>
          <p:cNvPr id="3" name="Picture 2">
            <a:extLst>
              <a:ext uri="{FF2B5EF4-FFF2-40B4-BE49-F238E27FC236}">
                <a16:creationId xmlns:a16="http://schemas.microsoft.com/office/drawing/2014/main" id="{AB9D54CC-DFBD-456A-9595-97FB0BB51862}"/>
              </a:ext>
            </a:extLst>
          </p:cNvPr>
          <p:cNvPicPr>
            <a:picLocks noChangeAspect="1"/>
          </p:cNvPicPr>
          <p:nvPr/>
        </p:nvPicPr>
        <p:blipFill>
          <a:blip r:embed="rId2">
            <a:extLst>
              <a:ext uri="{28A0092B-C50C-407E-A947-70E740481C1C}">
                <a14:useLocalDpi xmlns:a14="http://schemas.microsoft.com/office/drawing/2010/main" val="0"/>
              </a:ext>
            </a:extLst>
          </a:blip>
          <a:srcRect t="-2" b="58258"/>
          <a:stretch>
            <a:fillRect/>
          </a:stretch>
        </p:blipFill>
        <p:spPr bwMode="auto">
          <a:xfrm>
            <a:off x="2908300" y="3241676"/>
            <a:ext cx="23955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CDBE15CE-7DBA-4843-8383-5DAF179ADD3B}"/>
              </a:ext>
            </a:extLst>
          </p:cNvPr>
          <p:cNvSpPr/>
          <p:nvPr/>
        </p:nvSpPr>
        <p:spPr>
          <a:xfrm>
            <a:off x="5816600" y="3536951"/>
            <a:ext cx="3767138" cy="1617663"/>
          </a:xfrm>
          <a:prstGeom prst="wedgeRoundRectCallout">
            <a:avLst>
              <a:gd name="adj1" fmla="val -67575"/>
              <a:gd name="adj2" fmla="val 80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eaLnBrk="0" fontAlgn="base" hangingPunct="0">
              <a:spcBef>
                <a:spcPts val="1200"/>
              </a:spcBef>
              <a:spcAft>
                <a:spcPct val="0"/>
              </a:spcAft>
              <a:defRPr/>
            </a:pPr>
            <a:r>
              <a:rPr lang="en-GB" dirty="0">
                <a:solidFill>
                  <a:srgbClr val="1C1C1C"/>
                </a:solidFill>
                <a:latin typeface="Twinkl"/>
              </a:rPr>
              <a:t>For example:</a:t>
            </a:r>
          </a:p>
          <a:p>
            <a:pPr algn="ctr" eaLnBrk="0" fontAlgn="base" hangingPunct="0">
              <a:spcBef>
                <a:spcPts val="1200"/>
              </a:spcBef>
              <a:spcAft>
                <a:spcPts val="600"/>
              </a:spcAft>
              <a:defRPr/>
            </a:pPr>
            <a:r>
              <a:rPr lang="en-GB" dirty="0">
                <a:solidFill>
                  <a:srgbClr val="1C1C1C"/>
                </a:solidFill>
                <a:latin typeface="Twinkl"/>
              </a:rPr>
              <a:t>member + ship = membership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D1EA2BAF-8F50-46BC-91A5-0CBF292C44A6}"/>
              </a:ext>
            </a:extLst>
          </p:cNvPr>
          <p:cNvSpPr txBox="1">
            <a:spLocks noChangeArrowheads="1"/>
          </p:cNvSpPr>
          <p:nvPr/>
        </p:nvSpPr>
        <p:spPr bwMode="auto">
          <a:xfrm>
            <a:off x="1216058" y="669926"/>
            <a:ext cx="9822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0" fontAlgn="base" hangingPunct="0">
              <a:lnSpc>
                <a:spcPct val="100000"/>
              </a:lnSpc>
              <a:spcBef>
                <a:spcPct val="0"/>
              </a:spcBef>
              <a:spcAft>
                <a:spcPts val="300"/>
              </a:spcAft>
              <a:buNone/>
            </a:pPr>
            <a:r>
              <a:rPr lang="en-GB" altLang="en-US" dirty="0"/>
              <a:t>You have </a:t>
            </a:r>
            <a:r>
              <a:rPr lang="en-GB" altLang="en-US" b="1" dirty="0"/>
              <a:t>3 minutes </a:t>
            </a:r>
            <a:r>
              <a:rPr lang="en-GB" altLang="en-US" dirty="0"/>
              <a:t>to think of as many </a:t>
            </a:r>
            <a:r>
              <a:rPr lang="en-GB" altLang="en-US" b="1" dirty="0"/>
              <a:t>–ship </a:t>
            </a:r>
            <a:r>
              <a:rPr lang="en-GB" altLang="en-US" dirty="0"/>
              <a:t>suffix words as you can.</a:t>
            </a:r>
          </a:p>
        </p:txBody>
      </p:sp>
      <p:graphicFrame>
        <p:nvGraphicFramePr>
          <p:cNvPr id="8" name="Table 7">
            <a:extLst>
              <a:ext uri="{FF2B5EF4-FFF2-40B4-BE49-F238E27FC236}">
                <a16:creationId xmlns:a16="http://schemas.microsoft.com/office/drawing/2014/main" id="{E02DDF34-4E4C-4713-A34D-97B21E00B77E}"/>
              </a:ext>
            </a:extLst>
          </p:cNvPr>
          <p:cNvGraphicFramePr>
            <a:graphicFrameLocks noGrp="1"/>
          </p:cNvGraphicFramePr>
          <p:nvPr/>
        </p:nvGraphicFramePr>
        <p:xfrm>
          <a:off x="2243138" y="1449389"/>
          <a:ext cx="4068762" cy="4643437"/>
        </p:xfrm>
        <a:graphic>
          <a:graphicData uri="http://schemas.openxmlformats.org/drawingml/2006/table">
            <a:tbl>
              <a:tblPr firstRow="1" bandRow="1">
                <a:tableStyleId>{93296810-A885-4BE3-A3E7-6D5BEEA58F35}</a:tableStyleId>
              </a:tblPr>
              <a:tblGrid>
                <a:gridCol w="4068762">
                  <a:extLst>
                    <a:ext uri="{9D8B030D-6E8A-4147-A177-3AD203B41FA5}">
                      <a16:colId xmlns:a16="http://schemas.microsoft.com/office/drawing/2014/main" val="20000"/>
                    </a:ext>
                  </a:extLst>
                </a:gridCol>
              </a:tblGrid>
              <a:tr h="647921">
                <a:tc>
                  <a:txBody>
                    <a:bodyPr/>
                    <a:lstStyle/>
                    <a:p>
                      <a:pPr algn="ctr"/>
                      <a:r>
                        <a:rPr lang="en-GB" sz="1800" dirty="0"/>
                        <a:t>How many words can you think of?</a:t>
                      </a:r>
                      <a:endParaRPr lang="en-GB" sz="1800" dirty="0">
                        <a:solidFill>
                          <a:schemeClr val="tx1"/>
                        </a:solidFill>
                      </a:endParaRPr>
                    </a:p>
                  </a:txBody>
                  <a:tcPr marL="91457" marR="91457" marT="45704" marB="45704" anchor="ctr"/>
                </a:tc>
                <a:extLst>
                  <a:ext uri="{0D108BD9-81ED-4DB2-BD59-A6C34878D82A}">
                    <a16:rowId xmlns:a16="http://schemas.microsoft.com/office/drawing/2014/main" val="10000"/>
                  </a:ext>
                </a:extLst>
              </a:tr>
              <a:tr h="3995516">
                <a:tc>
                  <a:txBody>
                    <a:bodyPr/>
                    <a:lstStyle/>
                    <a:p>
                      <a:pPr algn="ctr"/>
                      <a:endParaRPr lang="en-GB" sz="3600" dirty="0">
                        <a:solidFill>
                          <a:srgbClr val="7030A0"/>
                        </a:solidFill>
                      </a:endParaRPr>
                    </a:p>
                  </a:txBody>
                  <a:tcPr marL="91457" marR="91457" marT="45704" marB="45704" anchor="ctr"/>
                </a:tc>
                <a:extLst>
                  <a:ext uri="{0D108BD9-81ED-4DB2-BD59-A6C34878D82A}">
                    <a16:rowId xmlns:a16="http://schemas.microsoft.com/office/drawing/2014/main" val="10001"/>
                  </a:ext>
                </a:extLst>
              </a:tr>
            </a:tbl>
          </a:graphicData>
        </a:graphic>
      </p:graphicFrame>
      <p:grpSp>
        <p:nvGrpSpPr>
          <p:cNvPr id="9" name="Group 259">
            <a:extLst>
              <a:ext uri="{FF2B5EF4-FFF2-40B4-BE49-F238E27FC236}">
                <a16:creationId xmlns:a16="http://schemas.microsoft.com/office/drawing/2014/main" id="{ABA07263-6353-4427-B17F-E0495F25FC66}"/>
              </a:ext>
            </a:extLst>
          </p:cNvPr>
          <p:cNvGrpSpPr>
            <a:grpSpLocks/>
          </p:cNvGrpSpPr>
          <p:nvPr/>
        </p:nvGrpSpPr>
        <p:grpSpPr bwMode="auto">
          <a:xfrm>
            <a:off x="6507163" y="1617663"/>
            <a:ext cx="3295650" cy="3295650"/>
            <a:chOff x="4811713" y="1660525"/>
            <a:chExt cx="3295650" cy="3295650"/>
          </a:xfrm>
        </p:grpSpPr>
        <p:grpSp>
          <p:nvGrpSpPr>
            <p:cNvPr id="20502" name="Group 258">
              <a:extLst>
                <a:ext uri="{FF2B5EF4-FFF2-40B4-BE49-F238E27FC236}">
                  <a16:creationId xmlns:a16="http://schemas.microsoft.com/office/drawing/2014/main" id="{4C9DF9E5-59D1-44BB-95F4-D75D542A1919}"/>
                </a:ext>
              </a:extLst>
            </p:cNvPr>
            <p:cNvGrpSpPr>
              <a:grpSpLocks/>
            </p:cNvGrpSpPr>
            <p:nvPr/>
          </p:nvGrpSpPr>
          <p:grpSpPr bwMode="auto">
            <a:xfrm>
              <a:off x="4811713" y="1660525"/>
              <a:ext cx="3295650" cy="3295650"/>
              <a:chOff x="4811713" y="1660525"/>
              <a:chExt cx="3295650" cy="3295650"/>
            </a:xfrm>
          </p:grpSpPr>
          <p:grpSp>
            <p:nvGrpSpPr>
              <p:cNvPr id="20513" name="Group 2">
                <a:extLst>
                  <a:ext uri="{FF2B5EF4-FFF2-40B4-BE49-F238E27FC236}">
                    <a16:creationId xmlns:a16="http://schemas.microsoft.com/office/drawing/2014/main" id="{E8D3EED2-34A5-4FF9-B556-F4E6F22DBD18}"/>
                  </a:ext>
                </a:extLst>
              </p:cNvPr>
              <p:cNvGrpSpPr>
                <a:grpSpLocks/>
              </p:cNvGrpSpPr>
              <p:nvPr/>
            </p:nvGrpSpPr>
            <p:grpSpPr bwMode="auto">
              <a:xfrm>
                <a:off x="4811713" y="1660525"/>
                <a:ext cx="3295650" cy="3295650"/>
                <a:chOff x="2920313" y="1784007"/>
                <a:chExt cx="3295136" cy="3295136"/>
              </a:xfrm>
            </p:grpSpPr>
            <p:sp>
              <p:nvSpPr>
                <p:cNvPr id="94" name="Oval 93">
                  <a:extLst>
                    <a:ext uri="{FF2B5EF4-FFF2-40B4-BE49-F238E27FC236}">
                      <a16:creationId xmlns:a16="http://schemas.microsoft.com/office/drawing/2014/main" id="{4B8B4DF7-BA4C-41CB-9FA2-3316C9007678}"/>
                    </a:ext>
                  </a:extLst>
                </p:cNvPr>
                <p:cNvSpPr/>
                <p:nvPr/>
              </p:nvSpPr>
              <p:spPr>
                <a:xfrm>
                  <a:off x="2920313" y="1784007"/>
                  <a:ext cx="3295136" cy="3295136"/>
                </a:xfrm>
                <a:prstGeom prst="ellipse">
                  <a:avLst/>
                </a:prstGeom>
                <a:solidFill>
                  <a:schemeClr val="tx1">
                    <a:lumMod val="25000"/>
                    <a:lumOff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Twinkl"/>
                  </a:endParaRPr>
                </a:p>
              </p:txBody>
            </p:sp>
            <p:sp>
              <p:nvSpPr>
                <p:cNvPr id="95" name="Oval 94">
                  <a:extLst>
                    <a:ext uri="{FF2B5EF4-FFF2-40B4-BE49-F238E27FC236}">
                      <a16:creationId xmlns:a16="http://schemas.microsoft.com/office/drawing/2014/main" id="{96FBD9BD-9C8C-4AD7-B5A3-A5D2876D13AF}"/>
                    </a:ext>
                  </a:extLst>
                </p:cNvPr>
                <p:cNvSpPr/>
                <p:nvPr/>
              </p:nvSpPr>
              <p:spPr>
                <a:xfrm>
                  <a:off x="2986978" y="1841148"/>
                  <a:ext cx="3171330" cy="3171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Twinkl"/>
                  </a:endParaRPr>
                </a:p>
              </p:txBody>
            </p:sp>
          </p:grpSp>
          <p:grpSp>
            <p:nvGrpSpPr>
              <p:cNvPr id="20514" name="Group 99">
                <a:extLst>
                  <a:ext uri="{FF2B5EF4-FFF2-40B4-BE49-F238E27FC236}">
                    <a16:creationId xmlns:a16="http://schemas.microsoft.com/office/drawing/2014/main" id="{75B4E1C0-2F04-4453-B46B-81C5FD486932}"/>
                  </a:ext>
                </a:extLst>
              </p:cNvPr>
              <p:cNvGrpSpPr>
                <a:grpSpLocks/>
              </p:cNvGrpSpPr>
              <p:nvPr/>
            </p:nvGrpSpPr>
            <p:grpSpPr bwMode="auto">
              <a:xfrm>
                <a:off x="4933950" y="1752600"/>
                <a:ext cx="3036888" cy="3098800"/>
                <a:chOff x="4949500" y="1737246"/>
                <a:chExt cx="3037452" cy="3097729"/>
              </a:xfrm>
            </p:grpSpPr>
            <p:cxnSp>
              <p:nvCxnSpPr>
                <p:cNvPr id="90" name="Straight Connector 89">
                  <a:extLst>
                    <a:ext uri="{FF2B5EF4-FFF2-40B4-BE49-F238E27FC236}">
                      <a16:creationId xmlns:a16="http://schemas.microsoft.com/office/drawing/2014/main" id="{C8C06476-F487-4A13-AE76-64CEE77A806B}"/>
                    </a:ext>
                  </a:extLst>
                </p:cNvPr>
                <p:cNvCxnSpPr/>
                <p:nvPr/>
              </p:nvCxnSpPr>
              <p:spPr>
                <a:xfrm>
                  <a:off x="6478547" y="1737246"/>
                  <a:ext cx="0" cy="274542"/>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68DF10B-352D-4060-8285-12991DADAAD1}"/>
                    </a:ext>
                  </a:extLst>
                </p:cNvPr>
                <p:cNvCxnSpPr/>
                <p:nvPr/>
              </p:nvCxnSpPr>
              <p:spPr>
                <a:xfrm>
                  <a:off x="6473783" y="4560432"/>
                  <a:ext cx="0" cy="274543"/>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B88DE8-DBF3-4366-80F6-8D868223E275}"/>
                    </a:ext>
                  </a:extLst>
                </p:cNvPr>
                <p:cNvCxnSpPr/>
                <p:nvPr/>
              </p:nvCxnSpPr>
              <p:spPr>
                <a:xfrm rot="16200000">
                  <a:off x="7849607" y="3151940"/>
                  <a:ext cx="0" cy="274689"/>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AEF39F6-50DB-4BF7-B025-5DFE0C3434BC}"/>
                    </a:ext>
                  </a:extLst>
                </p:cNvPr>
                <p:cNvCxnSpPr/>
                <p:nvPr/>
              </p:nvCxnSpPr>
              <p:spPr>
                <a:xfrm rot="16200000">
                  <a:off x="5086845" y="3151940"/>
                  <a:ext cx="0" cy="274689"/>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0515" name="Group 129">
                <a:extLst>
                  <a:ext uri="{FF2B5EF4-FFF2-40B4-BE49-F238E27FC236}">
                    <a16:creationId xmlns:a16="http://schemas.microsoft.com/office/drawing/2014/main" id="{851B8C8E-3DFE-40D4-A8C6-0E55106DF28E}"/>
                  </a:ext>
                </a:extLst>
              </p:cNvPr>
              <p:cNvGrpSpPr>
                <a:grpSpLocks/>
              </p:cNvGrpSpPr>
              <p:nvPr/>
            </p:nvGrpSpPr>
            <p:grpSpPr bwMode="auto">
              <a:xfrm>
                <a:off x="5006975" y="2708275"/>
                <a:ext cx="2903538" cy="1181100"/>
                <a:chOff x="5023636" y="2692816"/>
                <a:chExt cx="2902901" cy="1180184"/>
              </a:xfrm>
            </p:grpSpPr>
            <p:grpSp>
              <p:nvGrpSpPr>
                <p:cNvPr id="20571" name="Group 117">
                  <a:extLst>
                    <a:ext uri="{FF2B5EF4-FFF2-40B4-BE49-F238E27FC236}">
                      <a16:creationId xmlns:a16="http://schemas.microsoft.com/office/drawing/2014/main" id="{74EA8E2E-199B-4F11-B850-4BFEA1537B7B}"/>
                    </a:ext>
                  </a:extLst>
                </p:cNvPr>
                <p:cNvGrpSpPr>
                  <a:grpSpLocks/>
                </p:cNvGrpSpPr>
                <p:nvPr/>
              </p:nvGrpSpPr>
              <p:grpSpPr bwMode="auto">
                <a:xfrm rot="-852115">
                  <a:off x="5023636" y="3422641"/>
                  <a:ext cx="210592" cy="450359"/>
                  <a:chOff x="4994141" y="3395533"/>
                  <a:chExt cx="252561" cy="450359"/>
                </a:xfrm>
              </p:grpSpPr>
              <p:cxnSp>
                <p:nvCxnSpPr>
                  <p:cNvPr id="86" name="Straight Connector 85">
                    <a:extLst>
                      <a:ext uri="{FF2B5EF4-FFF2-40B4-BE49-F238E27FC236}">
                        <a16:creationId xmlns:a16="http://schemas.microsoft.com/office/drawing/2014/main" id="{9A1C61F5-25AF-466C-B69E-96832DA1263B}"/>
                      </a:ext>
                    </a:extLst>
                  </p:cNvPr>
                  <p:cNvCxnSpPr/>
                  <p:nvPr/>
                </p:nvCxnSpPr>
                <p:spPr>
                  <a:xfrm rot="492115">
                    <a:off x="4994013" y="3394870"/>
                    <a:ext cx="25315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55DEC1A-0FCA-4B11-B17F-B9BE7A22C0D4}"/>
                      </a:ext>
                    </a:extLst>
                  </p:cNvPr>
                  <p:cNvCxnSpPr/>
                  <p:nvPr/>
                </p:nvCxnSpPr>
                <p:spPr>
                  <a:xfrm rot="72115">
                    <a:off x="4983704" y="3539127"/>
                    <a:ext cx="26077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60D1E8C-B1C3-4268-B4B9-2D0DA1556C46}"/>
                      </a:ext>
                    </a:extLst>
                  </p:cNvPr>
                  <p:cNvCxnSpPr/>
                  <p:nvPr/>
                </p:nvCxnSpPr>
                <p:spPr>
                  <a:xfrm rot="21432115">
                    <a:off x="4979034" y="3671082"/>
                    <a:ext cx="26458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C01A370-302B-4707-B19B-D46563EEF4DF}"/>
                      </a:ext>
                    </a:extLst>
                  </p:cNvPr>
                  <p:cNvCxnSpPr/>
                  <p:nvPr/>
                </p:nvCxnSpPr>
                <p:spPr>
                  <a:xfrm rot="21012115">
                    <a:off x="4978023" y="3829587"/>
                    <a:ext cx="26458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72" name="Group 124">
                  <a:extLst>
                    <a:ext uri="{FF2B5EF4-FFF2-40B4-BE49-F238E27FC236}">
                      <a16:creationId xmlns:a16="http://schemas.microsoft.com/office/drawing/2014/main" id="{F70B7B6B-92FC-45FE-9392-FCB577E1D875}"/>
                    </a:ext>
                  </a:extLst>
                </p:cNvPr>
                <p:cNvGrpSpPr>
                  <a:grpSpLocks/>
                </p:cNvGrpSpPr>
                <p:nvPr/>
              </p:nvGrpSpPr>
              <p:grpSpPr bwMode="auto">
                <a:xfrm rot="9947885">
                  <a:off x="7715945" y="2692816"/>
                  <a:ext cx="210592" cy="450359"/>
                  <a:chOff x="4994141" y="3395533"/>
                  <a:chExt cx="252561" cy="450359"/>
                </a:xfrm>
              </p:grpSpPr>
              <p:cxnSp>
                <p:nvCxnSpPr>
                  <p:cNvPr id="82" name="Straight Connector 81">
                    <a:extLst>
                      <a:ext uri="{FF2B5EF4-FFF2-40B4-BE49-F238E27FC236}">
                        <a16:creationId xmlns:a16="http://schemas.microsoft.com/office/drawing/2014/main" id="{2BE30279-61E7-41FE-B2E0-FCC1E780089D}"/>
                      </a:ext>
                    </a:extLst>
                  </p:cNvPr>
                  <p:cNvCxnSpPr/>
                  <p:nvPr/>
                </p:nvCxnSpPr>
                <p:spPr>
                  <a:xfrm rot="492115">
                    <a:off x="4982757" y="3412934"/>
                    <a:ext cx="26077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AB141D9-62FA-49E6-9DBB-7292162D7A74}"/>
                      </a:ext>
                    </a:extLst>
                  </p:cNvPr>
                  <p:cNvCxnSpPr/>
                  <p:nvPr/>
                </p:nvCxnSpPr>
                <p:spPr>
                  <a:xfrm rot="72115">
                    <a:off x="4990216" y="3549717"/>
                    <a:ext cx="25506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E38467-E33A-438C-8C90-44187464FBC6}"/>
                      </a:ext>
                    </a:extLst>
                  </p:cNvPr>
                  <p:cNvCxnSpPr/>
                  <p:nvPr/>
                </p:nvCxnSpPr>
                <p:spPr>
                  <a:xfrm rot="21432115">
                    <a:off x="4988576" y="3723619"/>
                    <a:ext cx="26267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68E5830-9933-4B59-B144-BE535C960C41}"/>
                      </a:ext>
                    </a:extLst>
                  </p:cNvPr>
                  <p:cNvCxnSpPr/>
                  <p:nvPr/>
                </p:nvCxnSpPr>
                <p:spPr>
                  <a:xfrm rot="21012115">
                    <a:off x="4994293" y="3846541"/>
                    <a:ext cx="25315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516" name="Group 130">
                <a:extLst>
                  <a:ext uri="{FF2B5EF4-FFF2-40B4-BE49-F238E27FC236}">
                    <a16:creationId xmlns:a16="http://schemas.microsoft.com/office/drawing/2014/main" id="{EE473E0F-2243-4110-A9C0-5D78FCDE788F}"/>
                  </a:ext>
                </a:extLst>
              </p:cNvPr>
              <p:cNvGrpSpPr>
                <a:grpSpLocks/>
              </p:cNvGrpSpPr>
              <p:nvPr/>
            </p:nvGrpSpPr>
            <p:grpSpPr bwMode="auto">
              <a:xfrm rot="1800000">
                <a:off x="5010150" y="2713038"/>
                <a:ext cx="2903538" cy="1179512"/>
                <a:chOff x="5023636" y="2692816"/>
                <a:chExt cx="2902901" cy="1180184"/>
              </a:xfrm>
            </p:grpSpPr>
            <p:grpSp>
              <p:nvGrpSpPr>
                <p:cNvPr id="20561" name="Group 131">
                  <a:extLst>
                    <a:ext uri="{FF2B5EF4-FFF2-40B4-BE49-F238E27FC236}">
                      <a16:creationId xmlns:a16="http://schemas.microsoft.com/office/drawing/2014/main" id="{FEB52C84-4CDA-4668-BE3F-D80F2614AD32}"/>
                    </a:ext>
                  </a:extLst>
                </p:cNvPr>
                <p:cNvGrpSpPr>
                  <a:grpSpLocks/>
                </p:cNvGrpSpPr>
                <p:nvPr/>
              </p:nvGrpSpPr>
              <p:grpSpPr bwMode="auto">
                <a:xfrm rot="-852115">
                  <a:off x="5023636" y="3422641"/>
                  <a:ext cx="210592" cy="450359"/>
                  <a:chOff x="4994141" y="3395533"/>
                  <a:chExt cx="252561" cy="450359"/>
                </a:xfrm>
              </p:grpSpPr>
              <p:cxnSp>
                <p:nvCxnSpPr>
                  <p:cNvPr id="76" name="Straight Connector 75">
                    <a:extLst>
                      <a:ext uri="{FF2B5EF4-FFF2-40B4-BE49-F238E27FC236}">
                        <a16:creationId xmlns:a16="http://schemas.microsoft.com/office/drawing/2014/main" id="{3DABA232-162D-46FD-8DD0-6BAB41B3946F}"/>
                      </a:ext>
                    </a:extLst>
                  </p:cNvPr>
                  <p:cNvCxnSpPr/>
                  <p:nvPr/>
                </p:nvCxnSpPr>
                <p:spPr>
                  <a:xfrm rot="492115">
                    <a:off x="4971641" y="3359636"/>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1F6455-6821-4E15-B1F3-761EDF23EF52}"/>
                      </a:ext>
                    </a:extLst>
                  </p:cNvPr>
                  <p:cNvCxnSpPr/>
                  <p:nvPr/>
                </p:nvCxnSpPr>
                <p:spPr>
                  <a:xfrm rot="72115">
                    <a:off x="4974119" y="3513021"/>
                    <a:ext cx="26267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3754DC1-879E-4E5B-9FCB-2C38D9B8C2BE}"/>
                      </a:ext>
                    </a:extLst>
                  </p:cNvPr>
                  <p:cNvCxnSpPr/>
                  <p:nvPr/>
                </p:nvCxnSpPr>
                <p:spPr>
                  <a:xfrm rot="21432115">
                    <a:off x="4971439" y="3668151"/>
                    <a:ext cx="26838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F7A0C39-82CF-4833-9454-9EEF111ACFC5}"/>
                      </a:ext>
                    </a:extLst>
                  </p:cNvPr>
                  <p:cNvCxnSpPr/>
                  <p:nvPr/>
                </p:nvCxnSpPr>
                <p:spPr>
                  <a:xfrm rot="21012115">
                    <a:off x="4989472" y="3838795"/>
                    <a:ext cx="25506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62" name="Group 132">
                  <a:extLst>
                    <a:ext uri="{FF2B5EF4-FFF2-40B4-BE49-F238E27FC236}">
                      <a16:creationId xmlns:a16="http://schemas.microsoft.com/office/drawing/2014/main" id="{9359FEC9-0EA4-4424-BFB8-DB225DEDFD8A}"/>
                    </a:ext>
                  </a:extLst>
                </p:cNvPr>
                <p:cNvGrpSpPr>
                  <a:grpSpLocks/>
                </p:cNvGrpSpPr>
                <p:nvPr/>
              </p:nvGrpSpPr>
              <p:grpSpPr bwMode="auto">
                <a:xfrm rot="9947885">
                  <a:off x="7715945" y="2692816"/>
                  <a:ext cx="210592" cy="450359"/>
                  <a:chOff x="4994141" y="3395533"/>
                  <a:chExt cx="252561" cy="450359"/>
                </a:xfrm>
              </p:grpSpPr>
              <p:cxnSp>
                <p:nvCxnSpPr>
                  <p:cNvPr id="72" name="Straight Connector 71">
                    <a:extLst>
                      <a:ext uri="{FF2B5EF4-FFF2-40B4-BE49-F238E27FC236}">
                        <a16:creationId xmlns:a16="http://schemas.microsoft.com/office/drawing/2014/main" id="{0659BD25-3513-413E-8D58-C86C1EF41183}"/>
                      </a:ext>
                    </a:extLst>
                  </p:cNvPr>
                  <p:cNvCxnSpPr/>
                  <p:nvPr/>
                </p:nvCxnSpPr>
                <p:spPr>
                  <a:xfrm rot="492115">
                    <a:off x="5006433" y="3415353"/>
                    <a:ext cx="27029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9795BFE-F723-4EB1-A680-5D4261357792}"/>
                      </a:ext>
                    </a:extLst>
                  </p:cNvPr>
                  <p:cNvCxnSpPr/>
                  <p:nvPr/>
                </p:nvCxnSpPr>
                <p:spPr>
                  <a:xfrm rot="72115">
                    <a:off x="5012538" y="3579437"/>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3A64A3F-5D21-41E2-91B1-7A14ECCC17E5}"/>
                      </a:ext>
                    </a:extLst>
                  </p:cNvPr>
                  <p:cNvCxnSpPr/>
                  <p:nvPr/>
                </p:nvCxnSpPr>
                <p:spPr>
                  <a:xfrm rot="21432115">
                    <a:off x="5010206" y="3729981"/>
                    <a:ext cx="26838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9DFF2EA-B5EC-4D77-8E5B-E88840294F0A}"/>
                      </a:ext>
                    </a:extLst>
                  </p:cNvPr>
                  <p:cNvCxnSpPr/>
                  <p:nvPr/>
                </p:nvCxnSpPr>
                <p:spPr>
                  <a:xfrm rot="21012115">
                    <a:off x="5016033" y="3887302"/>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517" name="Group 141">
                <a:extLst>
                  <a:ext uri="{FF2B5EF4-FFF2-40B4-BE49-F238E27FC236}">
                    <a16:creationId xmlns:a16="http://schemas.microsoft.com/office/drawing/2014/main" id="{50C14905-8B80-4E64-A776-BF15002FCCFE}"/>
                  </a:ext>
                </a:extLst>
              </p:cNvPr>
              <p:cNvGrpSpPr>
                <a:grpSpLocks/>
              </p:cNvGrpSpPr>
              <p:nvPr/>
            </p:nvGrpSpPr>
            <p:grpSpPr bwMode="auto">
              <a:xfrm rot="3600000">
                <a:off x="5015706" y="2713832"/>
                <a:ext cx="2903537" cy="1181100"/>
                <a:chOff x="5023636" y="2692816"/>
                <a:chExt cx="2902901" cy="1180184"/>
              </a:xfrm>
            </p:grpSpPr>
            <p:grpSp>
              <p:nvGrpSpPr>
                <p:cNvPr id="20551" name="Group 142">
                  <a:extLst>
                    <a:ext uri="{FF2B5EF4-FFF2-40B4-BE49-F238E27FC236}">
                      <a16:creationId xmlns:a16="http://schemas.microsoft.com/office/drawing/2014/main" id="{45C9927F-0C00-41CD-AD71-405AC7D21F1A}"/>
                    </a:ext>
                  </a:extLst>
                </p:cNvPr>
                <p:cNvGrpSpPr>
                  <a:grpSpLocks/>
                </p:cNvGrpSpPr>
                <p:nvPr/>
              </p:nvGrpSpPr>
              <p:grpSpPr bwMode="auto">
                <a:xfrm rot="-852115">
                  <a:off x="5023636" y="3422641"/>
                  <a:ext cx="210592" cy="450359"/>
                  <a:chOff x="4994141" y="3395533"/>
                  <a:chExt cx="252561" cy="450359"/>
                </a:xfrm>
              </p:grpSpPr>
              <p:cxnSp>
                <p:nvCxnSpPr>
                  <p:cNvPr id="66" name="Straight Connector 65">
                    <a:extLst>
                      <a:ext uri="{FF2B5EF4-FFF2-40B4-BE49-F238E27FC236}">
                        <a16:creationId xmlns:a16="http://schemas.microsoft.com/office/drawing/2014/main" id="{0D87BC96-2509-4C70-BFEF-43A73B829C83}"/>
                      </a:ext>
                    </a:extLst>
                  </p:cNvPr>
                  <p:cNvCxnSpPr/>
                  <p:nvPr/>
                </p:nvCxnSpPr>
                <p:spPr>
                  <a:xfrm rot="492115">
                    <a:off x="4926254" y="3397301"/>
                    <a:ext cx="26458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7106D93-095A-4AC6-AC49-988948A2242D}"/>
                      </a:ext>
                    </a:extLst>
                  </p:cNvPr>
                  <p:cNvCxnSpPr/>
                  <p:nvPr/>
                </p:nvCxnSpPr>
                <p:spPr>
                  <a:xfrm rot="72115">
                    <a:off x="4922093" y="3551032"/>
                    <a:ext cx="26458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AF2CFE-3F19-4613-A31E-D8DB3A4EB573}"/>
                      </a:ext>
                    </a:extLst>
                  </p:cNvPr>
                  <p:cNvCxnSpPr/>
                  <p:nvPr/>
                </p:nvCxnSpPr>
                <p:spPr>
                  <a:xfrm rot="21432115">
                    <a:off x="4924850" y="3715899"/>
                    <a:ext cx="26458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E1685C7-CA5C-48EB-8CC7-D88CC503B5A8}"/>
                      </a:ext>
                    </a:extLst>
                  </p:cNvPr>
                  <p:cNvCxnSpPr/>
                  <p:nvPr/>
                </p:nvCxnSpPr>
                <p:spPr>
                  <a:xfrm rot="21012115">
                    <a:off x="4923669" y="3870167"/>
                    <a:ext cx="26267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52" name="Group 143">
                  <a:extLst>
                    <a:ext uri="{FF2B5EF4-FFF2-40B4-BE49-F238E27FC236}">
                      <a16:creationId xmlns:a16="http://schemas.microsoft.com/office/drawing/2014/main" id="{1F72203D-F6A8-42BA-ABDA-D6EF7D505492}"/>
                    </a:ext>
                  </a:extLst>
                </p:cNvPr>
                <p:cNvGrpSpPr>
                  <a:grpSpLocks/>
                </p:cNvGrpSpPr>
                <p:nvPr/>
              </p:nvGrpSpPr>
              <p:grpSpPr bwMode="auto">
                <a:xfrm rot="9947885">
                  <a:off x="7715945" y="2692816"/>
                  <a:ext cx="210592" cy="450359"/>
                  <a:chOff x="4994141" y="3395533"/>
                  <a:chExt cx="252561" cy="450359"/>
                </a:xfrm>
              </p:grpSpPr>
              <p:cxnSp>
                <p:nvCxnSpPr>
                  <p:cNvPr id="62" name="Straight Connector 61">
                    <a:extLst>
                      <a:ext uri="{FF2B5EF4-FFF2-40B4-BE49-F238E27FC236}">
                        <a16:creationId xmlns:a16="http://schemas.microsoft.com/office/drawing/2014/main" id="{245BA285-636C-4470-BD9C-FB4FA2D441B8}"/>
                      </a:ext>
                    </a:extLst>
                  </p:cNvPr>
                  <p:cNvCxnSpPr/>
                  <p:nvPr/>
                </p:nvCxnSpPr>
                <p:spPr>
                  <a:xfrm rot="492115">
                    <a:off x="5003794" y="3395875"/>
                    <a:ext cx="25887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C0E386F-EAB2-4148-86DF-95AC10C1EDA0}"/>
                      </a:ext>
                    </a:extLst>
                  </p:cNvPr>
                  <p:cNvCxnSpPr/>
                  <p:nvPr/>
                </p:nvCxnSpPr>
                <p:spPr>
                  <a:xfrm rot="72115">
                    <a:off x="5000134" y="3546256"/>
                    <a:ext cx="25506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83E855-18AD-4A0C-87D2-8E3CF3DB517F}"/>
                      </a:ext>
                    </a:extLst>
                  </p:cNvPr>
                  <p:cNvCxnSpPr/>
                  <p:nvPr/>
                </p:nvCxnSpPr>
                <p:spPr>
                  <a:xfrm rot="21432115">
                    <a:off x="5028898" y="3675982"/>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3211F5C-52D6-46B9-BFAB-EF3E2160AD3C}"/>
                      </a:ext>
                    </a:extLst>
                  </p:cNvPr>
                  <p:cNvCxnSpPr/>
                  <p:nvPr/>
                </p:nvCxnSpPr>
                <p:spPr>
                  <a:xfrm rot="21012115">
                    <a:off x="5009177" y="3845664"/>
                    <a:ext cx="25506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518" name="Group 152">
                <a:extLst>
                  <a:ext uri="{FF2B5EF4-FFF2-40B4-BE49-F238E27FC236}">
                    <a16:creationId xmlns:a16="http://schemas.microsoft.com/office/drawing/2014/main" id="{051C173D-12AE-4F29-A788-E1B76A8A4ED4}"/>
                  </a:ext>
                </a:extLst>
              </p:cNvPr>
              <p:cNvGrpSpPr>
                <a:grpSpLocks/>
              </p:cNvGrpSpPr>
              <p:nvPr/>
            </p:nvGrpSpPr>
            <p:grpSpPr bwMode="auto">
              <a:xfrm rot="5400000">
                <a:off x="5011738" y="2714625"/>
                <a:ext cx="2903537" cy="1179513"/>
                <a:chOff x="5023636" y="2692816"/>
                <a:chExt cx="2902901" cy="1180184"/>
              </a:xfrm>
            </p:grpSpPr>
            <p:grpSp>
              <p:nvGrpSpPr>
                <p:cNvPr id="20541" name="Group 153">
                  <a:extLst>
                    <a:ext uri="{FF2B5EF4-FFF2-40B4-BE49-F238E27FC236}">
                      <a16:creationId xmlns:a16="http://schemas.microsoft.com/office/drawing/2014/main" id="{0228EA49-38A9-435F-875B-73500DC6CAAC}"/>
                    </a:ext>
                  </a:extLst>
                </p:cNvPr>
                <p:cNvGrpSpPr>
                  <a:grpSpLocks/>
                </p:cNvGrpSpPr>
                <p:nvPr/>
              </p:nvGrpSpPr>
              <p:grpSpPr bwMode="auto">
                <a:xfrm rot="-852115">
                  <a:off x="5023636" y="3422641"/>
                  <a:ext cx="210592" cy="450359"/>
                  <a:chOff x="4994141" y="3395533"/>
                  <a:chExt cx="252561" cy="450359"/>
                </a:xfrm>
              </p:grpSpPr>
              <p:cxnSp>
                <p:nvCxnSpPr>
                  <p:cNvPr id="56" name="Straight Connector 55">
                    <a:extLst>
                      <a:ext uri="{FF2B5EF4-FFF2-40B4-BE49-F238E27FC236}">
                        <a16:creationId xmlns:a16="http://schemas.microsoft.com/office/drawing/2014/main" id="{4825B0E2-3807-4CBA-805B-26BC2D43B25F}"/>
                      </a:ext>
                    </a:extLst>
                  </p:cNvPr>
                  <p:cNvCxnSpPr/>
                  <p:nvPr/>
                </p:nvCxnSpPr>
                <p:spPr>
                  <a:xfrm rot="492115">
                    <a:off x="4984843" y="3360552"/>
                    <a:ext cx="26267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A2ED81E-60AE-459E-B54D-0F5AF6EF7974}"/>
                      </a:ext>
                    </a:extLst>
                  </p:cNvPr>
                  <p:cNvCxnSpPr/>
                  <p:nvPr/>
                </p:nvCxnSpPr>
                <p:spPr>
                  <a:xfrm rot="72115">
                    <a:off x="4981455" y="3514456"/>
                    <a:ext cx="26838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6D8D5E7-5219-4954-BBA9-FEA4E6AE92B0}"/>
                      </a:ext>
                    </a:extLst>
                  </p:cNvPr>
                  <p:cNvCxnSpPr/>
                  <p:nvPr/>
                </p:nvCxnSpPr>
                <p:spPr>
                  <a:xfrm rot="21432115">
                    <a:off x="4980465" y="3666625"/>
                    <a:ext cx="26838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BE7D10E-A452-42A0-93AA-368CC2236164}"/>
                      </a:ext>
                    </a:extLst>
                  </p:cNvPr>
                  <p:cNvCxnSpPr/>
                  <p:nvPr/>
                </p:nvCxnSpPr>
                <p:spPr>
                  <a:xfrm rot="21012115">
                    <a:off x="4980890" y="3826884"/>
                    <a:ext cx="26458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42" name="Group 154">
                  <a:extLst>
                    <a:ext uri="{FF2B5EF4-FFF2-40B4-BE49-F238E27FC236}">
                      <a16:creationId xmlns:a16="http://schemas.microsoft.com/office/drawing/2014/main" id="{330A5D1E-30B9-4DD6-88C8-5315A346475D}"/>
                    </a:ext>
                  </a:extLst>
                </p:cNvPr>
                <p:cNvGrpSpPr>
                  <a:grpSpLocks/>
                </p:cNvGrpSpPr>
                <p:nvPr/>
              </p:nvGrpSpPr>
              <p:grpSpPr bwMode="auto">
                <a:xfrm rot="9947885">
                  <a:off x="7715945" y="2692816"/>
                  <a:ext cx="210592" cy="450359"/>
                  <a:chOff x="4994141" y="3395533"/>
                  <a:chExt cx="252561" cy="450359"/>
                </a:xfrm>
              </p:grpSpPr>
              <p:cxnSp>
                <p:nvCxnSpPr>
                  <p:cNvPr id="52" name="Straight Connector 51">
                    <a:extLst>
                      <a:ext uri="{FF2B5EF4-FFF2-40B4-BE49-F238E27FC236}">
                        <a16:creationId xmlns:a16="http://schemas.microsoft.com/office/drawing/2014/main" id="{D6688FD0-F3EF-40B4-BD5C-F433CB706430}"/>
                      </a:ext>
                    </a:extLst>
                  </p:cNvPr>
                  <p:cNvCxnSpPr/>
                  <p:nvPr/>
                </p:nvCxnSpPr>
                <p:spPr>
                  <a:xfrm rot="492115">
                    <a:off x="4998821" y="3399319"/>
                    <a:ext cx="276002"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511E07-5E5D-47F8-800F-6DC5C80D43AB}"/>
                      </a:ext>
                    </a:extLst>
                  </p:cNvPr>
                  <p:cNvCxnSpPr/>
                  <p:nvPr/>
                </p:nvCxnSpPr>
                <p:spPr>
                  <a:xfrm rot="72115">
                    <a:off x="4975923" y="3546831"/>
                    <a:ext cx="29122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BF2A12-1BC1-432B-A3D4-1F28265C2435}"/>
                      </a:ext>
                    </a:extLst>
                  </p:cNvPr>
                  <p:cNvCxnSpPr/>
                  <p:nvPr/>
                </p:nvCxnSpPr>
                <p:spPr>
                  <a:xfrm rot="21432115">
                    <a:off x="4975868" y="3695922"/>
                    <a:ext cx="29123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C543680-A67A-42A2-9D22-EEA6B9924414}"/>
                      </a:ext>
                    </a:extLst>
                  </p:cNvPr>
                  <p:cNvCxnSpPr/>
                  <p:nvPr/>
                </p:nvCxnSpPr>
                <p:spPr>
                  <a:xfrm rot="21012115">
                    <a:off x="4994381" y="3846551"/>
                    <a:ext cx="25315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519" name="Group 163">
                <a:extLst>
                  <a:ext uri="{FF2B5EF4-FFF2-40B4-BE49-F238E27FC236}">
                    <a16:creationId xmlns:a16="http://schemas.microsoft.com/office/drawing/2014/main" id="{D51F157B-5532-4176-9619-602E2107C7B2}"/>
                  </a:ext>
                </a:extLst>
              </p:cNvPr>
              <p:cNvGrpSpPr>
                <a:grpSpLocks/>
              </p:cNvGrpSpPr>
              <p:nvPr/>
            </p:nvGrpSpPr>
            <p:grpSpPr bwMode="auto">
              <a:xfrm rot="7200000">
                <a:off x="5013325" y="2714626"/>
                <a:ext cx="2903537" cy="1179512"/>
                <a:chOff x="5023636" y="2692816"/>
                <a:chExt cx="2902901" cy="1180184"/>
              </a:xfrm>
            </p:grpSpPr>
            <p:grpSp>
              <p:nvGrpSpPr>
                <p:cNvPr id="20531" name="Group 164">
                  <a:extLst>
                    <a:ext uri="{FF2B5EF4-FFF2-40B4-BE49-F238E27FC236}">
                      <a16:creationId xmlns:a16="http://schemas.microsoft.com/office/drawing/2014/main" id="{C5671391-11B8-4AF7-A58B-F2A7D2A49136}"/>
                    </a:ext>
                  </a:extLst>
                </p:cNvPr>
                <p:cNvGrpSpPr>
                  <a:grpSpLocks/>
                </p:cNvGrpSpPr>
                <p:nvPr/>
              </p:nvGrpSpPr>
              <p:grpSpPr bwMode="auto">
                <a:xfrm rot="-852115">
                  <a:off x="5023636" y="3422641"/>
                  <a:ext cx="210592" cy="450359"/>
                  <a:chOff x="4994141" y="3395533"/>
                  <a:chExt cx="252561" cy="450359"/>
                </a:xfrm>
              </p:grpSpPr>
              <p:cxnSp>
                <p:nvCxnSpPr>
                  <p:cNvPr id="46" name="Straight Connector 45">
                    <a:extLst>
                      <a:ext uri="{FF2B5EF4-FFF2-40B4-BE49-F238E27FC236}">
                        <a16:creationId xmlns:a16="http://schemas.microsoft.com/office/drawing/2014/main" id="{61BF7238-1D66-4964-B33A-39310BFC107E}"/>
                      </a:ext>
                    </a:extLst>
                  </p:cNvPr>
                  <p:cNvCxnSpPr/>
                  <p:nvPr/>
                </p:nvCxnSpPr>
                <p:spPr>
                  <a:xfrm rot="492115">
                    <a:off x="4993488" y="3395670"/>
                    <a:ext cx="25315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13E1F14-57B4-4260-A474-7D1D33EADB53}"/>
                      </a:ext>
                    </a:extLst>
                  </p:cNvPr>
                  <p:cNvCxnSpPr/>
                  <p:nvPr/>
                </p:nvCxnSpPr>
                <p:spPr>
                  <a:xfrm rot="72115">
                    <a:off x="4964313" y="3546631"/>
                    <a:ext cx="29123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1224A4-04B7-4B15-94A8-F6D13D3CA10D}"/>
                      </a:ext>
                    </a:extLst>
                  </p:cNvPr>
                  <p:cNvCxnSpPr/>
                  <p:nvPr/>
                </p:nvCxnSpPr>
                <p:spPr>
                  <a:xfrm rot="21432115">
                    <a:off x="4994392" y="3695893"/>
                    <a:ext cx="25316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B035F8A-2E9A-4E52-8AB9-DEDFB2FBDFF2}"/>
                      </a:ext>
                    </a:extLst>
                  </p:cNvPr>
                  <p:cNvCxnSpPr/>
                  <p:nvPr/>
                </p:nvCxnSpPr>
                <p:spPr>
                  <a:xfrm rot="21012115">
                    <a:off x="4993928" y="3846221"/>
                    <a:ext cx="25316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32" name="Group 165">
                  <a:extLst>
                    <a:ext uri="{FF2B5EF4-FFF2-40B4-BE49-F238E27FC236}">
                      <a16:creationId xmlns:a16="http://schemas.microsoft.com/office/drawing/2014/main" id="{FCBBE97F-11F0-4168-97A1-2A57D058371E}"/>
                    </a:ext>
                  </a:extLst>
                </p:cNvPr>
                <p:cNvGrpSpPr>
                  <a:grpSpLocks/>
                </p:cNvGrpSpPr>
                <p:nvPr/>
              </p:nvGrpSpPr>
              <p:grpSpPr bwMode="auto">
                <a:xfrm rot="9947885">
                  <a:off x="7715945" y="2692816"/>
                  <a:ext cx="210592" cy="450359"/>
                  <a:chOff x="4994141" y="3395533"/>
                  <a:chExt cx="252561" cy="450359"/>
                </a:xfrm>
              </p:grpSpPr>
              <p:cxnSp>
                <p:nvCxnSpPr>
                  <p:cNvPr id="42" name="Straight Connector 41">
                    <a:extLst>
                      <a:ext uri="{FF2B5EF4-FFF2-40B4-BE49-F238E27FC236}">
                        <a16:creationId xmlns:a16="http://schemas.microsoft.com/office/drawing/2014/main" id="{D93CD8BD-34E5-446E-A634-153A637EF9BB}"/>
                      </a:ext>
                    </a:extLst>
                  </p:cNvPr>
                  <p:cNvCxnSpPr/>
                  <p:nvPr/>
                </p:nvCxnSpPr>
                <p:spPr>
                  <a:xfrm rot="492115">
                    <a:off x="4987419" y="3393508"/>
                    <a:ext cx="283616"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AB4280-5B75-4FD8-8109-794C31413B92}"/>
                      </a:ext>
                    </a:extLst>
                  </p:cNvPr>
                  <p:cNvCxnSpPr/>
                  <p:nvPr/>
                </p:nvCxnSpPr>
                <p:spPr>
                  <a:xfrm rot="72115">
                    <a:off x="4975823" y="3545565"/>
                    <a:ext cx="29123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2E8AF4-C14E-4C4F-81A7-E663FDDB5923}"/>
                      </a:ext>
                    </a:extLst>
                  </p:cNvPr>
                  <p:cNvCxnSpPr/>
                  <p:nvPr/>
                </p:nvCxnSpPr>
                <p:spPr>
                  <a:xfrm rot="21432115">
                    <a:off x="4988806" y="3695043"/>
                    <a:ext cx="28551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D0107-00C3-4583-B97B-9F1532B15755}"/>
                      </a:ext>
                    </a:extLst>
                  </p:cNvPr>
                  <p:cNvCxnSpPr/>
                  <p:nvPr/>
                </p:nvCxnSpPr>
                <p:spPr>
                  <a:xfrm rot="21012115">
                    <a:off x="5007752" y="3846035"/>
                    <a:ext cx="25506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520" name="Group 174">
                <a:extLst>
                  <a:ext uri="{FF2B5EF4-FFF2-40B4-BE49-F238E27FC236}">
                    <a16:creationId xmlns:a16="http://schemas.microsoft.com/office/drawing/2014/main" id="{F88FB88A-146E-41D7-A300-92E4A8AF40ED}"/>
                  </a:ext>
                </a:extLst>
              </p:cNvPr>
              <p:cNvGrpSpPr>
                <a:grpSpLocks/>
              </p:cNvGrpSpPr>
              <p:nvPr/>
            </p:nvGrpSpPr>
            <p:grpSpPr bwMode="auto">
              <a:xfrm rot="9000000">
                <a:off x="5016500" y="2713038"/>
                <a:ext cx="2903538" cy="1179512"/>
                <a:chOff x="5023636" y="2692816"/>
                <a:chExt cx="2902901" cy="1180184"/>
              </a:xfrm>
            </p:grpSpPr>
            <p:grpSp>
              <p:nvGrpSpPr>
                <p:cNvPr id="20521" name="Group 175">
                  <a:extLst>
                    <a:ext uri="{FF2B5EF4-FFF2-40B4-BE49-F238E27FC236}">
                      <a16:creationId xmlns:a16="http://schemas.microsoft.com/office/drawing/2014/main" id="{2260C34E-28AB-4168-B3BE-C2B6C422B0A2}"/>
                    </a:ext>
                  </a:extLst>
                </p:cNvPr>
                <p:cNvGrpSpPr>
                  <a:grpSpLocks/>
                </p:cNvGrpSpPr>
                <p:nvPr/>
              </p:nvGrpSpPr>
              <p:grpSpPr bwMode="auto">
                <a:xfrm rot="-852115">
                  <a:off x="5023636" y="3422641"/>
                  <a:ext cx="210592" cy="450359"/>
                  <a:chOff x="4994141" y="3395533"/>
                  <a:chExt cx="252561" cy="450359"/>
                </a:xfrm>
              </p:grpSpPr>
              <p:cxnSp>
                <p:nvCxnSpPr>
                  <p:cNvPr id="36" name="Straight Connector 35">
                    <a:extLst>
                      <a:ext uri="{FF2B5EF4-FFF2-40B4-BE49-F238E27FC236}">
                        <a16:creationId xmlns:a16="http://schemas.microsoft.com/office/drawing/2014/main" id="{3A5A095E-559F-4B2E-B20A-3F59E06AC0E1}"/>
                      </a:ext>
                    </a:extLst>
                  </p:cNvPr>
                  <p:cNvCxnSpPr/>
                  <p:nvPr/>
                </p:nvCxnSpPr>
                <p:spPr>
                  <a:xfrm rot="492115">
                    <a:off x="4994391" y="3396189"/>
                    <a:ext cx="25316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1F60B6-F9B7-41AF-8A8A-26925A1D2E02}"/>
                      </a:ext>
                    </a:extLst>
                  </p:cNvPr>
                  <p:cNvCxnSpPr/>
                  <p:nvPr/>
                </p:nvCxnSpPr>
                <p:spPr>
                  <a:xfrm rot="72115">
                    <a:off x="4996171" y="3552832"/>
                    <a:ext cx="25887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6774F7A-2923-4C37-8175-A88491C94DDA}"/>
                      </a:ext>
                    </a:extLst>
                  </p:cNvPr>
                  <p:cNvCxnSpPr/>
                  <p:nvPr/>
                </p:nvCxnSpPr>
                <p:spPr>
                  <a:xfrm rot="21432115">
                    <a:off x="4994088" y="3700600"/>
                    <a:ext cx="25316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57D81B-F6E8-4B77-9C26-5C64AAE02277}"/>
                      </a:ext>
                    </a:extLst>
                  </p:cNvPr>
                  <p:cNvCxnSpPr/>
                  <p:nvPr/>
                </p:nvCxnSpPr>
                <p:spPr>
                  <a:xfrm rot="21012115">
                    <a:off x="4990552" y="3880829"/>
                    <a:ext cx="27029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20522" name="Group 176">
                  <a:extLst>
                    <a:ext uri="{FF2B5EF4-FFF2-40B4-BE49-F238E27FC236}">
                      <a16:creationId xmlns:a16="http://schemas.microsoft.com/office/drawing/2014/main" id="{7B6CECC2-5E06-4DCF-9A8C-DB445FC84FC1}"/>
                    </a:ext>
                  </a:extLst>
                </p:cNvPr>
                <p:cNvGrpSpPr>
                  <a:grpSpLocks/>
                </p:cNvGrpSpPr>
                <p:nvPr/>
              </p:nvGrpSpPr>
              <p:grpSpPr bwMode="auto">
                <a:xfrm rot="9947885">
                  <a:off x="7715945" y="2692816"/>
                  <a:ext cx="210592" cy="450359"/>
                  <a:chOff x="4994141" y="3395533"/>
                  <a:chExt cx="252561" cy="450359"/>
                </a:xfrm>
              </p:grpSpPr>
              <p:cxnSp>
                <p:nvCxnSpPr>
                  <p:cNvPr id="32" name="Straight Connector 31">
                    <a:extLst>
                      <a:ext uri="{FF2B5EF4-FFF2-40B4-BE49-F238E27FC236}">
                        <a16:creationId xmlns:a16="http://schemas.microsoft.com/office/drawing/2014/main" id="{DE97F1E4-D899-407E-989B-B9E97340BB15}"/>
                      </a:ext>
                    </a:extLst>
                  </p:cNvPr>
                  <p:cNvCxnSpPr/>
                  <p:nvPr/>
                </p:nvCxnSpPr>
                <p:spPr>
                  <a:xfrm rot="492115">
                    <a:off x="4959720" y="3371240"/>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90C9104-FF7C-41B2-A392-E2B97D15EA70}"/>
                      </a:ext>
                    </a:extLst>
                  </p:cNvPr>
                  <p:cNvCxnSpPr/>
                  <p:nvPr/>
                </p:nvCxnSpPr>
                <p:spPr>
                  <a:xfrm rot="72115">
                    <a:off x="4961018" y="3529608"/>
                    <a:ext cx="26648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C321AA-8147-48B0-B0C8-11CF7C73AC1B}"/>
                      </a:ext>
                    </a:extLst>
                  </p:cNvPr>
                  <p:cNvCxnSpPr/>
                  <p:nvPr/>
                </p:nvCxnSpPr>
                <p:spPr>
                  <a:xfrm rot="21432115">
                    <a:off x="4979500" y="3691585"/>
                    <a:ext cx="28742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1DFB1-23BC-4173-BC24-254EB7AE3A27}"/>
                      </a:ext>
                    </a:extLst>
                  </p:cNvPr>
                  <p:cNvCxnSpPr/>
                  <p:nvPr/>
                </p:nvCxnSpPr>
                <p:spPr>
                  <a:xfrm rot="21012115">
                    <a:off x="4995162" y="3845491"/>
                    <a:ext cx="25315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0503" name="Group 100">
              <a:extLst>
                <a:ext uri="{FF2B5EF4-FFF2-40B4-BE49-F238E27FC236}">
                  <a16:creationId xmlns:a16="http://schemas.microsoft.com/office/drawing/2014/main" id="{6C3F6070-DDE9-4FBD-B434-72D1C90440F7}"/>
                </a:ext>
              </a:extLst>
            </p:cNvPr>
            <p:cNvGrpSpPr>
              <a:grpSpLocks/>
            </p:cNvGrpSpPr>
            <p:nvPr/>
          </p:nvGrpSpPr>
          <p:grpSpPr bwMode="auto">
            <a:xfrm rot="1800000">
              <a:off x="4938713" y="1755775"/>
              <a:ext cx="3038475" cy="3097213"/>
              <a:chOff x="4949500" y="1737246"/>
              <a:chExt cx="3037452" cy="3097729"/>
            </a:xfrm>
          </p:grpSpPr>
          <p:cxnSp>
            <p:nvCxnSpPr>
              <p:cNvPr id="18" name="Straight Connector 17">
                <a:extLst>
                  <a:ext uri="{FF2B5EF4-FFF2-40B4-BE49-F238E27FC236}">
                    <a16:creationId xmlns:a16="http://schemas.microsoft.com/office/drawing/2014/main" id="{CDDDFD40-7C5D-4DF5-8927-D323AA1C18DB}"/>
                  </a:ext>
                </a:extLst>
              </p:cNvPr>
              <p:cNvCxnSpPr/>
              <p:nvPr/>
            </p:nvCxnSpPr>
            <p:spPr>
              <a:xfrm>
                <a:off x="6472373" y="1736494"/>
                <a:ext cx="0" cy="274683"/>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530A85-B2B8-40E3-A4EC-A22CA1F1BC89}"/>
                  </a:ext>
                </a:extLst>
              </p:cNvPr>
              <p:cNvCxnSpPr/>
              <p:nvPr/>
            </p:nvCxnSpPr>
            <p:spPr>
              <a:xfrm>
                <a:off x="6472537" y="4559824"/>
                <a:ext cx="0" cy="274683"/>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EA0A58-6BEE-41A9-B504-6BE9E5B5BF44}"/>
                  </a:ext>
                </a:extLst>
              </p:cNvPr>
              <p:cNvCxnSpPr/>
              <p:nvPr/>
            </p:nvCxnSpPr>
            <p:spPr>
              <a:xfrm rot="16200000">
                <a:off x="7849574" y="3153023"/>
                <a:ext cx="0" cy="274546"/>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336406-7D07-4776-A558-0C74DE9E0DBA}"/>
                  </a:ext>
                </a:extLst>
              </p:cNvPr>
              <p:cNvCxnSpPr/>
              <p:nvPr/>
            </p:nvCxnSpPr>
            <p:spPr>
              <a:xfrm rot="16200000">
                <a:off x="5084553" y="3153328"/>
                <a:ext cx="0" cy="274545"/>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0504" name="Group 105">
              <a:extLst>
                <a:ext uri="{FF2B5EF4-FFF2-40B4-BE49-F238E27FC236}">
                  <a16:creationId xmlns:a16="http://schemas.microsoft.com/office/drawing/2014/main" id="{E34B5F19-3D8D-463C-81EF-8199DE3A9491}"/>
                </a:ext>
              </a:extLst>
            </p:cNvPr>
            <p:cNvGrpSpPr>
              <a:grpSpLocks/>
            </p:cNvGrpSpPr>
            <p:nvPr/>
          </p:nvGrpSpPr>
          <p:grpSpPr bwMode="auto">
            <a:xfrm rot="3600000">
              <a:off x="4940300" y="1755776"/>
              <a:ext cx="3036887" cy="3097212"/>
              <a:chOff x="4949500" y="1737246"/>
              <a:chExt cx="3037452" cy="3097729"/>
            </a:xfrm>
          </p:grpSpPr>
          <p:cxnSp>
            <p:nvCxnSpPr>
              <p:cNvPr id="14" name="Straight Connector 13">
                <a:extLst>
                  <a:ext uri="{FF2B5EF4-FFF2-40B4-BE49-F238E27FC236}">
                    <a16:creationId xmlns:a16="http://schemas.microsoft.com/office/drawing/2014/main" id="{FB45BD5D-6DD6-476A-AAEC-27AB0632217D}"/>
                  </a:ext>
                </a:extLst>
              </p:cNvPr>
              <p:cNvCxnSpPr/>
              <p:nvPr/>
            </p:nvCxnSpPr>
            <p:spPr>
              <a:xfrm>
                <a:off x="6466875" y="1749109"/>
                <a:ext cx="0" cy="274683"/>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607F21-F4C4-48B0-82C0-7D84D2290996}"/>
                  </a:ext>
                </a:extLst>
              </p:cNvPr>
              <p:cNvCxnSpPr/>
              <p:nvPr/>
            </p:nvCxnSpPr>
            <p:spPr>
              <a:xfrm>
                <a:off x="6471474" y="4564189"/>
                <a:ext cx="0" cy="274683"/>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7B7937-11EB-4665-8645-C36E897F759E}"/>
                  </a:ext>
                </a:extLst>
              </p:cNvPr>
              <p:cNvCxnSpPr/>
              <p:nvPr/>
            </p:nvCxnSpPr>
            <p:spPr>
              <a:xfrm rot="16200000">
                <a:off x="7844109" y="3141007"/>
                <a:ext cx="0" cy="274689"/>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D229A2-19C0-42EA-B5F1-3D9DCF336589}"/>
                  </a:ext>
                </a:extLst>
              </p:cNvPr>
              <p:cNvCxnSpPr/>
              <p:nvPr/>
            </p:nvCxnSpPr>
            <p:spPr>
              <a:xfrm rot="16200000">
                <a:off x="5086473" y="3147635"/>
                <a:ext cx="0" cy="274689"/>
              </a:xfrm>
              <a:prstGeom prst="lin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96" name="Oval 95">
            <a:extLst>
              <a:ext uri="{FF2B5EF4-FFF2-40B4-BE49-F238E27FC236}">
                <a16:creationId xmlns:a16="http://schemas.microsoft.com/office/drawing/2014/main" id="{B8160916-15E8-46CD-ABB3-516199EFAE8D}"/>
              </a:ext>
            </a:extLst>
          </p:cNvPr>
          <p:cNvSpPr/>
          <p:nvPr/>
        </p:nvSpPr>
        <p:spPr>
          <a:xfrm>
            <a:off x="8085139" y="3189289"/>
            <a:ext cx="147637" cy="1476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Twinkl"/>
            </a:endParaRPr>
          </a:p>
        </p:txBody>
      </p:sp>
      <p:grpSp>
        <p:nvGrpSpPr>
          <p:cNvPr id="97" name="Group 96">
            <a:extLst>
              <a:ext uri="{FF2B5EF4-FFF2-40B4-BE49-F238E27FC236}">
                <a16:creationId xmlns:a16="http://schemas.microsoft.com/office/drawing/2014/main" id="{EBFEB399-AB28-4DD0-A24A-0DEFFBABFB10}"/>
              </a:ext>
            </a:extLst>
          </p:cNvPr>
          <p:cNvGrpSpPr>
            <a:grpSpLocks/>
          </p:cNvGrpSpPr>
          <p:nvPr/>
        </p:nvGrpSpPr>
        <p:grpSpPr bwMode="auto">
          <a:xfrm>
            <a:off x="8154989" y="2163763"/>
            <a:ext cx="7937" cy="2208212"/>
            <a:chOff x="6948614" y="3503140"/>
            <a:chExt cx="7930" cy="2208694"/>
          </a:xfrm>
        </p:grpSpPr>
        <p:cxnSp>
          <p:nvCxnSpPr>
            <p:cNvPr id="98" name="Straight Connector 97">
              <a:extLst>
                <a:ext uri="{FF2B5EF4-FFF2-40B4-BE49-F238E27FC236}">
                  <a16:creationId xmlns:a16="http://schemas.microsoft.com/office/drawing/2014/main" id="{464C43C6-CA9D-4888-B23E-7800421A0ED1}"/>
                </a:ext>
              </a:extLst>
            </p:cNvPr>
            <p:cNvCxnSpPr/>
            <p:nvPr/>
          </p:nvCxnSpPr>
          <p:spPr>
            <a:xfrm>
              <a:off x="6948614" y="3503140"/>
              <a:ext cx="4758" cy="110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11E0A02-1ED2-41B3-A4A8-606308D55FE0}"/>
                </a:ext>
              </a:extLst>
            </p:cNvPr>
            <p:cNvCxnSpPr/>
            <p:nvPr/>
          </p:nvCxnSpPr>
          <p:spPr>
            <a:xfrm>
              <a:off x="6951786" y="4606693"/>
              <a:ext cx="4758" cy="1105141"/>
            </a:xfrm>
            <a:prstGeom prst="line">
              <a:avLst/>
            </a:prstGeom>
            <a:ln w="38100">
              <a:solidFill>
                <a:schemeClr val="accent3">
                  <a:lumMod val="75000"/>
                  <a:alpha val="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1BB056E-062A-478A-B6A6-98B60DB84F6B}"/>
              </a:ext>
            </a:extLst>
          </p:cNvPr>
          <p:cNvSpPr>
            <a:spLocks noChangeArrowheads="1"/>
          </p:cNvSpPr>
          <p:nvPr/>
        </p:nvSpPr>
        <p:spPr bwMode="auto">
          <a:xfrm>
            <a:off x="3231401" y="2195514"/>
            <a:ext cx="2092239" cy="37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0" fontAlgn="base" hangingPunct="0">
              <a:lnSpc>
                <a:spcPct val="120000"/>
              </a:lnSpc>
              <a:spcBef>
                <a:spcPct val="0"/>
              </a:spcBef>
              <a:spcAft>
                <a:spcPct val="0"/>
              </a:spcAft>
              <a:buNone/>
            </a:pPr>
            <a:r>
              <a:rPr lang="en-GB" altLang="en-US" sz="2000"/>
              <a:t>e.g. membership</a:t>
            </a:r>
          </a:p>
          <a:p>
            <a:pPr algn="ctr" eaLnBrk="0" fontAlgn="base" hangingPunct="0">
              <a:lnSpc>
                <a:spcPct val="120000"/>
              </a:lnSpc>
              <a:spcBef>
                <a:spcPct val="0"/>
              </a:spcBef>
              <a:spcAft>
                <a:spcPct val="0"/>
              </a:spcAft>
              <a:buNone/>
            </a:pPr>
            <a:r>
              <a:rPr lang="en-GB" altLang="en-US" sz="2000"/>
              <a:t>ownership</a:t>
            </a:r>
          </a:p>
          <a:p>
            <a:pPr algn="ctr" eaLnBrk="0" fontAlgn="base" hangingPunct="0">
              <a:lnSpc>
                <a:spcPct val="120000"/>
              </a:lnSpc>
              <a:spcBef>
                <a:spcPct val="0"/>
              </a:spcBef>
              <a:spcAft>
                <a:spcPct val="0"/>
              </a:spcAft>
              <a:buNone/>
            </a:pPr>
            <a:r>
              <a:rPr lang="en-GB" altLang="en-US" sz="2000"/>
              <a:t>partnership</a:t>
            </a:r>
          </a:p>
          <a:p>
            <a:pPr algn="ctr" eaLnBrk="0" fontAlgn="base" hangingPunct="0">
              <a:lnSpc>
                <a:spcPct val="120000"/>
              </a:lnSpc>
              <a:spcBef>
                <a:spcPct val="0"/>
              </a:spcBef>
              <a:spcAft>
                <a:spcPct val="0"/>
              </a:spcAft>
              <a:buNone/>
            </a:pPr>
            <a:r>
              <a:rPr lang="en-GB" altLang="en-US" sz="2000"/>
              <a:t>dictatorship</a:t>
            </a:r>
          </a:p>
          <a:p>
            <a:pPr algn="ctr" eaLnBrk="0" fontAlgn="base" hangingPunct="0">
              <a:lnSpc>
                <a:spcPct val="120000"/>
              </a:lnSpc>
              <a:spcBef>
                <a:spcPct val="0"/>
              </a:spcBef>
              <a:spcAft>
                <a:spcPct val="0"/>
              </a:spcAft>
              <a:buNone/>
            </a:pPr>
            <a:r>
              <a:rPr lang="en-GB" altLang="en-US" sz="2000"/>
              <a:t>championship</a:t>
            </a:r>
          </a:p>
          <a:p>
            <a:pPr algn="ctr" eaLnBrk="0" fontAlgn="base" hangingPunct="0">
              <a:lnSpc>
                <a:spcPct val="120000"/>
              </a:lnSpc>
              <a:spcBef>
                <a:spcPct val="0"/>
              </a:spcBef>
              <a:spcAft>
                <a:spcPct val="0"/>
              </a:spcAft>
              <a:buNone/>
            </a:pPr>
            <a:r>
              <a:rPr lang="en-GB" altLang="en-US" sz="2000"/>
              <a:t>craftsmanship</a:t>
            </a:r>
          </a:p>
          <a:p>
            <a:pPr algn="ctr" eaLnBrk="0" fontAlgn="base" hangingPunct="0">
              <a:lnSpc>
                <a:spcPct val="120000"/>
              </a:lnSpc>
              <a:spcBef>
                <a:spcPct val="0"/>
              </a:spcBef>
              <a:spcAft>
                <a:spcPct val="0"/>
              </a:spcAft>
              <a:buNone/>
            </a:pPr>
            <a:r>
              <a:rPr lang="en-GB" altLang="en-US" sz="2000"/>
              <a:t>fellowship</a:t>
            </a:r>
          </a:p>
          <a:p>
            <a:pPr algn="ctr" eaLnBrk="0" fontAlgn="base" hangingPunct="0">
              <a:lnSpc>
                <a:spcPct val="120000"/>
              </a:lnSpc>
              <a:spcBef>
                <a:spcPct val="0"/>
              </a:spcBef>
              <a:spcAft>
                <a:spcPct val="0"/>
              </a:spcAft>
              <a:buNone/>
            </a:pPr>
            <a:r>
              <a:rPr lang="en-GB" altLang="en-US" sz="2000"/>
              <a:t>apprenticeship</a:t>
            </a:r>
          </a:p>
          <a:p>
            <a:pPr algn="ctr" eaLnBrk="0" fontAlgn="base" hangingPunct="0">
              <a:lnSpc>
                <a:spcPct val="120000"/>
              </a:lnSpc>
              <a:spcBef>
                <a:spcPct val="0"/>
              </a:spcBef>
              <a:spcAft>
                <a:spcPct val="0"/>
              </a:spcAft>
              <a:buNone/>
            </a:pPr>
            <a:r>
              <a:rPr lang="en-GB" altLang="en-US" sz="2000"/>
              <a:t>citizenship</a:t>
            </a:r>
          </a:p>
          <a:p>
            <a:pPr algn="ctr" eaLnBrk="0" fontAlgn="base" hangingPunct="0">
              <a:lnSpc>
                <a:spcPct val="120000"/>
              </a:lnSpc>
              <a:spcBef>
                <a:spcPct val="0"/>
              </a:spcBef>
              <a:spcAft>
                <a:spcPct val="0"/>
              </a:spcAft>
              <a:buNone/>
            </a:pPr>
            <a:r>
              <a:rPr lang="en-GB" altLang="en-US" sz="2000"/>
              <a:t>sponsorship</a:t>
            </a:r>
          </a:p>
        </p:txBody>
      </p:sp>
      <p:sp>
        <p:nvSpPr>
          <p:cNvPr id="133" name="Rounded Rectangle 132" hidden="1">
            <a:extLst>
              <a:ext uri="{FF2B5EF4-FFF2-40B4-BE49-F238E27FC236}">
                <a16:creationId xmlns:a16="http://schemas.microsoft.com/office/drawing/2014/main" id="{431C2363-80D2-4734-AE5B-A57EA70BD51B}"/>
              </a:ext>
            </a:extLst>
          </p:cNvPr>
          <p:cNvSpPr/>
          <p:nvPr/>
        </p:nvSpPr>
        <p:spPr bwMode="auto">
          <a:xfrm>
            <a:off x="6611938" y="5002214"/>
            <a:ext cx="3300412" cy="631825"/>
          </a:xfrm>
          <a:prstGeom prst="round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prstClr val="white"/>
                </a:solidFill>
                <a:latin typeface="Twinkl"/>
              </a:rPr>
              <a:t>Finished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par>
                                <p:cTn id="65" presetID="26" presetClass="emph" presetSubtype="0" fill="hold" nodeType="withEffect">
                                  <p:stCondLst>
                                    <p:cond delay="0"/>
                                  </p:stCondLst>
                                  <p:childTnLst>
                                    <p:animEffect transition="out" filter="fade">
                                      <p:cBhvr>
                                        <p:cTn id="66" dur="500" tmFilter="0, 0; .2, .5; .8, .5; 1, 0"/>
                                        <p:tgtEl>
                                          <p:spTgt spid="97"/>
                                        </p:tgtEl>
                                      </p:cBhvr>
                                    </p:animEffect>
                                    <p:animScale>
                                      <p:cBhvr>
                                        <p:cTn id="67" dur="250" autoRev="1" fill="hold"/>
                                        <p:tgtEl>
                                          <p:spTgt spid="97"/>
                                        </p:tgtEl>
                                      </p:cBhvr>
                                      <p:by x="105000" y="105000"/>
                                    </p:animScale>
                                  </p:childTnLst>
                                </p:cTn>
                              </p:par>
                              <p:par>
                                <p:cTn id="68" presetID="8" presetClass="emph" presetSubtype="0" fill="hold" nodeType="withEffect">
                                  <p:stCondLst>
                                    <p:cond delay="0"/>
                                  </p:stCondLst>
                                  <p:childTnLst>
                                    <p:animRot by="21600000">
                                      <p:cBhvr>
                                        <p:cTn id="69" dur="300000" fill="hold"/>
                                        <p:tgtEl>
                                          <p:spTgt spid="97"/>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3"/>
                                        </p:tgtEl>
                                        <p:attrNameLst>
                                          <p:attrName>style.visibility</p:attrName>
                                        </p:attrNameLst>
                                      </p:cBhvr>
                                      <p:to>
                                        <p:strVal val="visible"/>
                                      </p:to>
                                    </p:set>
                                    <p:animEffect transition="in" filter="fade">
                                      <p:cBhvr>
                                        <p:cTn id="7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build="p"/>
      <p:bldP spid="1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CW Cursive Writing 1" panose="03050602040000000000" pitchFamily="66" charset="0"/>
              </a:rPr>
              <a:t>Aztecs</a:t>
            </a:r>
            <a:endPar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endParaRPr>
          </a:p>
        </p:txBody>
      </p:sp>
    </p:spTree>
    <p:extLst>
      <p:ext uri="{BB962C8B-B14F-4D97-AF65-F5344CB8AC3E}">
        <p14:creationId xmlns:p14="http://schemas.microsoft.com/office/powerpoint/2010/main" val="3259786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816DA-1221-4059-9902-14BF6097DE49}"/>
              </a:ext>
            </a:extLst>
          </p:cNvPr>
          <p:cNvSpPr>
            <a:spLocks noGrp="1"/>
          </p:cNvSpPr>
          <p:nvPr>
            <p:ph idx="1"/>
          </p:nvPr>
        </p:nvSpPr>
        <p:spPr>
          <a:xfrm>
            <a:off x="518474" y="433633"/>
            <a:ext cx="10844753" cy="6287678"/>
          </a:xfrm>
        </p:spPr>
        <p:txBody>
          <a:bodyPr>
            <a:normAutofit lnSpcReduction="10000"/>
          </a:bodyPr>
          <a:lstStyle/>
          <a:p>
            <a:pPr marL="0" indent="0">
              <a:buNone/>
            </a:pPr>
            <a:r>
              <a:rPr lang="en-US" dirty="0">
                <a:latin typeface="Comic Sans MS" panose="030F0702030302020204" pitchFamily="66" charset="0"/>
              </a:rPr>
              <a:t>The Aztecs were master builders.  They built temple-pyramids to worship their gods. These were tall structures with platforms and stairways running up one side. The series of platforms started wide at the base and gradually got narrower as they reached the top.  </a:t>
            </a:r>
            <a:r>
              <a:rPr lang="en-GB" dirty="0">
                <a:latin typeface="Comic Sans MS" panose="030F0702030302020204" pitchFamily="66" charset="0"/>
              </a:rPr>
              <a:t>The taller the temple, the more valued it was, as the Aztecs believed they were closer to the gods. </a:t>
            </a:r>
          </a:p>
          <a:p>
            <a:pPr marL="0" indent="0">
              <a:buNone/>
            </a:pPr>
            <a:r>
              <a:rPr lang="en-GB" dirty="0">
                <a:latin typeface="Comic Sans MS" panose="030F0702030302020204" pitchFamily="66" charset="0"/>
              </a:rPr>
              <a:t>Have a go at creating your own </a:t>
            </a:r>
            <a:br>
              <a:rPr lang="en-GB" dirty="0">
                <a:latin typeface="Comic Sans MS" panose="030F0702030302020204" pitchFamily="66" charset="0"/>
              </a:rPr>
            </a:br>
            <a:r>
              <a:rPr lang="en-GB" dirty="0">
                <a:latin typeface="Comic Sans MS" panose="030F0702030302020204" pitchFamily="66" charset="0"/>
              </a:rPr>
              <a:t>Aztec temple. Choose what </a:t>
            </a:r>
            <a:br>
              <a:rPr lang="en-GB" dirty="0">
                <a:latin typeface="Comic Sans MS" panose="030F0702030302020204" pitchFamily="66" charset="0"/>
              </a:rPr>
            </a:br>
            <a:r>
              <a:rPr lang="en-GB" dirty="0">
                <a:latin typeface="Comic Sans MS" panose="030F0702030302020204" pitchFamily="66" charset="0"/>
              </a:rPr>
              <a:t>materials you will use to make</a:t>
            </a:r>
            <a:br>
              <a:rPr lang="en-GB" dirty="0">
                <a:latin typeface="Comic Sans MS" panose="030F0702030302020204" pitchFamily="66" charset="0"/>
              </a:rPr>
            </a:br>
            <a:r>
              <a:rPr lang="en-GB" dirty="0">
                <a:latin typeface="Comic Sans MS" panose="030F0702030302020204" pitchFamily="66" charset="0"/>
              </a:rPr>
              <a:t>it. You may decide to build this</a:t>
            </a:r>
            <a:br>
              <a:rPr lang="en-GB" dirty="0">
                <a:latin typeface="Comic Sans MS" panose="030F0702030302020204" pitchFamily="66" charset="0"/>
              </a:rPr>
            </a:br>
            <a:r>
              <a:rPr lang="en-GB" dirty="0">
                <a:latin typeface="Comic Sans MS" panose="030F0702030302020204" pitchFamily="66" charset="0"/>
              </a:rPr>
              <a:t>in your garden or using items</a:t>
            </a:r>
            <a:br>
              <a:rPr lang="en-GB" dirty="0">
                <a:latin typeface="Comic Sans MS" panose="030F0702030302020204" pitchFamily="66" charset="0"/>
              </a:rPr>
            </a:br>
            <a:r>
              <a:rPr lang="en-GB" dirty="0">
                <a:latin typeface="Comic Sans MS" panose="030F0702030302020204" pitchFamily="66" charset="0"/>
              </a:rPr>
              <a:t>inside your house!  (Have a look</a:t>
            </a:r>
            <a:br>
              <a:rPr lang="en-GB" dirty="0">
                <a:latin typeface="Comic Sans MS" panose="030F0702030302020204" pitchFamily="66" charset="0"/>
              </a:rPr>
            </a:br>
            <a:r>
              <a:rPr lang="en-GB" dirty="0">
                <a:latin typeface="Comic Sans MS" panose="030F0702030302020204" pitchFamily="66" charset="0"/>
              </a:rPr>
              <a:t>on the following page for some</a:t>
            </a:r>
            <a:br>
              <a:rPr lang="en-GB" dirty="0">
                <a:latin typeface="Comic Sans MS" panose="030F0702030302020204" pitchFamily="66" charset="0"/>
              </a:rPr>
            </a:br>
            <a:r>
              <a:rPr lang="en-GB" dirty="0">
                <a:latin typeface="Comic Sans MS" panose="030F0702030302020204" pitchFamily="66" charset="0"/>
              </a:rPr>
              <a:t>inspiration). </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Please take a picture of this!</a:t>
            </a:r>
            <a:endParaRPr lang="en-US" dirty="0">
              <a:latin typeface="Comic Sans MS" panose="030F0702030302020204" pitchFamily="66" charset="0"/>
            </a:endParaRPr>
          </a:p>
        </p:txBody>
      </p:sp>
      <p:pic>
        <p:nvPicPr>
          <p:cNvPr id="4" name="Picture 2" descr="3,522 Aztec Temple Stock Photos, Pictures &amp;amp; Royalty-Free Images - iStock">
            <a:extLst>
              <a:ext uri="{FF2B5EF4-FFF2-40B4-BE49-F238E27FC236}">
                <a16:creationId xmlns:a16="http://schemas.microsoft.com/office/drawing/2014/main" id="{33721EED-E305-43E6-ADF4-6ABF02E96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20" b="7474"/>
          <a:stretch>
            <a:fillRect/>
          </a:stretch>
        </p:blipFill>
        <p:spPr bwMode="auto">
          <a:xfrm>
            <a:off x="6096000" y="2875176"/>
            <a:ext cx="5829301"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62782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I attempted to build an aztec temple. : Minecraft">
            <a:extLst>
              <a:ext uri="{FF2B5EF4-FFF2-40B4-BE49-F238E27FC236}">
                <a16:creationId xmlns:a16="http://schemas.microsoft.com/office/drawing/2014/main" id="{560C4345-5D3D-4ABE-9F9A-CBCD7B1DD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497" y="1"/>
            <a:ext cx="6460503" cy="366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508" name="Picture 4" descr="LEGO Mesoamerica Archives | The Brothers Brick | The Brothers Brick">
            <a:extLst>
              <a:ext uri="{FF2B5EF4-FFF2-40B4-BE49-F238E27FC236}">
                <a16:creationId xmlns:a16="http://schemas.microsoft.com/office/drawing/2014/main" id="{EBAFA374-E58D-436C-A6FD-37A42D9CC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579" y="3662072"/>
            <a:ext cx="4911365" cy="330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509" name="Picture 5" descr="Mayan Temple Made Of Legos With Natives | Kids science fair projects,  School art projects, Pyramid school project">
            <a:extLst>
              <a:ext uri="{FF2B5EF4-FFF2-40B4-BE49-F238E27FC236}">
                <a16:creationId xmlns:a16="http://schemas.microsoft.com/office/drawing/2014/main" id="{1FCCD4EC-CE73-475C-9173-3501198C5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53" y="1180707"/>
            <a:ext cx="5995447" cy="4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15766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B1712-7E22-41D5-9B88-D8E1E4F6F396}"/>
              </a:ext>
            </a:extLst>
          </p:cNvPr>
          <p:cNvPicPr>
            <a:picLocks noChangeAspect="1"/>
          </p:cNvPicPr>
          <p:nvPr/>
        </p:nvPicPr>
        <p:blipFill>
          <a:blip r:embed="rId2"/>
          <a:stretch>
            <a:fillRect/>
          </a:stretch>
        </p:blipFill>
        <p:spPr>
          <a:xfrm>
            <a:off x="70283" y="0"/>
            <a:ext cx="6761562" cy="3629891"/>
          </a:xfrm>
          <a:prstGeom prst="rect">
            <a:avLst/>
          </a:prstGeom>
        </p:spPr>
      </p:pic>
      <p:pic>
        <p:nvPicPr>
          <p:cNvPr id="4" name="Picture 3">
            <a:extLst>
              <a:ext uri="{FF2B5EF4-FFF2-40B4-BE49-F238E27FC236}">
                <a16:creationId xmlns:a16="http://schemas.microsoft.com/office/drawing/2014/main" id="{7BAFFE9E-63A5-42E0-8140-53D75CC5D0FC}"/>
              </a:ext>
            </a:extLst>
          </p:cNvPr>
          <p:cNvPicPr>
            <a:picLocks noChangeAspect="1"/>
          </p:cNvPicPr>
          <p:nvPr/>
        </p:nvPicPr>
        <p:blipFill>
          <a:blip r:embed="rId3"/>
          <a:stretch>
            <a:fillRect/>
          </a:stretch>
        </p:blipFill>
        <p:spPr>
          <a:xfrm>
            <a:off x="4240016" y="2706254"/>
            <a:ext cx="7881701" cy="4151746"/>
          </a:xfrm>
          <a:prstGeom prst="rect">
            <a:avLst/>
          </a:prstGeom>
        </p:spPr>
      </p:pic>
    </p:spTree>
    <p:extLst>
      <p:ext uri="{BB962C8B-B14F-4D97-AF65-F5344CB8AC3E}">
        <p14:creationId xmlns:p14="http://schemas.microsoft.com/office/powerpoint/2010/main" val="343812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Maths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CW Cursive Writing 1" panose="03050602040000000000" pitchFamily="66" charset="0"/>
              </a:rPr>
              <a:t>- Quadrilaterals</a:t>
            </a:r>
            <a:r>
              <a:rPr kumimoji="0" lang="en-GB" sz="2000" b="0" i="0" u="none" strike="noStrike" kern="1200" cap="none" spc="0" normalizeH="0" baseline="0" noProof="0" dirty="0">
                <a:ln>
                  <a:noFill/>
                </a:ln>
                <a:solidFill>
                  <a:srgbClr val="002060"/>
                </a:solidFill>
                <a:effectLst/>
                <a:uLnTx/>
                <a:uFillTx/>
                <a:latin typeface="CCW Cursive Writing 1" panose="03050602040000000000" pitchFamily="66" charset="0"/>
                <a:ea typeface="+mn-ea"/>
                <a:cs typeface="+mn-cs"/>
              </a:rPr>
              <a:t> </a:t>
            </a:r>
          </a:p>
        </p:txBody>
      </p:sp>
    </p:spTree>
    <p:extLst>
      <p:ext uri="{BB962C8B-B14F-4D97-AF65-F5344CB8AC3E}">
        <p14:creationId xmlns:p14="http://schemas.microsoft.com/office/powerpoint/2010/main" val="16069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br>
              <a:rPr lang="en-GB" sz="1600" b="1" dirty="0">
                <a:solidFill>
                  <a:srgbClr val="E7E6E6">
                    <a:lumMod val="50000"/>
                  </a:srgbClr>
                </a:solidFill>
                <a:latin typeface="Century Gothic" panose="020B0502020202020204" pitchFamily="34" charset="0"/>
              </a:rPr>
            </a:br>
            <a:endParaRPr lang="en-GB" sz="1600" b="1" dirty="0">
              <a:solidFill>
                <a:srgbClr val="E7E6E6">
                  <a:lumMod val="50000"/>
                </a:srgbClr>
              </a:solidFill>
              <a:latin typeface="Century Gothic" panose="020B0502020202020204" pitchFamily="34" charset="0"/>
            </a:endParaRPr>
          </a:p>
          <a:p>
            <a:pPr algn="ctr" defTabSz="457200"/>
            <a:endParaRPr lang="en-GB" sz="4000" b="1" dirty="0">
              <a:solidFill>
                <a:srgbClr val="E7E6E6">
                  <a:lumMod val="50000"/>
                </a:srgbClr>
              </a:solidFill>
              <a:latin typeface="Century Gothic" panose="020B0502020202020204" pitchFamily="34" charset="0"/>
            </a:endParaRPr>
          </a:p>
          <a:p>
            <a:pPr algn="ctr" defTabSz="457200"/>
            <a:endParaRPr lang="en-GB" sz="4000" b="1" dirty="0">
              <a:solidFill>
                <a:srgbClr val="E7E6E6">
                  <a:lumMod val="50000"/>
                </a:srgbClr>
              </a:solidFill>
              <a:latin typeface="Century Gothic" panose="020B0502020202020204" pitchFamily="34" charset="0"/>
            </a:endParaRPr>
          </a:p>
          <a:p>
            <a:pPr algn="ctr" defTabSz="457200"/>
            <a:endParaRPr lang="en-GB" sz="4000" b="1" dirty="0">
              <a:solidFill>
                <a:srgbClr val="E7E6E6">
                  <a:lumMod val="50000"/>
                </a:srgbClr>
              </a:solidFill>
              <a:latin typeface="Century Gothic" panose="020B0502020202020204" pitchFamily="34" charset="0"/>
            </a:endParaRPr>
          </a:p>
          <a:p>
            <a:pPr algn="ctr" defTabSz="457200"/>
            <a:r>
              <a:rPr lang="en-GB" sz="4800" b="1" dirty="0">
                <a:solidFill>
                  <a:srgbClr val="E7E6E6">
                    <a:lumMod val="25000"/>
                  </a:srgbClr>
                </a:solidFill>
                <a:latin typeface="Century Gothic" panose="020B0502020202020204" pitchFamily="34" charset="0"/>
              </a:rPr>
              <a:t>Quadrilaterals</a:t>
            </a:r>
          </a:p>
          <a:p>
            <a:pPr defTabSz="457200" fontAlgn="base">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7DAEB52-30DD-4EDF-AAB0-E5A0A68143E2}"/>
              </a:ext>
            </a:extLst>
          </p:cNvPr>
          <p:cNvSpPr>
            <a:spLocks noGrp="1"/>
          </p:cNvSpPr>
          <p:nvPr>
            <p:ph type="title"/>
          </p:nvPr>
        </p:nvSpPr>
        <p:spPr>
          <a:xfrm>
            <a:off x="1981201" y="479426"/>
            <a:ext cx="8220075" cy="993775"/>
          </a:xfrm>
        </p:spPr>
        <p:txBody>
          <a:bodyPr/>
          <a:lstStyle/>
          <a:p>
            <a:pPr eaLnBrk="1" hangingPunct="1"/>
            <a:r>
              <a:rPr lang="en-GB" altLang="en-US"/>
              <a:t>What Is a Quadrilateral?</a:t>
            </a:r>
          </a:p>
        </p:txBody>
      </p:sp>
      <p:sp>
        <p:nvSpPr>
          <p:cNvPr id="3" name="Rectangle 2">
            <a:extLst>
              <a:ext uri="{FF2B5EF4-FFF2-40B4-BE49-F238E27FC236}">
                <a16:creationId xmlns:a16="http://schemas.microsoft.com/office/drawing/2014/main" id="{6BADA87A-D20F-41A8-9E90-748778419956}"/>
              </a:ext>
            </a:extLst>
          </p:cNvPr>
          <p:cNvSpPr/>
          <p:nvPr/>
        </p:nvSpPr>
        <p:spPr>
          <a:xfrm>
            <a:off x="4532313" y="2651126"/>
            <a:ext cx="3060700" cy="2087563"/>
          </a:xfrm>
          <a:prstGeom prst="rect">
            <a:avLst/>
          </a:prstGeom>
          <a:solidFill>
            <a:srgbClr val="EC73A8"/>
          </a:solidFill>
          <a:ln w="571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grpSp>
        <p:nvGrpSpPr>
          <p:cNvPr id="18" name="Group 17">
            <a:extLst>
              <a:ext uri="{FF2B5EF4-FFF2-40B4-BE49-F238E27FC236}">
                <a16:creationId xmlns:a16="http://schemas.microsoft.com/office/drawing/2014/main" id="{4C36921A-201A-4B45-A342-D4204B0E9D14}"/>
              </a:ext>
            </a:extLst>
          </p:cNvPr>
          <p:cNvGrpSpPr>
            <a:grpSpLocks/>
          </p:cNvGrpSpPr>
          <p:nvPr/>
        </p:nvGrpSpPr>
        <p:grpSpPr bwMode="auto">
          <a:xfrm>
            <a:off x="2300288" y="1700213"/>
            <a:ext cx="1579562" cy="692150"/>
            <a:chOff x="775855" y="1699492"/>
            <a:chExt cx="1579418" cy="692729"/>
          </a:xfrm>
        </p:grpSpPr>
        <p:sp>
          <p:nvSpPr>
            <p:cNvPr id="5" name="Rectangle 4">
              <a:extLst>
                <a:ext uri="{FF2B5EF4-FFF2-40B4-BE49-F238E27FC236}">
                  <a16:creationId xmlns:a16="http://schemas.microsoft.com/office/drawing/2014/main" id="{A9D55CAD-921A-4A58-9E9C-5B6C749B5880}"/>
                </a:ext>
              </a:extLst>
            </p:cNvPr>
            <p:cNvSpPr/>
            <p:nvPr/>
          </p:nvSpPr>
          <p:spPr>
            <a:xfrm>
              <a:off x="775855" y="1699492"/>
              <a:ext cx="1579418" cy="692729"/>
            </a:xfrm>
            <a:prstGeom prst="rect">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279" name="Rectangle 5">
              <a:extLst>
                <a:ext uri="{FF2B5EF4-FFF2-40B4-BE49-F238E27FC236}">
                  <a16:creationId xmlns:a16="http://schemas.microsoft.com/office/drawing/2014/main" id="{0C19DCAC-8614-44E1-B203-7014D4F35D81}"/>
                </a:ext>
              </a:extLst>
            </p:cNvPr>
            <p:cNvSpPr>
              <a:spLocks noChangeArrowheads="1"/>
            </p:cNvSpPr>
            <p:nvPr/>
          </p:nvSpPr>
          <p:spPr bwMode="auto">
            <a:xfrm>
              <a:off x="907371" y="1858879"/>
              <a:ext cx="1364352" cy="36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defTabSz="457200">
                <a:lnSpc>
                  <a:spcPct val="100000"/>
                </a:lnSpc>
                <a:spcBef>
                  <a:spcPct val="0"/>
                </a:spcBef>
                <a:buNone/>
              </a:pPr>
              <a:r>
                <a:rPr lang="en-GB" altLang="en-US">
                  <a:solidFill>
                    <a:prstClr val="black"/>
                  </a:solidFill>
                </a:rPr>
                <a:t>a 2D shape</a:t>
              </a:r>
            </a:p>
          </p:txBody>
        </p:sp>
      </p:grpSp>
      <p:grpSp>
        <p:nvGrpSpPr>
          <p:cNvPr id="10" name="Group 9">
            <a:extLst>
              <a:ext uri="{FF2B5EF4-FFF2-40B4-BE49-F238E27FC236}">
                <a16:creationId xmlns:a16="http://schemas.microsoft.com/office/drawing/2014/main" id="{85D0C7CA-F102-4951-978C-51BAA42FE698}"/>
              </a:ext>
            </a:extLst>
          </p:cNvPr>
          <p:cNvGrpSpPr>
            <a:grpSpLocks/>
          </p:cNvGrpSpPr>
          <p:nvPr/>
        </p:nvGrpSpPr>
        <p:grpSpPr bwMode="auto">
          <a:xfrm>
            <a:off x="2300288" y="5145088"/>
            <a:ext cx="1846262" cy="844550"/>
            <a:chOff x="785090" y="4650507"/>
            <a:chExt cx="1847273" cy="845129"/>
          </a:xfrm>
        </p:grpSpPr>
        <p:sp>
          <p:nvSpPr>
            <p:cNvPr id="8" name="Rectangle 7">
              <a:extLst>
                <a:ext uri="{FF2B5EF4-FFF2-40B4-BE49-F238E27FC236}">
                  <a16:creationId xmlns:a16="http://schemas.microsoft.com/office/drawing/2014/main" id="{0E470BA3-A561-4F5C-B9BD-46F5759DAF1A}"/>
                </a:ext>
              </a:extLst>
            </p:cNvPr>
            <p:cNvSpPr/>
            <p:nvPr/>
          </p:nvSpPr>
          <p:spPr>
            <a:xfrm>
              <a:off x="785090" y="4650507"/>
              <a:ext cx="1847273" cy="845129"/>
            </a:xfrm>
            <a:prstGeom prst="rect">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277" name="Rectangle 8">
              <a:extLst>
                <a:ext uri="{FF2B5EF4-FFF2-40B4-BE49-F238E27FC236}">
                  <a16:creationId xmlns:a16="http://schemas.microsoft.com/office/drawing/2014/main" id="{84037823-1FD9-41B2-9033-9635517D31B8}"/>
                </a:ext>
              </a:extLst>
            </p:cNvPr>
            <p:cNvSpPr>
              <a:spLocks noChangeArrowheads="1"/>
            </p:cNvSpPr>
            <p:nvPr/>
          </p:nvSpPr>
          <p:spPr bwMode="auto">
            <a:xfrm>
              <a:off x="833483" y="4756727"/>
              <a:ext cx="17434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all of its sides are straight</a:t>
              </a:r>
            </a:p>
          </p:txBody>
        </p:sp>
      </p:grpSp>
      <p:grpSp>
        <p:nvGrpSpPr>
          <p:cNvPr id="11" name="Group 10">
            <a:extLst>
              <a:ext uri="{FF2B5EF4-FFF2-40B4-BE49-F238E27FC236}">
                <a16:creationId xmlns:a16="http://schemas.microsoft.com/office/drawing/2014/main" id="{0C7A0C56-B924-4D52-B7AF-0220E16938D0}"/>
              </a:ext>
            </a:extLst>
          </p:cNvPr>
          <p:cNvGrpSpPr>
            <a:grpSpLocks/>
          </p:cNvGrpSpPr>
          <p:nvPr/>
        </p:nvGrpSpPr>
        <p:grpSpPr bwMode="auto">
          <a:xfrm>
            <a:off x="8040688" y="5000626"/>
            <a:ext cx="1846262" cy="1141413"/>
            <a:chOff x="785090" y="4650507"/>
            <a:chExt cx="1847273" cy="1140907"/>
          </a:xfrm>
        </p:grpSpPr>
        <p:sp>
          <p:nvSpPr>
            <p:cNvPr id="12" name="Rectangle 11">
              <a:extLst>
                <a:ext uri="{FF2B5EF4-FFF2-40B4-BE49-F238E27FC236}">
                  <a16:creationId xmlns:a16="http://schemas.microsoft.com/office/drawing/2014/main" id="{D6D3CBF0-F39A-4B0D-ABF3-B88C8D6981FE}"/>
                </a:ext>
              </a:extLst>
            </p:cNvPr>
            <p:cNvSpPr/>
            <p:nvPr/>
          </p:nvSpPr>
          <p:spPr>
            <a:xfrm>
              <a:off x="785090" y="4650507"/>
              <a:ext cx="1847273" cy="1140907"/>
            </a:xfrm>
            <a:prstGeom prst="rect">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275" name="Rectangle 12">
              <a:extLst>
                <a:ext uri="{FF2B5EF4-FFF2-40B4-BE49-F238E27FC236}">
                  <a16:creationId xmlns:a16="http://schemas.microsoft.com/office/drawing/2014/main" id="{FCB21DF6-EA24-4B7D-A45D-1740B0BA9BC8}"/>
                </a:ext>
              </a:extLst>
            </p:cNvPr>
            <p:cNvSpPr>
              <a:spLocks noChangeArrowheads="1"/>
            </p:cNvSpPr>
            <p:nvPr/>
          </p:nvSpPr>
          <p:spPr bwMode="auto">
            <a:xfrm>
              <a:off x="833483" y="4756727"/>
              <a:ext cx="17434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has 4 interior angles that add up to 360°</a:t>
              </a:r>
            </a:p>
          </p:txBody>
        </p:sp>
      </p:grpSp>
      <p:grpSp>
        <p:nvGrpSpPr>
          <p:cNvPr id="17" name="Group 16">
            <a:extLst>
              <a:ext uri="{FF2B5EF4-FFF2-40B4-BE49-F238E27FC236}">
                <a16:creationId xmlns:a16="http://schemas.microsoft.com/office/drawing/2014/main" id="{77606FAF-E1B4-409C-94DD-13DB256812F6}"/>
              </a:ext>
            </a:extLst>
          </p:cNvPr>
          <p:cNvGrpSpPr>
            <a:grpSpLocks/>
          </p:cNvGrpSpPr>
          <p:nvPr/>
        </p:nvGrpSpPr>
        <p:grpSpPr bwMode="auto">
          <a:xfrm>
            <a:off x="8253414" y="1700213"/>
            <a:ext cx="1577975" cy="804862"/>
            <a:chOff x="6728695" y="1699492"/>
            <a:chExt cx="1579418" cy="805718"/>
          </a:xfrm>
        </p:grpSpPr>
        <p:sp>
          <p:nvSpPr>
            <p:cNvPr id="15" name="Rectangle 14">
              <a:extLst>
                <a:ext uri="{FF2B5EF4-FFF2-40B4-BE49-F238E27FC236}">
                  <a16:creationId xmlns:a16="http://schemas.microsoft.com/office/drawing/2014/main" id="{0F4FB37F-924A-4DDD-8BBA-0E9480748A91}"/>
                </a:ext>
              </a:extLst>
            </p:cNvPr>
            <p:cNvSpPr/>
            <p:nvPr/>
          </p:nvSpPr>
          <p:spPr>
            <a:xfrm>
              <a:off x="6728695" y="1699492"/>
              <a:ext cx="1579418" cy="805718"/>
            </a:xfrm>
            <a:prstGeom prst="rect">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GB">
                <a:solidFill>
                  <a:prstClr val="white"/>
                </a:solidFill>
                <a:latin typeface="Calibri" panose="020F0502020204030204"/>
              </a:endParaRPr>
            </a:p>
          </p:txBody>
        </p:sp>
        <p:sp>
          <p:nvSpPr>
            <p:cNvPr id="11273" name="Rectangle 15">
              <a:extLst>
                <a:ext uri="{FF2B5EF4-FFF2-40B4-BE49-F238E27FC236}">
                  <a16:creationId xmlns:a16="http://schemas.microsoft.com/office/drawing/2014/main" id="{862C9B1B-6AC7-4759-A599-AA31F8AFC5BD}"/>
                </a:ext>
              </a:extLst>
            </p:cNvPr>
            <p:cNvSpPr>
              <a:spLocks noChangeArrowheads="1"/>
            </p:cNvSpPr>
            <p:nvPr/>
          </p:nvSpPr>
          <p:spPr bwMode="auto">
            <a:xfrm>
              <a:off x="6922728" y="1794224"/>
              <a:ext cx="1191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defTabSz="457200">
                <a:lnSpc>
                  <a:spcPct val="100000"/>
                </a:lnSpc>
                <a:spcBef>
                  <a:spcPct val="0"/>
                </a:spcBef>
                <a:buNone/>
              </a:pPr>
              <a:r>
                <a:rPr lang="en-GB" altLang="en-US">
                  <a:solidFill>
                    <a:prstClr val="black"/>
                  </a:solidFill>
                </a:rPr>
                <a:t>a 4-sided </a:t>
              </a:r>
              <a:br>
                <a:rPr lang="en-GB" altLang="en-US">
                  <a:solidFill>
                    <a:prstClr val="black"/>
                  </a:solidFill>
                </a:rPr>
              </a:br>
              <a:r>
                <a:rPr lang="en-GB" altLang="en-US">
                  <a:solidFill>
                    <a:prstClr val="black"/>
                  </a:solidFill>
                </a:rPr>
                <a:t>shape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1948</Words>
  <Application>Microsoft Office PowerPoint</Application>
  <PresentationFormat>Widescreen</PresentationFormat>
  <Paragraphs>381</Paragraphs>
  <Slides>58</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58</vt:i4>
      </vt:variant>
    </vt:vector>
  </HeadingPairs>
  <TitlesOfParts>
    <vt:vector size="73" baseType="lpstr">
      <vt:lpstr>Arial</vt:lpstr>
      <vt:lpstr>Calibri</vt:lpstr>
      <vt:lpstr>Calibri Light</vt:lpstr>
      <vt:lpstr>CCW Cursive Writing 1</vt:lpstr>
      <vt:lpstr>Century Gothic</vt:lpstr>
      <vt:lpstr>Clear Sans Light</vt:lpstr>
      <vt:lpstr>Comic Sans MS</vt:lpstr>
      <vt:lpstr>HfW cursive</vt:lpstr>
      <vt:lpstr>Sassoon Infant Rg</vt:lpstr>
      <vt:lpstr>Twinkl</vt:lpstr>
      <vt:lpstr>Twinkl SemiBold</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Quadrilateral?</vt:lpstr>
      <vt:lpstr>Square</vt:lpstr>
      <vt:lpstr>Rectangle</vt:lpstr>
      <vt:lpstr>Rhombus</vt:lpstr>
      <vt:lpstr>Parallelogram</vt:lpstr>
      <vt:lpstr>Trapezium</vt:lpstr>
      <vt:lpstr>Kite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Am I?</vt:lpstr>
      <vt:lpstr>Video link for more support:  https://vimeo.com/549255278</vt:lpstr>
      <vt:lpstr>PowerPoint Presentation</vt:lpstr>
      <vt:lpstr>PowerPoint Presentation</vt:lpstr>
      <vt:lpstr>PowerPoint Presentation</vt:lpstr>
      <vt:lpstr>PowerPoint Presentation</vt:lpstr>
      <vt:lpstr>PowerPoint Presentation</vt:lpstr>
      <vt:lpstr>PowerPoint Presentation</vt:lpstr>
      <vt:lpstr>I can identify the key features of a newspaper report. </vt:lpstr>
      <vt:lpstr>PowerPoint Presentation</vt:lpstr>
      <vt:lpstr> </vt:lpstr>
      <vt:lpstr> </vt:lpstr>
      <vt:lpstr> </vt:lpstr>
      <vt:lpstr> </vt:lpstr>
      <vt:lpstr> </vt:lpstr>
      <vt:lpstr> </vt:lpstr>
      <vt:lpstr>PowerPoint Presentation</vt:lpstr>
      <vt:lpstr>PowerPoint Presentation</vt:lpstr>
      <vt:lpstr>PowerPoint Presentation</vt:lpstr>
      <vt:lpstr>PowerPoint Presentation</vt:lpstr>
      <vt:lpstr>FEATURES</vt:lpstr>
      <vt:lpstr>Tuesday 29th June 2021  I can identify the key features of a newspaper report.   Can you find one example of each feature we have covered today in the text? Label each of these to show where they are.     Challenge: Write a sentence for each to explain why these are used/helpful. </vt:lpstr>
      <vt:lpstr>PowerPoint Presentation</vt:lpstr>
      <vt:lpstr>PowerPoint Presentation</vt:lpstr>
      <vt:lpstr>Spend at least 20 minutes reading a book of your choice.   Which book did you choose?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Heather Cooper</cp:lastModifiedBy>
  <cp:revision>13</cp:revision>
  <dcterms:created xsi:type="dcterms:W3CDTF">2021-06-28T16:00:46Z</dcterms:created>
  <dcterms:modified xsi:type="dcterms:W3CDTF">2021-06-28T20:28:13Z</dcterms:modified>
</cp:coreProperties>
</file>