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0" r:id="rId5"/>
    <p:sldId id="259" r:id="rId6"/>
    <p:sldId id="261" r:id="rId7"/>
    <p:sldId id="262" r:id="rId8"/>
    <p:sldId id="263"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1/20/2021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1/20/2021</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hyperlink" Target="mailto:mrthurlby@Oxenhope.Bradford.sch.uk"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Work ethic!!</a:t>
            </a:r>
            <a:br>
              <a:rPr lang="en-GB" dirty="0" smtClean="0"/>
            </a:br>
            <a:r>
              <a:rPr lang="en-GB" dirty="0" smtClean="0"/>
              <a:t>It’s time to get down to business</a:t>
            </a:r>
            <a:endParaRPr lang="en-GB" dirty="0"/>
          </a:p>
        </p:txBody>
      </p:sp>
      <p:sp>
        <p:nvSpPr>
          <p:cNvPr id="3" name="Subtitle 2"/>
          <p:cNvSpPr>
            <a:spLocks noGrp="1"/>
          </p:cNvSpPr>
          <p:nvPr>
            <p:ph type="subTitle" idx="1"/>
          </p:nvPr>
        </p:nvSpPr>
        <p:spPr/>
        <p:txBody>
          <a:bodyPr/>
          <a:lstStyle/>
          <a:p>
            <a:r>
              <a:rPr lang="en-GB" dirty="0" smtClean="0"/>
              <a:t>Today’s assembly is about your work ethic at home and how this should be.</a:t>
            </a:r>
          </a:p>
          <a:p>
            <a:endParaRPr lang="en-GB"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57607402"/>
      </p:ext>
    </p:extLst>
  </p:cSld>
  <p:clrMapOvr>
    <a:masterClrMapping/>
  </p:clrMapOvr>
  <mc:AlternateContent xmlns:mc="http://schemas.openxmlformats.org/markup-compatibility/2006">
    <mc:Choice xmlns:p14="http://schemas.microsoft.com/office/powerpoint/2010/main" Requires="p14">
      <p:transition spd="slow" p14:dur="2000" advTm="10766"/>
    </mc:Choice>
    <mc:Fallback>
      <p:transition spd="slow" advTm="10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212" y="1391194"/>
            <a:ext cx="8534400" cy="3615267"/>
          </a:xfrm>
        </p:spPr>
        <p:txBody>
          <a:bodyPr/>
          <a:lstStyle/>
          <a:p>
            <a:pPr marL="0" indent="0">
              <a:buNone/>
            </a:pPr>
            <a:r>
              <a:rPr lang="en-GB" dirty="0" smtClean="0"/>
              <a:t>The last thing I would like to say to you is that your mental health is very important and so is your safety.</a:t>
            </a:r>
          </a:p>
          <a:p>
            <a:pPr marL="0" indent="0">
              <a:buNone/>
            </a:pPr>
            <a:endParaRPr lang="en-GB" dirty="0"/>
          </a:p>
          <a:p>
            <a:pPr marL="0" indent="0">
              <a:buNone/>
            </a:pPr>
            <a:r>
              <a:rPr lang="en-GB" dirty="0" smtClean="0"/>
              <a:t>I know that you will do me proud and that we will all up our effort towards home learning. I am looking forward to seeing the work that you are producing.</a:t>
            </a:r>
          </a:p>
          <a:p>
            <a:pPr marL="0" indent="0">
              <a:buNone/>
            </a:pPr>
            <a:endParaRPr lang="en-GB" dirty="0"/>
          </a:p>
          <a:p>
            <a:pPr marL="0" indent="0">
              <a:buNone/>
            </a:pPr>
            <a:endParaRPr lang="en-GB"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77075695"/>
      </p:ext>
    </p:extLst>
  </p:cSld>
  <p:clrMapOvr>
    <a:masterClrMapping/>
  </p:clrMapOvr>
  <mc:AlternateContent xmlns:mc="http://schemas.openxmlformats.org/markup-compatibility/2006">
    <mc:Choice xmlns:p14="http://schemas.microsoft.com/office/powerpoint/2010/main" Requires="p14">
      <p:transition spd="slow" p14:dur="2000" advTm="46100"/>
    </mc:Choice>
    <mc:Fallback>
      <p:transition spd="slow" advTm="46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212" y="685800"/>
            <a:ext cx="8534400" cy="5675811"/>
          </a:xfrm>
        </p:spPr>
        <p:txBody>
          <a:bodyPr/>
          <a:lstStyle/>
          <a:p>
            <a:pPr marL="0" indent="0">
              <a:buNone/>
            </a:pPr>
            <a:r>
              <a:rPr lang="en-GB" dirty="0" smtClean="0"/>
              <a:t>You are currently learning from home because of a global pandemic, you are at home to stay safe and to make sure your family is safe as well. However the fact that you are at home does not mean that you are on a holiday.</a:t>
            </a:r>
          </a:p>
          <a:p>
            <a:pPr marL="0" indent="0">
              <a:buNone/>
            </a:pPr>
            <a:endParaRPr lang="en-GB" dirty="0"/>
          </a:p>
          <a:p>
            <a:pPr marL="0" indent="0">
              <a:buNone/>
            </a:pPr>
            <a:r>
              <a:rPr lang="en-GB" dirty="0" smtClean="0"/>
              <a:t>You need to be continuing to learn whilst you are there. We teachers are still providing you with lessons that we expect you to complete each day and to send evidence of as well.</a:t>
            </a:r>
          </a:p>
          <a:p>
            <a:pPr marL="0" indent="0">
              <a:buNone/>
            </a:pPr>
            <a:r>
              <a:rPr lang="en-GB" dirty="0" smtClean="0"/>
              <a:t>You send this to the email </a:t>
            </a:r>
            <a:r>
              <a:rPr lang="en-GB" dirty="0" smtClean="0">
                <a:hlinkClick r:id="rId4"/>
              </a:rPr>
              <a:t>mrthurlby@Oxenhope.Bradford.sch.uk</a:t>
            </a:r>
            <a:r>
              <a:rPr lang="en-GB" dirty="0"/>
              <a:t> </a:t>
            </a:r>
            <a:r>
              <a:rPr lang="en-GB" dirty="0" smtClean="0"/>
              <a:t>or when </a:t>
            </a:r>
            <a:r>
              <a:rPr lang="en-GB" dirty="0" err="1" smtClean="0"/>
              <a:t>classdojo</a:t>
            </a:r>
            <a:r>
              <a:rPr lang="en-GB" dirty="0" smtClean="0"/>
              <a:t> is up and running you can post it on there.</a:t>
            </a:r>
            <a:endParaRPr lang="en-GB" dirty="0"/>
          </a:p>
          <a:p>
            <a:pPr marL="0" indent="0">
              <a:buNone/>
            </a:pPr>
            <a:endParaRPr lang="en-GB" dirty="0" smtClean="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29078395"/>
      </p:ext>
    </p:extLst>
  </p:cSld>
  <p:clrMapOvr>
    <a:masterClrMapping/>
  </p:clrMapOvr>
  <mc:AlternateContent xmlns:mc="http://schemas.openxmlformats.org/markup-compatibility/2006">
    <mc:Choice xmlns:p14="http://schemas.microsoft.com/office/powerpoint/2010/main" Requires="p14">
      <p:transition spd="slow" p14:dur="2000" advTm="87071"/>
    </mc:Choice>
    <mc:Fallback>
      <p:transition spd="slow" advTm="87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buNone/>
            </a:pPr>
            <a:r>
              <a:rPr lang="en-GB" dirty="0" smtClean="0"/>
              <a:t>The work you produce should be of the same standard that you would be producing in school. Here are some examples of work that I have received that is of that standard.</a:t>
            </a:r>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62105094"/>
      </p:ext>
    </p:extLst>
  </p:cSld>
  <p:clrMapOvr>
    <a:masterClrMapping/>
  </p:clrMapOvr>
  <mc:AlternateContent xmlns:mc="http://schemas.openxmlformats.org/markup-compatibility/2006">
    <mc:Choice xmlns:p14="http://schemas.microsoft.com/office/powerpoint/2010/main" Requires="p14">
      <p:transition spd="slow" p14:dur="2000" advTm="13485"/>
    </mc:Choice>
    <mc:Fallback>
      <p:transition spd="slow" advTm="13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rotWithShape="1">
          <a:blip r:embed="rId4"/>
          <a:srcRect l="8569" t="23125" r="42638" b="14375"/>
          <a:stretch/>
        </p:blipFill>
        <p:spPr>
          <a:xfrm>
            <a:off x="248194" y="431074"/>
            <a:ext cx="6348550" cy="4572000"/>
          </a:xfrm>
          <a:prstGeom prst="rect">
            <a:avLst/>
          </a:prstGeom>
        </p:spPr>
      </p:pic>
      <p:pic>
        <p:nvPicPr>
          <p:cNvPr id="1026" name="Picture 2" descr="Image previ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5649" y="540717"/>
            <a:ext cx="4737962" cy="6317283"/>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51730083"/>
      </p:ext>
    </p:extLst>
  </p:cSld>
  <p:clrMapOvr>
    <a:masterClrMapping/>
  </p:clrMapOvr>
  <mc:AlternateContent xmlns:mc="http://schemas.openxmlformats.org/markup-compatibility/2006">
    <mc:Choice xmlns:p14="http://schemas.microsoft.com/office/powerpoint/2010/main" Requires="p14">
      <p:transition spd="slow" p14:dur="2000" advTm="25858"/>
    </mc:Choice>
    <mc:Fallback>
      <p:transition spd="slow" advTm="25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050" name="Picture 2" descr="Image pre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2" y="378824"/>
            <a:ext cx="3548154" cy="6307828"/>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65106218"/>
      </p:ext>
    </p:extLst>
  </p:cSld>
  <p:clrMapOvr>
    <a:masterClrMapping/>
  </p:clrMapOvr>
  <mc:AlternateContent xmlns:mc="http://schemas.openxmlformats.org/markup-compatibility/2006">
    <mc:Choice xmlns:p14="http://schemas.microsoft.com/office/powerpoint/2010/main" Requires="p14">
      <p:transition spd="slow" p14:dur="2000" advTm="38241"/>
    </mc:Choice>
    <mc:Fallback>
      <p:transition spd="slow" advTm="38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88748" y="0"/>
            <a:ext cx="8534400" cy="1990165"/>
          </a:xfrm>
        </p:spPr>
        <p:txBody>
          <a:bodyPr/>
          <a:lstStyle/>
          <a:p>
            <a:pPr marL="0" indent="0">
              <a:buNone/>
            </a:pPr>
            <a:r>
              <a:rPr lang="en-GB" dirty="0" smtClean="0"/>
              <a:t>The amount of work you should be doing each day is 4 hours. If you are completing the work that has been set on the home learning page, you will easily do this amount. Below is a timetable of what is happening in school. The children there are doing the same lessons you are and they are expected to work hard, so you should as well.</a:t>
            </a: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1690573842"/>
              </p:ext>
            </p:extLst>
          </p:nvPr>
        </p:nvGraphicFramePr>
        <p:xfrm>
          <a:off x="618564" y="1882588"/>
          <a:ext cx="11214850" cy="4762527"/>
        </p:xfrm>
        <a:graphic>
          <a:graphicData uri="http://schemas.openxmlformats.org/drawingml/2006/table">
            <a:tbl>
              <a:tblPr firstRow="1" bandRow="1">
                <a:tableStyleId>{5C22544A-7EE6-4342-B048-85BDC9FD1C3A}</a:tableStyleId>
              </a:tblPr>
              <a:tblGrid>
                <a:gridCol w="2242970">
                  <a:extLst>
                    <a:ext uri="{9D8B030D-6E8A-4147-A177-3AD203B41FA5}">
                      <a16:colId xmlns:a16="http://schemas.microsoft.com/office/drawing/2014/main" val="2956365070"/>
                    </a:ext>
                  </a:extLst>
                </a:gridCol>
                <a:gridCol w="2242970">
                  <a:extLst>
                    <a:ext uri="{9D8B030D-6E8A-4147-A177-3AD203B41FA5}">
                      <a16:colId xmlns:a16="http://schemas.microsoft.com/office/drawing/2014/main" val="1986063932"/>
                    </a:ext>
                  </a:extLst>
                </a:gridCol>
                <a:gridCol w="2242970">
                  <a:extLst>
                    <a:ext uri="{9D8B030D-6E8A-4147-A177-3AD203B41FA5}">
                      <a16:colId xmlns:a16="http://schemas.microsoft.com/office/drawing/2014/main" val="2912445177"/>
                    </a:ext>
                  </a:extLst>
                </a:gridCol>
                <a:gridCol w="2242970">
                  <a:extLst>
                    <a:ext uri="{9D8B030D-6E8A-4147-A177-3AD203B41FA5}">
                      <a16:colId xmlns:a16="http://schemas.microsoft.com/office/drawing/2014/main" val="797661271"/>
                    </a:ext>
                  </a:extLst>
                </a:gridCol>
                <a:gridCol w="2242970">
                  <a:extLst>
                    <a:ext uri="{9D8B030D-6E8A-4147-A177-3AD203B41FA5}">
                      <a16:colId xmlns:a16="http://schemas.microsoft.com/office/drawing/2014/main" val="638571375"/>
                    </a:ext>
                  </a:extLst>
                </a:gridCol>
              </a:tblGrid>
              <a:tr h="203532">
                <a:tc>
                  <a:txBody>
                    <a:bodyPr/>
                    <a:lstStyle/>
                    <a:p>
                      <a:r>
                        <a:rPr lang="en-GB" sz="1000" dirty="0" smtClean="0"/>
                        <a:t>Monday</a:t>
                      </a:r>
                      <a:endParaRPr lang="en-GB" sz="1000" dirty="0"/>
                    </a:p>
                  </a:txBody>
                  <a:tcPr/>
                </a:tc>
                <a:tc>
                  <a:txBody>
                    <a:bodyPr/>
                    <a:lstStyle/>
                    <a:p>
                      <a:r>
                        <a:rPr lang="en-GB" sz="1000" dirty="0" smtClean="0"/>
                        <a:t>Tuesday </a:t>
                      </a:r>
                      <a:endParaRPr lang="en-GB" sz="1000" dirty="0"/>
                    </a:p>
                  </a:txBody>
                  <a:tcPr/>
                </a:tc>
                <a:tc>
                  <a:txBody>
                    <a:bodyPr/>
                    <a:lstStyle/>
                    <a:p>
                      <a:r>
                        <a:rPr lang="en-GB" sz="1000" dirty="0" smtClean="0"/>
                        <a:t>Wednesday </a:t>
                      </a:r>
                      <a:endParaRPr lang="en-GB" sz="1000" dirty="0"/>
                    </a:p>
                  </a:txBody>
                  <a:tcPr/>
                </a:tc>
                <a:tc>
                  <a:txBody>
                    <a:bodyPr/>
                    <a:lstStyle/>
                    <a:p>
                      <a:r>
                        <a:rPr lang="en-GB" sz="1000" dirty="0" smtClean="0"/>
                        <a:t>Thursday </a:t>
                      </a:r>
                      <a:endParaRPr lang="en-GB" sz="1000" dirty="0"/>
                    </a:p>
                  </a:txBody>
                  <a:tcPr/>
                </a:tc>
                <a:tc>
                  <a:txBody>
                    <a:bodyPr/>
                    <a:lstStyle/>
                    <a:p>
                      <a:r>
                        <a:rPr lang="en-GB" sz="1000" dirty="0" smtClean="0"/>
                        <a:t>Friday </a:t>
                      </a:r>
                      <a:endParaRPr lang="en-GB" sz="1000" dirty="0"/>
                    </a:p>
                  </a:txBody>
                  <a:tcPr/>
                </a:tc>
                <a:extLst>
                  <a:ext uri="{0D108BD9-81ED-4DB2-BD59-A6C34878D82A}">
                    <a16:rowId xmlns:a16="http://schemas.microsoft.com/office/drawing/2014/main" val="1261705273"/>
                  </a:ext>
                </a:extLst>
              </a:tr>
              <a:tr h="203532">
                <a:tc>
                  <a:txBody>
                    <a:bodyPr/>
                    <a:lstStyle/>
                    <a:p>
                      <a:r>
                        <a:rPr lang="en-GB" sz="1000" dirty="0" smtClean="0"/>
                        <a:t>Morning activity 8:40-9:05</a:t>
                      </a:r>
                      <a:endParaRPr lang="en-GB" sz="1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Morning activity 8:40-9:05</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Morning activity 8:40-9:05</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Morning activity 8:40-9:05</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Morning activity 8:40-9:05</a:t>
                      </a:r>
                    </a:p>
                  </a:txBody>
                  <a:tcPr/>
                </a:tc>
                <a:extLst>
                  <a:ext uri="{0D108BD9-81ED-4DB2-BD59-A6C34878D82A}">
                    <a16:rowId xmlns:a16="http://schemas.microsoft.com/office/drawing/2014/main" val="3303852092"/>
                  </a:ext>
                </a:extLst>
              </a:tr>
              <a:tr h="203532">
                <a:tc>
                  <a:txBody>
                    <a:bodyPr/>
                    <a:lstStyle/>
                    <a:p>
                      <a:r>
                        <a:rPr lang="en-GB" sz="1000" dirty="0" smtClean="0"/>
                        <a:t>Arithmetic 9:05-9:40</a:t>
                      </a:r>
                      <a:endParaRPr lang="en-GB" sz="1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Arithmetic 9:05-9:40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Arithmetic 9:05-9:40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Arithmetic </a:t>
                      </a:r>
                      <a:r>
                        <a:rPr lang="en-GB" sz="1000" dirty="0" smtClean="0"/>
                        <a:t>9:05-9:25</a:t>
                      </a:r>
                      <a:endParaRPr lang="en-GB" sz="1000" dirty="0" smtClean="0"/>
                    </a:p>
                  </a:txBody>
                  <a:tcPr/>
                </a:tc>
                <a:tc>
                  <a:txBody>
                    <a:bodyPr/>
                    <a:lstStyle/>
                    <a:p>
                      <a:r>
                        <a:rPr lang="en-GB" sz="1000" dirty="0" err="1" smtClean="0"/>
                        <a:t>Ttrockstars</a:t>
                      </a:r>
                      <a:r>
                        <a:rPr lang="en-GB" sz="1000" baseline="0" dirty="0" smtClean="0"/>
                        <a:t> 9:05- 9:40</a:t>
                      </a:r>
                      <a:endParaRPr lang="en-GB" sz="1000" dirty="0"/>
                    </a:p>
                  </a:txBody>
                  <a:tcPr/>
                </a:tc>
                <a:extLst>
                  <a:ext uri="{0D108BD9-81ED-4DB2-BD59-A6C34878D82A}">
                    <a16:rowId xmlns:a16="http://schemas.microsoft.com/office/drawing/2014/main" val="1785926718"/>
                  </a:ext>
                </a:extLst>
              </a:tr>
              <a:tr h="330739">
                <a:tc>
                  <a:txBody>
                    <a:bodyPr/>
                    <a:lstStyle/>
                    <a:p>
                      <a:r>
                        <a:rPr lang="en-GB" sz="1000" dirty="0" smtClean="0"/>
                        <a:t>Maths main lesson</a:t>
                      </a:r>
                    </a:p>
                    <a:p>
                      <a:r>
                        <a:rPr lang="en-GB" sz="1000" dirty="0" smtClean="0"/>
                        <a:t>9:40-10:30</a:t>
                      </a:r>
                      <a:endParaRPr lang="en-GB" sz="1000" dirty="0"/>
                    </a:p>
                  </a:txBody>
                  <a:tcPr/>
                </a:tc>
                <a:tc>
                  <a:txBody>
                    <a:bodyPr/>
                    <a:lstStyle/>
                    <a:p>
                      <a:r>
                        <a:rPr lang="en-GB" sz="1000" dirty="0" smtClean="0"/>
                        <a:t>Maths main lesson</a:t>
                      </a:r>
                    </a:p>
                    <a:p>
                      <a:r>
                        <a:rPr lang="en-GB" sz="1000" dirty="0" smtClean="0"/>
                        <a:t>9:40-10:30</a:t>
                      </a:r>
                    </a:p>
                  </a:txBody>
                  <a:tcPr/>
                </a:tc>
                <a:tc>
                  <a:txBody>
                    <a:bodyPr/>
                    <a:lstStyle/>
                    <a:p>
                      <a:r>
                        <a:rPr lang="en-GB" sz="1000" dirty="0" smtClean="0"/>
                        <a:t>Maths main lesson</a:t>
                      </a:r>
                    </a:p>
                    <a:p>
                      <a:r>
                        <a:rPr lang="en-GB" sz="1000" dirty="0" smtClean="0"/>
                        <a:t>9:40-10:30</a:t>
                      </a:r>
                    </a:p>
                  </a:txBody>
                  <a:tcPr/>
                </a:tc>
                <a:tc>
                  <a:txBody>
                    <a:bodyPr/>
                    <a:lstStyle/>
                    <a:p>
                      <a:r>
                        <a:rPr lang="en-GB" sz="1000" dirty="0" smtClean="0"/>
                        <a:t>Maths main lesson</a:t>
                      </a:r>
                    </a:p>
                    <a:p>
                      <a:r>
                        <a:rPr lang="en-GB" sz="1000" dirty="0" smtClean="0"/>
                        <a:t>9:25-10:00</a:t>
                      </a:r>
                      <a:endParaRPr lang="en-GB" sz="1000" dirty="0" smtClean="0"/>
                    </a:p>
                  </a:txBody>
                  <a:tcPr/>
                </a:tc>
                <a:tc>
                  <a:txBody>
                    <a:bodyPr/>
                    <a:lstStyle/>
                    <a:p>
                      <a:r>
                        <a:rPr lang="en-GB" sz="1000" dirty="0" err="1" smtClean="0"/>
                        <a:t>Mathletics</a:t>
                      </a:r>
                      <a:r>
                        <a:rPr lang="en-GB" sz="1000" dirty="0" smtClean="0"/>
                        <a:t>/</a:t>
                      </a:r>
                      <a:r>
                        <a:rPr lang="en-GB" sz="1000" dirty="0" err="1" smtClean="0"/>
                        <a:t>EdShed</a:t>
                      </a:r>
                      <a:endParaRPr lang="en-GB" sz="1000" dirty="0" smtClean="0"/>
                    </a:p>
                    <a:p>
                      <a:r>
                        <a:rPr lang="en-GB" sz="1000" dirty="0" smtClean="0"/>
                        <a:t>9:40-10:30</a:t>
                      </a:r>
                      <a:endParaRPr lang="en-GB" sz="1000" dirty="0"/>
                    </a:p>
                  </a:txBody>
                  <a:tcPr/>
                </a:tc>
                <a:extLst>
                  <a:ext uri="{0D108BD9-81ED-4DB2-BD59-A6C34878D82A}">
                    <a16:rowId xmlns:a16="http://schemas.microsoft.com/office/drawing/2014/main" val="1202579198"/>
                  </a:ext>
                </a:extLst>
              </a:tr>
              <a:tr h="203532">
                <a:tc>
                  <a:txBody>
                    <a:bodyPr/>
                    <a:lstStyle/>
                    <a:p>
                      <a:r>
                        <a:rPr lang="en-GB" sz="1000" dirty="0" smtClean="0"/>
                        <a:t>Break 10:30-11:00</a:t>
                      </a:r>
                      <a:endParaRPr lang="en-GB" sz="1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Break 10:30-11:00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Break 10:30-11:00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PSHE 10:00- 10:30</a:t>
                      </a:r>
                      <a:endParaRPr lang="en-GB" sz="1000" dirty="0" smtClean="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Break 10:30-11:00</a:t>
                      </a:r>
                    </a:p>
                  </a:txBody>
                  <a:tcPr/>
                </a:tc>
                <a:extLst>
                  <a:ext uri="{0D108BD9-81ED-4DB2-BD59-A6C34878D82A}">
                    <a16:rowId xmlns:a16="http://schemas.microsoft.com/office/drawing/2014/main" val="1601251060"/>
                  </a:ext>
                </a:extLst>
              </a:tr>
              <a:tr h="330739">
                <a:tc>
                  <a:txBody>
                    <a:bodyPr/>
                    <a:lstStyle/>
                    <a:p>
                      <a:r>
                        <a:rPr lang="en-GB" sz="1000" dirty="0" smtClean="0"/>
                        <a:t>English 11:00-11:50</a:t>
                      </a:r>
                      <a:endParaRPr lang="en-GB" sz="1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English 11:00-11:50</a:t>
                      </a:r>
                    </a:p>
                    <a:p>
                      <a:endParaRPr lang="en-GB" sz="1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English 11:00-11:50</a:t>
                      </a:r>
                    </a:p>
                    <a:p>
                      <a:endParaRPr lang="en-GB" sz="1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Break 10:30-11:00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English 11:00-11:50</a:t>
                      </a:r>
                    </a:p>
                    <a:p>
                      <a:endParaRPr lang="en-GB" sz="1000" dirty="0"/>
                    </a:p>
                  </a:txBody>
                  <a:tcPr/>
                </a:tc>
                <a:extLst>
                  <a:ext uri="{0D108BD9-81ED-4DB2-BD59-A6C34878D82A}">
                    <a16:rowId xmlns:a16="http://schemas.microsoft.com/office/drawing/2014/main" val="2827274703"/>
                  </a:ext>
                </a:extLst>
              </a:tr>
              <a:tr h="457947">
                <a:tc>
                  <a:txBody>
                    <a:bodyPr/>
                    <a:lstStyle/>
                    <a:p>
                      <a:r>
                        <a:rPr lang="en-GB" sz="1000" dirty="0" smtClean="0"/>
                        <a:t>Guided reading 11:50-12:30</a:t>
                      </a:r>
                      <a:endParaRPr lang="en-GB" sz="1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Independent</a:t>
                      </a:r>
                      <a:r>
                        <a:rPr lang="en-GB" sz="1000" baseline="0" dirty="0" smtClean="0"/>
                        <a:t> </a:t>
                      </a:r>
                      <a:r>
                        <a:rPr lang="en-GB" sz="1000" dirty="0" smtClean="0"/>
                        <a:t>reading 11:50-12:30</a:t>
                      </a:r>
                    </a:p>
                    <a:p>
                      <a:endParaRPr lang="en-GB" sz="1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Guided reading 11:50-12:30</a:t>
                      </a:r>
                    </a:p>
                    <a:p>
                      <a:endParaRPr lang="en-GB" sz="1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English 11:00-11:50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Guided reading 11:50-12:30</a:t>
                      </a:r>
                    </a:p>
                    <a:p>
                      <a:endParaRPr lang="en-GB" sz="1000" dirty="0"/>
                    </a:p>
                  </a:txBody>
                  <a:tcPr/>
                </a:tc>
                <a:extLst>
                  <a:ext uri="{0D108BD9-81ED-4DB2-BD59-A6C34878D82A}">
                    <a16:rowId xmlns:a16="http://schemas.microsoft.com/office/drawing/2014/main" val="874148147"/>
                  </a:ext>
                </a:extLst>
              </a:tr>
              <a:tr h="330739">
                <a:tc>
                  <a:txBody>
                    <a:bodyPr/>
                    <a:lstStyle/>
                    <a:p>
                      <a:r>
                        <a:rPr lang="en-GB" sz="1000" dirty="0" smtClean="0"/>
                        <a:t>Lunch 12:30-13:30</a:t>
                      </a:r>
                      <a:endParaRPr lang="en-GB" sz="1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Lunch 12:30-13:30</a:t>
                      </a:r>
                    </a:p>
                    <a:p>
                      <a:endParaRPr lang="en-GB" sz="1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Lunch 12:30-13:30</a:t>
                      </a:r>
                    </a:p>
                    <a:p>
                      <a:endParaRPr lang="en-GB" sz="1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Independent</a:t>
                      </a:r>
                      <a:r>
                        <a:rPr lang="en-GB" sz="1000" baseline="0" dirty="0" smtClean="0"/>
                        <a:t> </a:t>
                      </a:r>
                      <a:r>
                        <a:rPr lang="en-GB" sz="1000" dirty="0" smtClean="0"/>
                        <a:t>reading 11:50-12:30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Lunch 12:30-13:30</a:t>
                      </a:r>
                    </a:p>
                    <a:p>
                      <a:endParaRPr lang="en-GB" sz="1000" dirty="0"/>
                    </a:p>
                  </a:txBody>
                  <a:tcPr/>
                </a:tc>
                <a:extLst>
                  <a:ext uri="{0D108BD9-81ED-4DB2-BD59-A6C34878D82A}">
                    <a16:rowId xmlns:a16="http://schemas.microsoft.com/office/drawing/2014/main" val="837537499"/>
                  </a:ext>
                </a:extLst>
              </a:tr>
              <a:tr h="330739">
                <a:tc>
                  <a:txBody>
                    <a:bodyPr/>
                    <a:lstStyle/>
                    <a:p>
                      <a:r>
                        <a:rPr lang="en-GB" sz="1000" dirty="0" smtClean="0"/>
                        <a:t>Spellings 13:30-13:50</a:t>
                      </a:r>
                      <a:endParaRPr lang="en-GB" sz="1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Spellings 13:30-13:50</a:t>
                      </a:r>
                    </a:p>
                    <a:p>
                      <a:endParaRPr lang="en-GB" sz="1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Spellings 13:30-13:50</a:t>
                      </a:r>
                    </a:p>
                    <a:p>
                      <a:endParaRPr lang="en-GB" sz="1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Lunch 12:30-13:30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Spellings 13:30-13:50</a:t>
                      </a:r>
                    </a:p>
                    <a:p>
                      <a:endParaRPr lang="en-GB" sz="1000" dirty="0"/>
                    </a:p>
                  </a:txBody>
                  <a:tcPr/>
                </a:tc>
                <a:extLst>
                  <a:ext uri="{0D108BD9-81ED-4DB2-BD59-A6C34878D82A}">
                    <a16:rowId xmlns:a16="http://schemas.microsoft.com/office/drawing/2014/main" val="3704009433"/>
                  </a:ext>
                </a:extLst>
              </a:tr>
              <a:tr h="398540">
                <a:tc>
                  <a:txBody>
                    <a:bodyPr/>
                    <a:lstStyle/>
                    <a:p>
                      <a:r>
                        <a:rPr lang="en-GB" sz="1000" dirty="0" smtClean="0"/>
                        <a:t>PE</a:t>
                      </a:r>
                      <a:r>
                        <a:rPr lang="en-GB" sz="1000" baseline="0" dirty="0" smtClean="0"/>
                        <a:t> 13:50-15:00</a:t>
                      </a:r>
                      <a:endParaRPr lang="en-GB" sz="1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aseline="0" dirty="0" smtClean="0"/>
                        <a:t>Science 13:50-15:00</a:t>
                      </a:r>
                      <a:endParaRPr lang="en-GB" sz="1000" dirty="0" smtClean="0"/>
                    </a:p>
                    <a:p>
                      <a:endParaRPr lang="en-GB" sz="1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Outdoor learning</a:t>
                      </a:r>
                      <a:r>
                        <a:rPr lang="en-GB" sz="1000" baseline="0" dirty="0" smtClean="0"/>
                        <a:t> 13:50-15:00</a:t>
                      </a:r>
                      <a:endParaRPr lang="en-GB" sz="1000" dirty="0" smtClean="0"/>
                    </a:p>
                    <a:p>
                      <a:endParaRPr lang="en-GB" sz="1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Spellings 13:30-13:50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Topic</a:t>
                      </a:r>
                      <a:r>
                        <a:rPr lang="en-GB" sz="1000" baseline="0" dirty="0" smtClean="0"/>
                        <a:t> 13:50-15:00</a:t>
                      </a:r>
                      <a:endParaRPr lang="en-GB" sz="1000" dirty="0" smtClean="0"/>
                    </a:p>
                    <a:p>
                      <a:endParaRPr lang="en-GB" sz="1000" dirty="0"/>
                    </a:p>
                  </a:txBody>
                  <a:tcPr/>
                </a:tc>
                <a:extLst>
                  <a:ext uri="{0D108BD9-81ED-4DB2-BD59-A6C34878D82A}">
                    <a16:rowId xmlns:a16="http://schemas.microsoft.com/office/drawing/2014/main" val="3118850643"/>
                  </a:ext>
                </a:extLst>
              </a:tr>
              <a:tr h="398540">
                <a:tc>
                  <a:txBody>
                    <a:bodyPr/>
                    <a:lstStyle/>
                    <a:p>
                      <a:r>
                        <a:rPr lang="en-GB" sz="1000" dirty="0" smtClean="0"/>
                        <a:t>Sharing</a:t>
                      </a:r>
                      <a:r>
                        <a:rPr lang="en-GB" sz="1000" baseline="0" dirty="0" smtClean="0"/>
                        <a:t> a class book.15:00-15:10</a:t>
                      </a:r>
                      <a:endParaRPr lang="en-GB" sz="1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Sharing</a:t>
                      </a:r>
                      <a:r>
                        <a:rPr lang="en-GB" sz="1000" baseline="0" dirty="0" smtClean="0"/>
                        <a:t> a class book.15:00-15:10</a:t>
                      </a:r>
                      <a:endParaRPr lang="en-GB" sz="1000" dirty="0" smtClean="0"/>
                    </a:p>
                    <a:p>
                      <a:endParaRPr lang="en-GB" sz="1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Sharing</a:t>
                      </a:r>
                      <a:r>
                        <a:rPr lang="en-GB" sz="1000" baseline="0" dirty="0" smtClean="0"/>
                        <a:t> a class book.15:00-15:10</a:t>
                      </a:r>
                      <a:endParaRPr lang="en-GB" sz="1000" dirty="0" smtClean="0"/>
                    </a:p>
                    <a:p>
                      <a:endParaRPr lang="en-GB" sz="1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RE</a:t>
                      </a:r>
                      <a:r>
                        <a:rPr lang="en-GB" sz="1000" baseline="0" dirty="0" smtClean="0"/>
                        <a:t> </a:t>
                      </a:r>
                      <a:r>
                        <a:rPr lang="en-GB" sz="1000" baseline="0" dirty="0" smtClean="0"/>
                        <a:t>13:50-15:00</a:t>
                      </a:r>
                      <a:endParaRPr lang="en-GB" sz="1000" dirty="0" smtClean="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Sharing</a:t>
                      </a:r>
                      <a:r>
                        <a:rPr lang="en-GB" sz="1000" baseline="0" dirty="0" smtClean="0"/>
                        <a:t> a class book.15:00-15:10</a:t>
                      </a:r>
                      <a:endParaRPr lang="en-GB" sz="1000" dirty="0" smtClean="0"/>
                    </a:p>
                    <a:p>
                      <a:endParaRPr lang="en-GB" sz="1000" dirty="0"/>
                    </a:p>
                  </a:txBody>
                  <a:tcPr/>
                </a:tc>
                <a:extLst>
                  <a:ext uri="{0D108BD9-81ED-4DB2-BD59-A6C34878D82A}">
                    <a16:rowId xmlns:a16="http://schemas.microsoft.com/office/drawing/2014/main" val="2686127255"/>
                  </a:ext>
                </a:extLst>
              </a:tr>
              <a:tr h="398540">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Sharing</a:t>
                      </a:r>
                      <a:r>
                        <a:rPr lang="en-GB" sz="1000" baseline="0" dirty="0" smtClean="0"/>
                        <a:t> a class book.15:00-15:10</a:t>
                      </a:r>
                      <a:endParaRPr lang="en-GB" sz="1000" dirty="0" smtClean="0"/>
                    </a:p>
                    <a:p>
                      <a:endParaRPr lang="en-GB" sz="1000" dirty="0"/>
                    </a:p>
                  </a:txBody>
                  <a:tcPr/>
                </a:tc>
                <a:tc>
                  <a:txBody>
                    <a:bodyPr/>
                    <a:lstStyle/>
                    <a:p>
                      <a:endParaRPr lang="en-GB" sz="1000" dirty="0"/>
                    </a:p>
                  </a:txBody>
                  <a:tcPr/>
                </a:tc>
                <a:extLst>
                  <a:ext uri="{0D108BD9-81ED-4DB2-BD59-A6C34878D82A}">
                    <a16:rowId xmlns:a16="http://schemas.microsoft.com/office/drawing/2014/main" val="3273392049"/>
                  </a:ext>
                </a:extLst>
              </a:tr>
              <a:tr h="512409">
                <a:tc>
                  <a:txBody>
                    <a:bodyPr/>
                    <a:lstStyle/>
                    <a:p>
                      <a:r>
                        <a:rPr lang="en-GB" sz="1000" dirty="0" smtClean="0"/>
                        <a:t>Total hours learning=290</a:t>
                      </a:r>
                      <a:r>
                        <a:rPr lang="en-GB" sz="1000" baseline="0" dirty="0" smtClean="0"/>
                        <a:t> minutes or 4 hours and 50minutes</a:t>
                      </a:r>
                      <a:endParaRPr lang="en-GB" sz="1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Total hours learning=290</a:t>
                      </a:r>
                      <a:r>
                        <a:rPr lang="en-GB" sz="1000" baseline="0" dirty="0" smtClean="0"/>
                        <a:t> minutes or 4 hours and 50minutes</a:t>
                      </a:r>
                      <a:endParaRPr lang="en-GB" sz="1000" dirty="0" smtClean="0"/>
                    </a:p>
                    <a:p>
                      <a:endParaRPr lang="en-GB" sz="1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Total hours learning=290</a:t>
                      </a:r>
                      <a:r>
                        <a:rPr lang="en-GB" sz="1000" baseline="0" dirty="0" smtClean="0"/>
                        <a:t> minutes or 4 hours and 50minutes</a:t>
                      </a:r>
                      <a:endParaRPr lang="en-GB" sz="1000" dirty="0" smtClean="0"/>
                    </a:p>
                    <a:p>
                      <a:endParaRPr lang="en-GB" sz="1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Total hours learning=290</a:t>
                      </a:r>
                      <a:r>
                        <a:rPr lang="en-GB" sz="1000" baseline="0" dirty="0" smtClean="0"/>
                        <a:t> minutes or 4 hours and 50minutes</a:t>
                      </a:r>
                      <a:endParaRPr lang="en-GB" sz="1000" dirty="0" smtClean="0"/>
                    </a:p>
                    <a:p>
                      <a:endParaRPr lang="en-GB" sz="10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smtClean="0"/>
                        <a:t>Total hours learning=290</a:t>
                      </a:r>
                      <a:r>
                        <a:rPr lang="en-GB" sz="1000" baseline="0" dirty="0" smtClean="0"/>
                        <a:t> minutes or 4 hours and 50minutes</a:t>
                      </a:r>
                      <a:endParaRPr lang="en-GB" sz="1000" dirty="0" smtClean="0"/>
                    </a:p>
                    <a:p>
                      <a:endParaRPr lang="en-GB" sz="1000" dirty="0"/>
                    </a:p>
                  </a:txBody>
                  <a:tcPr/>
                </a:tc>
                <a:extLst>
                  <a:ext uri="{0D108BD9-81ED-4DB2-BD59-A6C34878D82A}">
                    <a16:rowId xmlns:a16="http://schemas.microsoft.com/office/drawing/2014/main" val="1551210154"/>
                  </a:ext>
                </a:extLst>
              </a:tr>
            </a:tbl>
          </a:graphicData>
        </a:graphic>
      </p:graphicFrame>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21486417"/>
      </p:ext>
    </p:extLst>
  </p:cSld>
  <p:clrMapOvr>
    <a:masterClrMapping/>
  </p:clrMapOvr>
  <mc:AlternateContent xmlns:mc="http://schemas.openxmlformats.org/markup-compatibility/2006">
    <mc:Choice xmlns:p14="http://schemas.microsoft.com/office/powerpoint/2010/main" Requires="p14">
      <p:transition spd="slow" p14:dur="2000" advTm="60204"/>
    </mc:Choice>
    <mc:Fallback>
      <p:transition spd="slow" advTm="60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GB" dirty="0" smtClean="0"/>
              <a:t>Why is it important?</a:t>
            </a:r>
          </a:p>
          <a:p>
            <a:pPr marL="0" indent="0">
              <a:buNone/>
            </a:pPr>
            <a:endParaRPr lang="en-GB" dirty="0"/>
          </a:p>
          <a:p>
            <a:pPr marL="0" indent="0">
              <a:buNone/>
            </a:pPr>
            <a:r>
              <a:rPr lang="en-GB" dirty="0" smtClean="0"/>
              <a:t>It is important to keep learning to give yourselves the best possible start to secondary school as you can. The harder you work now during lockdown the easier it will be for you when you come back into school. </a:t>
            </a:r>
            <a:endParaRPr lang="en-GB" dirty="0"/>
          </a:p>
          <a:p>
            <a:pPr marL="0" indent="0">
              <a:buNone/>
            </a:pPr>
            <a:endParaRPr lang="en-GB" dirty="0" smtClean="0"/>
          </a:p>
          <a:p>
            <a:pPr marL="0" indent="0">
              <a:buNone/>
            </a:pPr>
            <a:r>
              <a:rPr lang="en-GB" dirty="0" smtClean="0"/>
              <a:t>A good education will help you to achieve all that you want to in your long term goals.</a:t>
            </a:r>
          </a:p>
          <a:p>
            <a:pPr marL="0" indent="0">
              <a:buNone/>
            </a:pPr>
            <a:endParaRPr lang="en-GB" dirty="0"/>
          </a:p>
          <a:p>
            <a:pPr marL="0" indent="0">
              <a:buNone/>
            </a:pP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22222117"/>
      </p:ext>
    </p:extLst>
  </p:cSld>
  <p:clrMapOvr>
    <a:masterClrMapping/>
  </p:clrMapOvr>
  <mc:AlternateContent xmlns:mc="http://schemas.openxmlformats.org/markup-compatibility/2006">
    <mc:Choice xmlns:p14="http://schemas.microsoft.com/office/powerpoint/2010/main" Requires="p14">
      <p:transition spd="slow" p14:dur="2000" advTm="31531"/>
    </mc:Choice>
    <mc:Fallback>
      <p:transition spd="slow" advTm="31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307218"/>
            <a:ext cx="8534400" cy="1507067"/>
          </a:xfrm>
        </p:spPr>
        <p:txBody>
          <a:bodyPr/>
          <a:lstStyle/>
          <a:p>
            <a:r>
              <a:rPr lang="en-GB" dirty="0" smtClean="0"/>
              <a:t>Parents</a:t>
            </a:r>
            <a:endParaRPr lang="en-GB" dirty="0"/>
          </a:p>
        </p:txBody>
      </p:sp>
      <p:sp>
        <p:nvSpPr>
          <p:cNvPr id="3" name="Content Placeholder 2"/>
          <p:cNvSpPr>
            <a:spLocks noGrp="1"/>
          </p:cNvSpPr>
          <p:nvPr>
            <p:ph idx="1"/>
          </p:nvPr>
        </p:nvSpPr>
        <p:spPr>
          <a:xfrm>
            <a:off x="684212" y="2031274"/>
            <a:ext cx="8534400" cy="3615267"/>
          </a:xfrm>
        </p:spPr>
        <p:txBody>
          <a:bodyPr>
            <a:normAutofit fontScale="92500" lnSpcReduction="20000"/>
          </a:bodyPr>
          <a:lstStyle/>
          <a:p>
            <a:pPr marL="0" indent="0">
              <a:buNone/>
            </a:pPr>
            <a:r>
              <a:rPr lang="en-GB" dirty="0" smtClean="0"/>
              <a:t>At this time a lot of your parents are working from home. Having spoken to them I know that they want to help you with your learning everyday but unfortunately they can not do this at your beck and call.</a:t>
            </a:r>
          </a:p>
          <a:p>
            <a:pPr marL="0" indent="0">
              <a:buNone/>
            </a:pPr>
            <a:endParaRPr lang="en-GB" dirty="0"/>
          </a:p>
          <a:p>
            <a:pPr marL="0" indent="0">
              <a:buNone/>
            </a:pPr>
            <a:r>
              <a:rPr lang="en-GB" dirty="0" smtClean="0"/>
              <a:t>It is important to be patient if you are needing assistance with your work. You can always email me for some support and I will provide it when I can. </a:t>
            </a:r>
          </a:p>
          <a:p>
            <a:pPr marL="0" indent="0">
              <a:buNone/>
            </a:pPr>
            <a:endParaRPr lang="en-GB" dirty="0"/>
          </a:p>
          <a:p>
            <a:pPr marL="0" indent="0">
              <a:buNone/>
            </a:pPr>
            <a:r>
              <a:rPr lang="en-GB" dirty="0" smtClean="0"/>
              <a:t>You are the oldest children in school and knowing a lot of you, you crave independence. This is your chance to prove to your parents that you can work in a mature and independent way looking at the home learning that has been provided.</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69063107"/>
      </p:ext>
    </p:extLst>
  </p:cSld>
  <p:clrMapOvr>
    <a:masterClrMapping/>
  </p:clrMapOvr>
  <mc:AlternateContent xmlns:mc="http://schemas.openxmlformats.org/markup-compatibility/2006">
    <mc:Choice xmlns:p14="http://schemas.microsoft.com/office/powerpoint/2010/main" Requires="p14">
      <p:transition spd="slow" p14:dur="2000" advTm="70144"/>
    </mc:Choice>
    <mc:Fallback>
      <p:transition spd="slow" advTm="70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320281"/>
            <a:ext cx="8534400" cy="1507067"/>
          </a:xfrm>
        </p:spPr>
        <p:txBody>
          <a:bodyPr/>
          <a:lstStyle/>
          <a:p>
            <a:r>
              <a:rPr lang="en-GB" dirty="0" smtClean="0"/>
              <a:t>Tips for staying on task</a:t>
            </a:r>
            <a:endParaRPr lang="en-GB" dirty="0"/>
          </a:p>
        </p:txBody>
      </p:sp>
      <p:sp>
        <p:nvSpPr>
          <p:cNvPr id="3" name="Content Placeholder 2"/>
          <p:cNvSpPr>
            <a:spLocks noGrp="1"/>
          </p:cNvSpPr>
          <p:nvPr>
            <p:ph idx="1"/>
          </p:nvPr>
        </p:nvSpPr>
        <p:spPr>
          <a:xfrm>
            <a:off x="827902" y="1717766"/>
            <a:ext cx="8534400" cy="3615267"/>
          </a:xfrm>
        </p:spPr>
        <p:txBody>
          <a:bodyPr>
            <a:normAutofit fontScale="85000" lnSpcReduction="10000"/>
          </a:bodyPr>
          <a:lstStyle/>
          <a:p>
            <a:pPr marL="0" indent="0">
              <a:buNone/>
            </a:pPr>
            <a:r>
              <a:rPr lang="en-GB" dirty="0" smtClean="0"/>
              <a:t>I know that the home learning is different to being at school and can be tricky. So here are some tips and tricks to help.</a:t>
            </a:r>
          </a:p>
          <a:p>
            <a:pPr marL="0" indent="0">
              <a:buNone/>
            </a:pPr>
            <a:endParaRPr lang="en-GB" dirty="0"/>
          </a:p>
          <a:p>
            <a:r>
              <a:rPr lang="en-GB" dirty="0"/>
              <a:t>C</a:t>
            </a:r>
            <a:r>
              <a:rPr lang="en-GB" dirty="0" smtClean="0"/>
              <a:t>reate a timetable for your learning and stick to it. You could use the one I have shown you and learn along with us at school. Set smart targets.</a:t>
            </a:r>
          </a:p>
          <a:p>
            <a:r>
              <a:rPr lang="en-GB" dirty="0" smtClean="0"/>
              <a:t>Talk to your parents about setting up a reward chart, which allows you a treat at the end of the week if you have worked exceptionally hard.</a:t>
            </a:r>
          </a:p>
          <a:p>
            <a:r>
              <a:rPr lang="en-GB" dirty="0" smtClean="0"/>
              <a:t>Take regular breaks in between activities, complete one task then take a 10 minute break. </a:t>
            </a:r>
          </a:p>
          <a:p>
            <a:r>
              <a:rPr lang="en-GB" dirty="0" smtClean="0"/>
              <a:t>Get a good nights sleep and eat well. This will help with your concentration and effort level.</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64025212"/>
      </p:ext>
    </p:extLst>
  </p:cSld>
  <p:clrMapOvr>
    <a:masterClrMapping/>
  </p:clrMapOvr>
  <mc:AlternateContent xmlns:mc="http://schemas.openxmlformats.org/markup-compatibility/2006">
    <mc:Choice xmlns:p14="http://schemas.microsoft.com/office/powerpoint/2010/main" Requires="p14">
      <p:transition spd="slow" p14:dur="2000" advTm="112953"/>
    </mc:Choice>
    <mc:Fallback>
      <p:transition spd="slow" advTm="112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AD2E03"/>
      </a:dk2>
      <a:lt2>
        <a:srgbClr val="D75626"/>
      </a:lt2>
      <a:accent1>
        <a:srgbClr val="760603"/>
      </a:accent1>
      <a:accent2>
        <a:srgbClr val="FA9C1F"/>
      </a:accent2>
      <a:accent3>
        <a:srgbClr val="D9BB55"/>
      </a:accent3>
      <a:accent4>
        <a:srgbClr val="829551"/>
      </a:accent4>
      <a:accent5>
        <a:srgbClr val="58A28B"/>
      </a:accent5>
      <a:accent6>
        <a:srgbClr val="426480"/>
      </a:accent6>
      <a:hlink>
        <a:srgbClr val="460402"/>
      </a:hlink>
      <a:folHlink>
        <a:srgbClr val="991111"/>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42000"/>
                <a:satMod val="200000"/>
                <a:lumMod val="118000"/>
              </a:schemeClr>
            </a:gs>
            <a:gs pos="100000">
              <a:schemeClr val="phClr">
                <a:shade val="94000"/>
                <a:hueMod val="22000"/>
                <a:satMod val="220000"/>
                <a:lumMod val="62000"/>
              </a:schemeClr>
            </a:gs>
          </a:gsLst>
          <a:lin ang="6120000" scaled="1"/>
        </a:gradFill>
        <a:gradFill rotWithShape="1">
          <a:gsLst>
            <a:gs pos="0">
              <a:schemeClr val="phClr">
                <a:tint val="97000"/>
                <a:hueMod val="142000"/>
                <a:satMod val="200000"/>
                <a:lumMod val="118000"/>
              </a:schemeClr>
            </a:gs>
            <a:gs pos="100000">
              <a:schemeClr val="phClr">
                <a:shade val="92000"/>
                <a:hueMod val="22000"/>
                <a:satMod val="220000"/>
                <a:lumMod val="6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903AAAE-3EA5-424A-B142-CC51DC1F897D}"/>
    </a:ext>
  </a:extLst>
</a:theme>
</file>

<file path=docProps/app.xml><?xml version="1.0" encoding="utf-8"?>
<Properties xmlns="http://schemas.openxmlformats.org/officeDocument/2006/extended-properties" xmlns:vt="http://schemas.openxmlformats.org/officeDocument/2006/docPropsVTypes">
  <Template>Slice</Template>
  <TotalTime>76</TotalTime>
  <Words>785</Words>
  <Application>Microsoft Office PowerPoint</Application>
  <PresentationFormat>Widescreen</PresentationFormat>
  <Paragraphs>95</Paragraphs>
  <Slides>10</Slides>
  <Notes>0</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Century Gothic</vt:lpstr>
      <vt:lpstr>Wingdings 3</vt:lpstr>
      <vt:lpstr>Slice</vt:lpstr>
      <vt:lpstr>Work ethic!! It’s time to get down to business</vt:lpstr>
      <vt:lpstr>PowerPoint Presentation</vt:lpstr>
      <vt:lpstr>PowerPoint Presentation</vt:lpstr>
      <vt:lpstr>PowerPoint Presentation</vt:lpstr>
      <vt:lpstr>PowerPoint Presentation</vt:lpstr>
      <vt:lpstr>PowerPoint Presentation</vt:lpstr>
      <vt:lpstr>PowerPoint Presentation</vt:lpstr>
      <vt:lpstr>Parents</vt:lpstr>
      <vt:lpstr>Tips for staying on task</vt:lpstr>
      <vt:lpstr>PowerPoint Presentation</vt:lpstr>
    </vt:vector>
  </TitlesOfParts>
  <Company>Windows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 ethic!! It’s time to get down to buisiness</dc:title>
  <dc:creator>Oliver Thurlby</dc:creator>
  <cp:lastModifiedBy>Oliver Thurlby</cp:lastModifiedBy>
  <cp:revision>6</cp:revision>
  <dcterms:created xsi:type="dcterms:W3CDTF">2021-01-20T11:08:36Z</dcterms:created>
  <dcterms:modified xsi:type="dcterms:W3CDTF">2021-01-20T12:24:45Z</dcterms:modified>
</cp:coreProperties>
</file>