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</p:sldMasterIdLst>
  <p:notesMasterIdLst>
    <p:notesMasterId r:id="rId33"/>
  </p:notesMasterIdLst>
  <p:sldIdLst>
    <p:sldId id="256" r:id="rId4"/>
    <p:sldId id="439" r:id="rId5"/>
    <p:sldId id="474" r:id="rId6"/>
    <p:sldId id="478" r:id="rId7"/>
    <p:sldId id="440" r:id="rId8"/>
    <p:sldId id="447" r:id="rId9"/>
    <p:sldId id="570" r:id="rId10"/>
    <p:sldId id="532" r:id="rId11"/>
    <p:sldId id="527" r:id="rId12"/>
    <p:sldId id="529" r:id="rId13"/>
    <p:sldId id="428" r:id="rId14"/>
    <p:sldId id="446" r:id="rId15"/>
    <p:sldId id="530" r:id="rId16"/>
    <p:sldId id="531" r:id="rId17"/>
    <p:sldId id="277" r:id="rId18"/>
    <p:sldId id="448" r:id="rId19"/>
    <p:sldId id="278" r:id="rId20"/>
    <p:sldId id="430" r:id="rId21"/>
    <p:sldId id="560" r:id="rId22"/>
    <p:sldId id="562" r:id="rId23"/>
    <p:sldId id="563" r:id="rId24"/>
    <p:sldId id="564" r:id="rId25"/>
    <p:sldId id="565" r:id="rId26"/>
    <p:sldId id="566" r:id="rId27"/>
    <p:sldId id="567" r:id="rId28"/>
    <p:sldId id="568" r:id="rId29"/>
    <p:sldId id="561" r:id="rId30"/>
    <p:sldId id="571" r:id="rId31"/>
    <p:sldId id="56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54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BE734A-34B3-4A79-91DF-33E8FB3D4797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074B4-96CB-4A24-9176-31C106980C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294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94A69-0BFD-46DF-8F1B-AA532294F0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ED85D0-BE73-476C-8C4B-23DFD4ED52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5B2AB-E690-4E2E-86C1-776A80692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4B6B-AF8C-44AE-869C-CCA912647999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30CF0-EEF0-4F64-B020-9BF67BCE2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0512D-35FB-449D-B993-E127EE312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6EE3-217D-4C82-BEA3-F768BE0BA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430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5D2E4-E373-4807-9CE4-5D7363C71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7508F8-0E21-45D3-80DF-2D11BB652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802A42-94C6-48F1-84C3-987FD1D53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4B6B-AF8C-44AE-869C-CCA912647999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EC6E1-F083-4AD8-85CC-10D0A2377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626DB-F4E6-4FF9-A052-06C274AD4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6EE3-217D-4C82-BEA3-F768BE0BA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482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943B14-0C93-4158-A9FF-9968E065BA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A385C5-83AF-40FB-B59D-B70866F40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14CBC-A3E2-40C9-BF76-68F8109BB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4B6B-AF8C-44AE-869C-CCA912647999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6FDCE-BC5D-4543-B9B3-AF9E9ECE9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4EE44E-31DD-4B77-B673-D33820E7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6EE3-217D-4C82-BEA3-F768BE0BA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173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AF4F-3A71-4D51-883B-FB9FDDAF210E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E1F0-54D3-478C-8933-AB9D1B173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0548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AF4F-3A71-4D51-883B-FB9FDDAF210E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E1F0-54D3-478C-8933-AB9D1B173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728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AF4F-3A71-4D51-883B-FB9FDDAF210E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E1F0-54D3-478C-8933-AB9D1B173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0933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AF4F-3A71-4D51-883B-FB9FDDAF210E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E1F0-54D3-478C-8933-AB9D1B173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286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AF4F-3A71-4D51-883B-FB9FDDAF210E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E1F0-54D3-478C-8933-AB9D1B173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0885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AF4F-3A71-4D51-883B-FB9FDDAF210E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E1F0-54D3-478C-8933-AB9D1B173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340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AF4F-3A71-4D51-883B-FB9FDDAF210E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E1F0-54D3-478C-8933-AB9D1B173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654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AF4F-3A71-4D51-883B-FB9FDDAF210E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E1F0-54D3-478C-8933-AB9D1B173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743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9B059-FDFB-49B9-9C93-24B233591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D3D316-FAB0-4844-9076-3335FC9B1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ABBA6-4357-41D4-B4E5-962062918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4B6B-AF8C-44AE-869C-CCA912647999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1B711-02D4-4A9B-9163-2E2110F8F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DAF0A2-658B-48BF-BB45-3D1680965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6EE3-217D-4C82-BEA3-F768BE0BA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9584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AF4F-3A71-4D51-883B-FB9FDDAF210E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E1F0-54D3-478C-8933-AB9D1B173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590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AF4F-3A71-4D51-883B-FB9FDDAF210E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E1F0-54D3-478C-8933-AB9D1B173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480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DAF4F-3A71-4D51-883B-FB9FDDAF210E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BE1F0-54D3-478C-8933-AB9D1B173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5170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3909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1903BC5-6D75-42CD-9C28-86EFAFD9D36C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1007535" y="1513946"/>
            <a:ext cx="10176933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11703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6D01679-0CFD-41B2-8A11-E12F792C7622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8C1511-9895-405F-A50E-002C3EF314D1}"/>
              </a:ext>
            </a:extLst>
          </p:cNvPr>
          <p:cNvSpPr/>
          <p:nvPr userDrawn="1"/>
        </p:nvSpPr>
        <p:spPr>
          <a:xfrm>
            <a:off x="609601" y="1514476"/>
            <a:ext cx="10960100" cy="48815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513946"/>
            <a:ext cx="10960100" cy="4882093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9973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F50BEA38-F49E-4198-810B-B1D2BFD9AB29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0C9B58-DFBC-4D3C-B963-5D9AB9A9A7C0}"/>
              </a:ext>
            </a:extLst>
          </p:cNvPr>
          <p:cNvSpPr/>
          <p:nvPr userDrawn="1"/>
        </p:nvSpPr>
        <p:spPr>
          <a:xfrm>
            <a:off x="1007534" y="1514475"/>
            <a:ext cx="10176933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>
              <a:solidFill>
                <a:srgbClr val="FFFFFF"/>
              </a:solidFill>
            </a:endParaRPr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B81C1FDE-42E8-4E35-A4A1-61608933F67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336117" y="1738314"/>
            <a:ext cx="5585883" cy="4129087"/>
            <a:chOff x="4002736" y="1755885"/>
            <a:chExt cx="4189074" cy="412908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469B91A-4AA9-424D-AB6C-62814B7054AD}"/>
                </a:ext>
              </a:extLst>
            </p:cNvPr>
            <p:cNvSpPr/>
            <p:nvPr userDrawn="1"/>
          </p:nvSpPr>
          <p:spPr bwMode="auto">
            <a:xfrm>
              <a:off x="4002736" y="1755885"/>
              <a:ext cx="1998501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4444CB0-9BDD-4517-B590-DDB7F0AB05A4}"/>
                </a:ext>
              </a:extLst>
            </p:cNvPr>
            <p:cNvSpPr/>
            <p:nvPr userDrawn="1"/>
          </p:nvSpPr>
          <p:spPr bwMode="auto">
            <a:xfrm>
              <a:off x="6193309" y="1755885"/>
              <a:ext cx="1998501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3DA867F-5209-4FBD-93BA-16710D933429}"/>
                </a:ext>
              </a:extLst>
            </p:cNvPr>
            <p:cNvSpPr/>
            <p:nvPr userDrawn="1"/>
          </p:nvSpPr>
          <p:spPr bwMode="auto">
            <a:xfrm>
              <a:off x="6193309" y="3886309"/>
              <a:ext cx="1996914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8D142B4-6060-4D25-B4D4-253672E39B99}"/>
                </a:ext>
              </a:extLst>
            </p:cNvPr>
            <p:cNvSpPr/>
            <p:nvPr userDrawn="1"/>
          </p:nvSpPr>
          <p:spPr bwMode="auto">
            <a:xfrm>
              <a:off x="4002736" y="3886309"/>
              <a:ext cx="1998501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007534" y="1513944"/>
            <a:ext cx="4065277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5350363" y="1736725"/>
            <a:ext cx="2640212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1"/>
          </p:nvPr>
        </p:nvSpPr>
        <p:spPr>
          <a:xfrm>
            <a:off x="8263167" y="1736725"/>
            <a:ext cx="2640212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5350363" y="3868604"/>
            <a:ext cx="2640212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8263167" y="3868604"/>
            <a:ext cx="2640212" cy="199707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1047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2C8B624B-A690-485E-B0BF-368D58E896C1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F8D6A5-B285-4DC3-ACDC-37E0FEE6E906}"/>
              </a:ext>
            </a:extLst>
          </p:cNvPr>
          <p:cNvSpPr/>
          <p:nvPr userDrawn="1"/>
        </p:nvSpPr>
        <p:spPr>
          <a:xfrm>
            <a:off x="6214533" y="1514475"/>
            <a:ext cx="4921251" cy="4578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C186ED-79B5-4EF8-87B7-A5C927B9C0E0}"/>
              </a:ext>
            </a:extLst>
          </p:cNvPr>
          <p:cNvSpPr/>
          <p:nvPr userDrawn="1"/>
        </p:nvSpPr>
        <p:spPr bwMode="auto">
          <a:xfrm>
            <a:off x="1001184" y="1514475"/>
            <a:ext cx="5094816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74B07D-32E9-44DE-9105-812018EFECFC}"/>
              </a:ext>
            </a:extLst>
          </p:cNvPr>
          <p:cNvSpPr/>
          <p:nvPr userDrawn="1"/>
        </p:nvSpPr>
        <p:spPr bwMode="auto">
          <a:xfrm>
            <a:off x="1001184" y="2678113"/>
            <a:ext cx="5094816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BB364D-E370-492A-8326-5761AC0FF354}"/>
              </a:ext>
            </a:extLst>
          </p:cNvPr>
          <p:cNvSpPr/>
          <p:nvPr userDrawn="1"/>
        </p:nvSpPr>
        <p:spPr bwMode="auto">
          <a:xfrm>
            <a:off x="1001184" y="3841750"/>
            <a:ext cx="5094816" cy="1087438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E38E7E1-A9D7-47A6-A296-3EC8C643BDE4}"/>
              </a:ext>
            </a:extLst>
          </p:cNvPr>
          <p:cNvSpPr/>
          <p:nvPr userDrawn="1"/>
        </p:nvSpPr>
        <p:spPr bwMode="auto">
          <a:xfrm>
            <a:off x="1001184" y="5006975"/>
            <a:ext cx="5094816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213644" y="1513945"/>
            <a:ext cx="4922141" cy="4578879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1006117" y="1513946"/>
            <a:ext cx="5094820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2"/>
          </p:nvPr>
        </p:nvSpPr>
        <p:spPr>
          <a:xfrm>
            <a:off x="1006117" y="2678233"/>
            <a:ext cx="5094820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1006117" y="3842520"/>
            <a:ext cx="5094820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/>
          </p:nvPr>
        </p:nvSpPr>
        <p:spPr>
          <a:xfrm>
            <a:off x="1006117" y="5006808"/>
            <a:ext cx="5094820" cy="108601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7382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21A12A13-FAA8-4CA8-9884-1852BFC1DEA1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67BFD9-C846-4301-95A9-84AC5B7EC3C1}"/>
              </a:ext>
            </a:extLst>
          </p:cNvPr>
          <p:cNvSpPr/>
          <p:nvPr userDrawn="1"/>
        </p:nvSpPr>
        <p:spPr>
          <a:xfrm>
            <a:off x="3860800" y="1514475"/>
            <a:ext cx="7323667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08BF44-3402-49E9-AEC1-EFC9F2B53129}"/>
              </a:ext>
            </a:extLst>
          </p:cNvPr>
          <p:cNvSpPr/>
          <p:nvPr userDrawn="1"/>
        </p:nvSpPr>
        <p:spPr>
          <a:xfrm>
            <a:off x="1007534" y="4481513"/>
            <a:ext cx="10176933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9D8A12-F78D-412A-A6BF-49E56AABAE87}"/>
              </a:ext>
            </a:extLst>
          </p:cNvPr>
          <p:cNvSpPr/>
          <p:nvPr userDrawn="1"/>
        </p:nvSpPr>
        <p:spPr>
          <a:xfrm>
            <a:off x="1007534" y="1514475"/>
            <a:ext cx="2715684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1001179" y="1513946"/>
            <a:ext cx="2722039" cy="28793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3860800" y="1513946"/>
            <a:ext cx="7323667" cy="2879334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1001179" y="4481512"/>
            <a:ext cx="10183288" cy="161131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8307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D3955259-6DA9-4B95-AD95-BCC914F10BB6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B12362-19BB-49B3-B802-A1A2BF755D1E}"/>
              </a:ext>
            </a:extLst>
          </p:cNvPr>
          <p:cNvSpPr/>
          <p:nvPr userDrawn="1"/>
        </p:nvSpPr>
        <p:spPr>
          <a:xfrm>
            <a:off x="1007533" y="1514475"/>
            <a:ext cx="3803651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87CDE2-3421-4FD6-9879-CE4C1BD58F32}"/>
              </a:ext>
            </a:extLst>
          </p:cNvPr>
          <p:cNvSpPr/>
          <p:nvPr userDrawn="1"/>
        </p:nvSpPr>
        <p:spPr>
          <a:xfrm>
            <a:off x="4910667" y="4614863"/>
            <a:ext cx="627380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30EB539-F7DA-4055-BE15-8F122ACB732B}"/>
              </a:ext>
            </a:extLst>
          </p:cNvPr>
          <p:cNvSpPr/>
          <p:nvPr userDrawn="1"/>
        </p:nvSpPr>
        <p:spPr>
          <a:xfrm>
            <a:off x="4910667" y="1519238"/>
            <a:ext cx="627380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748A1D7-FC18-4D82-A83B-1994997C4969}"/>
              </a:ext>
            </a:extLst>
          </p:cNvPr>
          <p:cNvSpPr/>
          <p:nvPr userDrawn="1"/>
        </p:nvSpPr>
        <p:spPr>
          <a:xfrm>
            <a:off x="4910667" y="3067051"/>
            <a:ext cx="6273800" cy="14779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4910666" y="1513946"/>
            <a:ext cx="627379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910666" y="3061487"/>
            <a:ext cx="627379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4910666" y="4609027"/>
            <a:ext cx="6273799" cy="148379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1007535" y="1513947"/>
            <a:ext cx="3803651" cy="4578879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6641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EE40B-8632-4EC1-AA43-C0A3DC808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E5C53-9D45-4387-9A41-FF2867BA2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3F15F-D666-462B-80D5-1EE8A6233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4B6B-AF8C-44AE-869C-CCA912647999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04A7D-616B-433B-8018-EB58656ED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25E13-D15F-4F7C-B7B5-1EF8BFF7E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6EE3-217D-4C82-BEA3-F768BE0BA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5530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916005FC-399C-44A2-B2F3-8B0C66F58F6D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3580C6-F977-4E18-9B02-31DDAC954664}"/>
              </a:ext>
            </a:extLst>
          </p:cNvPr>
          <p:cNvSpPr/>
          <p:nvPr userDrawn="1"/>
        </p:nvSpPr>
        <p:spPr>
          <a:xfrm>
            <a:off x="6148918" y="1514475"/>
            <a:ext cx="5035549" cy="2814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26C9702-DBEE-487D-8C30-E30F1C56DC7B}"/>
              </a:ext>
            </a:extLst>
          </p:cNvPr>
          <p:cNvSpPr/>
          <p:nvPr userDrawn="1"/>
        </p:nvSpPr>
        <p:spPr>
          <a:xfrm>
            <a:off x="1007534" y="4418013"/>
            <a:ext cx="10176933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D3293D-51BF-43A3-9AF6-F5E80BBF1198}"/>
              </a:ext>
            </a:extLst>
          </p:cNvPr>
          <p:cNvSpPr/>
          <p:nvPr userDrawn="1"/>
        </p:nvSpPr>
        <p:spPr>
          <a:xfrm>
            <a:off x="1007533" y="1514475"/>
            <a:ext cx="2446867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0C95689-6701-4869-8E6B-E36571E29FD8}"/>
              </a:ext>
            </a:extLst>
          </p:cNvPr>
          <p:cNvSpPr/>
          <p:nvPr userDrawn="1"/>
        </p:nvSpPr>
        <p:spPr>
          <a:xfrm>
            <a:off x="3579284" y="1514475"/>
            <a:ext cx="2446867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6149473" y="1513946"/>
            <a:ext cx="5034993" cy="2815834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1007536" y="1513946"/>
            <a:ext cx="2446865" cy="28158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1007534" y="4418012"/>
            <a:ext cx="10176932" cy="167481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3578504" y="1513946"/>
            <a:ext cx="2446865" cy="2815835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61061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F7DE18D7-B591-450C-B833-11D3517745B8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2A2BA2-4F36-4020-9997-1E5EA924A218}"/>
              </a:ext>
            </a:extLst>
          </p:cNvPr>
          <p:cNvSpPr/>
          <p:nvPr userDrawn="1"/>
        </p:nvSpPr>
        <p:spPr>
          <a:xfrm>
            <a:off x="670985" y="2501901"/>
            <a:ext cx="10850033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07534" y="1500011"/>
            <a:ext cx="10164223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1013889" y="5125507"/>
            <a:ext cx="10164223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 flipH="1">
            <a:off x="670981" y="2502605"/>
            <a:ext cx="10850035" cy="258762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17214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A2EAD9F7-95F6-4197-8521-5011A5964409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F263F3D7-9360-46A1-911E-5171211E1836}"/>
              </a:ext>
            </a:extLst>
          </p:cNvPr>
          <p:cNvSpPr/>
          <p:nvPr userDrawn="1"/>
        </p:nvSpPr>
        <p:spPr>
          <a:xfrm>
            <a:off x="1013884" y="4340225"/>
            <a:ext cx="3291416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8" name="Rounded Rectangle 5">
            <a:extLst>
              <a:ext uri="{FF2B5EF4-FFF2-40B4-BE49-F238E27FC236}">
                <a16:creationId xmlns:a16="http://schemas.microsoft.com/office/drawing/2014/main" id="{76C24CAB-6981-4514-BB23-125F6BAFF757}"/>
              </a:ext>
            </a:extLst>
          </p:cNvPr>
          <p:cNvSpPr/>
          <p:nvPr userDrawn="1"/>
        </p:nvSpPr>
        <p:spPr>
          <a:xfrm>
            <a:off x="4449234" y="4340225"/>
            <a:ext cx="329353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9" name="Rounded Rectangle 6">
            <a:extLst>
              <a:ext uri="{FF2B5EF4-FFF2-40B4-BE49-F238E27FC236}">
                <a16:creationId xmlns:a16="http://schemas.microsoft.com/office/drawing/2014/main" id="{8345E82B-B7AA-4A6D-B271-54CCD369E1B4}"/>
              </a:ext>
            </a:extLst>
          </p:cNvPr>
          <p:cNvSpPr/>
          <p:nvPr userDrawn="1"/>
        </p:nvSpPr>
        <p:spPr>
          <a:xfrm>
            <a:off x="7886701" y="4340225"/>
            <a:ext cx="3291417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2D5F10E2-2BDC-498B-9CFC-D669C60430DF}"/>
              </a:ext>
            </a:extLst>
          </p:cNvPr>
          <p:cNvSpPr/>
          <p:nvPr userDrawn="1"/>
        </p:nvSpPr>
        <p:spPr>
          <a:xfrm>
            <a:off x="1007534" y="2493963"/>
            <a:ext cx="3291417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22" name="Rounded Rectangle 8">
            <a:extLst>
              <a:ext uri="{FF2B5EF4-FFF2-40B4-BE49-F238E27FC236}">
                <a16:creationId xmlns:a16="http://schemas.microsoft.com/office/drawing/2014/main" id="{36CD4D97-B9AD-4AA8-9999-07C304E30129}"/>
              </a:ext>
            </a:extLst>
          </p:cNvPr>
          <p:cNvSpPr/>
          <p:nvPr userDrawn="1"/>
        </p:nvSpPr>
        <p:spPr>
          <a:xfrm>
            <a:off x="4442884" y="2493963"/>
            <a:ext cx="329353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23" name="Rounded Rectangle 9">
            <a:extLst>
              <a:ext uri="{FF2B5EF4-FFF2-40B4-BE49-F238E27FC236}">
                <a16:creationId xmlns:a16="http://schemas.microsoft.com/office/drawing/2014/main" id="{F14BFA7A-92DA-4820-8437-3E372AD76E5B}"/>
              </a:ext>
            </a:extLst>
          </p:cNvPr>
          <p:cNvSpPr/>
          <p:nvPr userDrawn="1"/>
        </p:nvSpPr>
        <p:spPr>
          <a:xfrm>
            <a:off x="7880351" y="2493963"/>
            <a:ext cx="3291416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1007534" y="1500011"/>
            <a:ext cx="10164223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1007532" y="2494138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 flipH="1">
            <a:off x="4450070" y="2494138"/>
            <a:ext cx="3285503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7879898" y="2481615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1007530" y="4340225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4450072" y="4340225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 flipH="1">
            <a:off x="7879900" y="4340225"/>
            <a:ext cx="3291857" cy="1752600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69848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F8AB0F29-D99D-413D-A695-F3304BC6DEC4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F8CDE7-8F75-417A-A8E2-47E3FE035E53}"/>
              </a:ext>
            </a:extLst>
          </p:cNvPr>
          <p:cNvSpPr/>
          <p:nvPr userDrawn="1"/>
        </p:nvSpPr>
        <p:spPr>
          <a:xfrm>
            <a:off x="5003800" y="4616450"/>
            <a:ext cx="3033184" cy="1466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DD0EE4-909A-48A5-9BEB-1D5BD6FD3404}"/>
              </a:ext>
            </a:extLst>
          </p:cNvPr>
          <p:cNvSpPr/>
          <p:nvPr userDrawn="1"/>
        </p:nvSpPr>
        <p:spPr>
          <a:xfrm>
            <a:off x="5003800" y="3067050"/>
            <a:ext cx="3033184" cy="1460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rgbClr val="FFFFFF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ED14E30-1437-442E-8FAF-4999BBACC3A8}"/>
              </a:ext>
            </a:extLst>
          </p:cNvPr>
          <p:cNvSpPr/>
          <p:nvPr userDrawn="1"/>
        </p:nvSpPr>
        <p:spPr>
          <a:xfrm>
            <a:off x="5003800" y="1514476"/>
            <a:ext cx="3033184" cy="14636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41EE798-1C00-43F9-BDC2-5BD95DDE7C6B}"/>
              </a:ext>
            </a:extLst>
          </p:cNvPr>
          <p:cNvSpPr/>
          <p:nvPr userDrawn="1"/>
        </p:nvSpPr>
        <p:spPr>
          <a:xfrm>
            <a:off x="8159751" y="4616450"/>
            <a:ext cx="3033183" cy="1466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7BD4A10-E606-4D42-AC1F-1E72DEDB2D1F}"/>
              </a:ext>
            </a:extLst>
          </p:cNvPr>
          <p:cNvSpPr/>
          <p:nvPr userDrawn="1"/>
        </p:nvSpPr>
        <p:spPr>
          <a:xfrm>
            <a:off x="8159751" y="3067050"/>
            <a:ext cx="3033183" cy="1460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dirty="0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42BF731-74A8-49BB-A34E-8CFB3E095916}"/>
              </a:ext>
            </a:extLst>
          </p:cNvPr>
          <p:cNvSpPr/>
          <p:nvPr userDrawn="1"/>
        </p:nvSpPr>
        <p:spPr>
          <a:xfrm>
            <a:off x="8159751" y="1514476"/>
            <a:ext cx="3033183" cy="1463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533" y="1513946"/>
            <a:ext cx="3996268" cy="4569354"/>
          </a:xfrm>
          <a:prstGeom prst="roundRect">
            <a:avLst>
              <a:gd name="adj" fmla="val 1874"/>
            </a:avLst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 flipH="1">
            <a:off x="5003799" y="1513945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 flipH="1">
            <a:off x="8156216" y="1513944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 flipH="1">
            <a:off x="5020729" y="3059085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8156216" y="3062997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5003799" y="4612049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 flipH="1">
            <a:off x="8156216" y="4616561"/>
            <a:ext cx="3033888" cy="1463427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56346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8147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804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C6B01-A801-4D10-BCBA-B7B24FD55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AA424-BA61-4F53-A86B-A592B911B9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A8F0F8-E344-43C9-87E9-4EE00B190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D75CDB-013A-469B-93C3-E78B9B05D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4B6B-AF8C-44AE-869C-CCA912647999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0A5E4E-7531-4427-ACF2-63B42362D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C30B82-7FFE-4591-97B0-B95E8F8A0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6EE3-217D-4C82-BEA3-F768BE0BA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503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C728A-6215-46A0-B976-6F082CAE2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82AFA6-8B05-4504-B6BA-97F6126DC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99563-D982-4F04-B989-AD03E4636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7D2702-C9F8-4955-9EE4-3B390556E7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2057B6-613D-4B51-9251-67004CE67D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CBD232-715F-4258-B0CE-6F118CD33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4B6B-AF8C-44AE-869C-CCA912647999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F11D8B-3DD6-4A43-8D67-7AB4AA372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E0EB7F-0A26-45F3-AB2C-22848A4AC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6EE3-217D-4C82-BEA3-F768BE0BA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021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CCCD0-F90A-494A-B01B-32ACAEE30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01868D-938C-436A-8010-09B33633F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4B6B-AF8C-44AE-869C-CCA912647999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5527DB-D77A-4E6C-B2D7-F1036703A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056F63-AF3F-4915-BC2F-1C60B3E70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6EE3-217D-4C82-BEA3-F768BE0BA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564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3C70F4-E39B-4981-8B22-C3FED7856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4B6B-AF8C-44AE-869C-CCA912647999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30B1D2-A58E-46F2-AC74-D10E66C6B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E105A-DBB3-4A2A-B2CA-E732CD5C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6EE3-217D-4C82-BEA3-F768BE0BA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22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34C42-70B3-4033-9FB0-4B01ED6D1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EA47C-49C6-4B86-9E89-67844310F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506E24-8D7D-4AD9-A80A-11AD39ECB9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892DE1-019D-4528-B160-93B65CCBB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4B6B-AF8C-44AE-869C-CCA912647999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30E4DD-252F-43A8-8BDA-2F93594B5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3066AE-A5FB-4BD1-B185-DB8E660D0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6EE3-217D-4C82-BEA3-F768BE0BA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774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96D6C-5F06-4DB1-9921-DBD16DD66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5F7679-77B5-4CD6-A0E4-12031FA744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B32BCE-010A-4041-979D-C1ED032F12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C7416A-66AF-4818-810A-A7D8AA53E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44B6B-AF8C-44AE-869C-CCA912647999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A7E67-C4EF-45D6-869F-559355487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5C0F2E-18B5-446B-8DB6-F3B530DBF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96EE3-217D-4C82-BEA3-F768BE0BA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10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E631E5-5DC7-49E7-86BE-F27183BDB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6A81C-2797-4883-8809-7B76B7D25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22079-62BB-4D48-92B2-77DD6B5D7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44B6B-AF8C-44AE-869C-CCA912647999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5E6FA-0A56-432F-A6CC-9A59A114B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A47AF-B807-4AE2-B51D-0B486C3730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96EE3-217D-4C82-BEA3-F768BE0BAA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07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BDAF4F-3A71-4D51-883B-FB9FDDAF210E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ABE1F0-54D3-478C-8933-AB9D1B173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27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A2211F4-5A10-4BA0-94F7-D8D63DBD894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54051" y="695325"/>
            <a:ext cx="10883900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833BAC3-C208-4E50-83AC-F3BBBFD65E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54051" y="1957388"/>
            <a:ext cx="10883900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196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itchFamily="50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itchFamily="50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itchFamily="50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itchFamily="50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itchFamily="50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lassroom.thenational.academy/lessons/to-edit-a-non-chronological-report-c9j3ac?activity=video&amp;step=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27F3C-E903-4CDF-BCD3-146CABDC9D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Friday 5</a:t>
            </a:r>
            <a:r>
              <a:rPr lang="en-GB" baseline="30000" dirty="0"/>
              <a:t>th</a:t>
            </a:r>
            <a:r>
              <a:rPr lang="en-GB" dirty="0"/>
              <a:t> February 2021</a:t>
            </a:r>
            <a:br>
              <a:rPr lang="en-GB" dirty="0"/>
            </a:br>
            <a:r>
              <a:rPr lang="en-GB" dirty="0"/>
              <a:t>Week 5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C2172A-19C7-4399-BD59-A813A7D779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3962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E99D3-CBA0-4195-B99B-5384CA2881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Today, just take some time to read a book you enjoy! </a:t>
            </a:r>
          </a:p>
        </p:txBody>
      </p:sp>
    </p:spTree>
    <p:extLst>
      <p:ext uri="{BB962C8B-B14F-4D97-AF65-F5344CB8AC3E}">
        <p14:creationId xmlns:p14="http://schemas.microsoft.com/office/powerpoint/2010/main" val="890136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C9C5A15F-9867-4470-96EF-B9DAA221739B}"/>
              </a:ext>
            </a:extLst>
          </p:cNvPr>
          <p:cNvSpPr/>
          <p:nvPr/>
        </p:nvSpPr>
        <p:spPr>
          <a:xfrm>
            <a:off x="2254928" y="1669002"/>
            <a:ext cx="6747029" cy="3373515"/>
          </a:xfrm>
          <a:prstGeom prst="cloudCallout">
            <a:avLst>
              <a:gd name="adj1" fmla="val -56491"/>
              <a:gd name="adj2" fmla="val 6144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7030A0"/>
                </a:solidFill>
                <a:latin typeface="CCW Cursive Writing 1" panose="03050602040000000000" pitchFamily="66" charset="0"/>
              </a:rPr>
              <a:t>Spelling</a:t>
            </a:r>
          </a:p>
        </p:txBody>
      </p:sp>
    </p:spTree>
    <p:extLst>
      <p:ext uri="{BB962C8B-B14F-4D97-AF65-F5344CB8AC3E}">
        <p14:creationId xmlns:p14="http://schemas.microsoft.com/office/powerpoint/2010/main" val="1890817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6502214E-EDE6-4FF1-BA35-2773F1049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9650" y="541539"/>
            <a:ext cx="7632700" cy="5551287"/>
          </a:xfrm>
        </p:spPr>
        <p:txBody>
          <a:bodyPr anchor="ctr"/>
          <a:lstStyle/>
          <a:p>
            <a:pPr algn="ctr"/>
            <a:r>
              <a:rPr lang="en-GB" altLang="en-US" sz="3200" dirty="0">
                <a:latin typeface="Comic Sans MS" panose="030F0702030302020204" pitchFamily="66" charset="0"/>
              </a:rPr>
              <a:t>Today we are going to continue </a:t>
            </a:r>
            <a:br>
              <a:rPr lang="en-GB" altLang="en-US" sz="3200" dirty="0">
                <a:latin typeface="Comic Sans MS" panose="030F0702030302020204" pitchFamily="66" charset="0"/>
              </a:rPr>
            </a:br>
            <a:r>
              <a:rPr lang="en-GB" altLang="en-US" sz="3200" dirty="0">
                <a:latin typeface="Comic Sans MS" panose="030F0702030302020204" pitchFamily="66" charset="0"/>
              </a:rPr>
              <a:t>looking at silent letters! </a:t>
            </a:r>
          </a:p>
        </p:txBody>
      </p:sp>
    </p:spTree>
    <p:extLst>
      <p:ext uri="{BB962C8B-B14F-4D97-AF65-F5344CB8AC3E}">
        <p14:creationId xmlns:p14="http://schemas.microsoft.com/office/powerpoint/2010/main" val="175802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0">
            <a:extLst>
              <a:ext uri="{FF2B5EF4-FFF2-40B4-BE49-F238E27FC236}">
                <a16:creationId xmlns:a16="http://schemas.microsoft.com/office/drawing/2014/main" id="{C9C0506C-AB6A-459B-A211-A75BDE64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1482725"/>
          </a:xfrm>
        </p:spPr>
        <p:txBody>
          <a:bodyPr/>
          <a:lstStyle/>
          <a:p>
            <a:pPr algn="ctr"/>
            <a:r>
              <a:rPr lang="en-GB" altLang="en-US"/>
              <a:t>A silent </a:t>
            </a:r>
            <a:r>
              <a:rPr lang="en-GB" altLang="en-US" b="1">
                <a:solidFill>
                  <a:srgbClr val="21A6F9"/>
                </a:solidFill>
              </a:rPr>
              <a:t>l</a:t>
            </a:r>
            <a:r>
              <a:rPr lang="en-GB" altLang="en-US"/>
              <a:t> follows </a:t>
            </a:r>
            <a:br>
              <a:rPr lang="en-GB" altLang="en-US"/>
            </a:br>
            <a:r>
              <a:rPr lang="en-GB" altLang="en-US"/>
              <a:t>vowels </a:t>
            </a:r>
            <a:r>
              <a:rPr lang="en-GB" altLang="en-US" b="1">
                <a:solidFill>
                  <a:srgbClr val="21A6F9"/>
                </a:solidFill>
              </a:rPr>
              <a:t>a</a:t>
            </a:r>
            <a:r>
              <a:rPr lang="en-GB" altLang="en-US"/>
              <a:t>, </a:t>
            </a:r>
            <a:r>
              <a:rPr lang="en-GB" altLang="en-US" b="1">
                <a:solidFill>
                  <a:srgbClr val="21A6F9"/>
                </a:solidFill>
              </a:rPr>
              <a:t>o</a:t>
            </a:r>
            <a:r>
              <a:rPr lang="en-GB" altLang="en-US"/>
              <a:t> and </a:t>
            </a:r>
            <a:r>
              <a:rPr lang="en-GB" altLang="en-US" b="1">
                <a:solidFill>
                  <a:srgbClr val="21A6F9"/>
                </a:solidFill>
              </a:rPr>
              <a:t>u</a:t>
            </a:r>
            <a:r>
              <a:rPr lang="en-GB" altLang="en-US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F59F54-6D79-48A0-80E6-5C50613BF5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r="2580"/>
          <a:stretch/>
        </p:blipFill>
        <p:spPr>
          <a:xfrm>
            <a:off x="2625970" y="2090616"/>
            <a:ext cx="1335162" cy="1338384"/>
          </a:xfrm>
          <a:prstGeom prst="flowChartConnector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6A783F-A296-49C6-98A5-4D84420275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0" r="12590"/>
          <a:stretch/>
        </p:blipFill>
        <p:spPr>
          <a:xfrm>
            <a:off x="4409546" y="2090616"/>
            <a:ext cx="1335162" cy="1338384"/>
          </a:xfrm>
          <a:prstGeom prst="flowChartConnector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116DBE-1147-4B20-B700-0046116B95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3" r="12533"/>
          <a:stretch/>
        </p:blipFill>
        <p:spPr>
          <a:xfrm>
            <a:off x="6193122" y="2090617"/>
            <a:ext cx="1335162" cy="1335796"/>
          </a:xfrm>
          <a:prstGeom prst="flowChartConnector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5BFA10-E64F-4125-9548-2399B04B53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1" r="16781"/>
          <a:stretch/>
        </p:blipFill>
        <p:spPr>
          <a:xfrm>
            <a:off x="7976063" y="2090617"/>
            <a:ext cx="1336432" cy="1335797"/>
          </a:xfrm>
          <a:prstGeom prst="flowChartConnector">
            <a:avLst/>
          </a:prstGeom>
        </p:spPr>
      </p:pic>
      <p:sp>
        <p:nvSpPr>
          <p:cNvPr id="9" name="Content Placeholder 21">
            <a:extLst>
              <a:ext uri="{FF2B5EF4-FFF2-40B4-BE49-F238E27FC236}">
                <a16:creationId xmlns:a16="http://schemas.microsoft.com/office/drawing/2014/main" id="{2C873DB0-75E6-4F31-9B21-8F2071B1F68E}"/>
              </a:ext>
            </a:extLst>
          </p:cNvPr>
          <p:cNvSpPr>
            <a:spLocks/>
          </p:cNvSpPr>
          <p:nvPr/>
        </p:nvSpPr>
        <p:spPr bwMode="auto">
          <a:xfrm>
            <a:off x="2625725" y="3530600"/>
            <a:ext cx="1335088" cy="3048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  <a:buNone/>
            </a:pPr>
            <a:r>
              <a:rPr lang="en-GB" altLang="en-US"/>
              <a:t>calf</a:t>
            </a:r>
          </a:p>
        </p:txBody>
      </p:sp>
      <p:sp>
        <p:nvSpPr>
          <p:cNvPr id="10" name="Content Placeholder 21">
            <a:extLst>
              <a:ext uri="{FF2B5EF4-FFF2-40B4-BE49-F238E27FC236}">
                <a16:creationId xmlns:a16="http://schemas.microsoft.com/office/drawing/2014/main" id="{943C9810-4953-4AD0-BB85-CA6AB37C613E}"/>
              </a:ext>
            </a:extLst>
          </p:cNvPr>
          <p:cNvSpPr>
            <a:spLocks/>
          </p:cNvSpPr>
          <p:nvPr/>
        </p:nvSpPr>
        <p:spPr bwMode="auto">
          <a:xfrm>
            <a:off x="4410075" y="3530600"/>
            <a:ext cx="1335088" cy="3048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  <a:buNone/>
            </a:pPr>
            <a:r>
              <a:rPr lang="en-GB" altLang="en-US"/>
              <a:t>salmon</a:t>
            </a:r>
          </a:p>
        </p:txBody>
      </p:sp>
      <p:sp>
        <p:nvSpPr>
          <p:cNvPr id="11" name="Content Placeholder 21">
            <a:extLst>
              <a:ext uri="{FF2B5EF4-FFF2-40B4-BE49-F238E27FC236}">
                <a16:creationId xmlns:a16="http://schemas.microsoft.com/office/drawing/2014/main" id="{45FD2514-0240-4A67-9164-652451C511F5}"/>
              </a:ext>
            </a:extLst>
          </p:cNvPr>
          <p:cNvSpPr>
            <a:spLocks/>
          </p:cNvSpPr>
          <p:nvPr/>
        </p:nvSpPr>
        <p:spPr bwMode="auto">
          <a:xfrm>
            <a:off x="6192839" y="3530600"/>
            <a:ext cx="1335087" cy="3048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  <a:buNone/>
            </a:pPr>
            <a:r>
              <a:rPr lang="en-GB" altLang="en-US"/>
              <a:t>chalk</a:t>
            </a:r>
          </a:p>
        </p:txBody>
      </p:sp>
      <p:sp>
        <p:nvSpPr>
          <p:cNvPr id="12" name="Content Placeholder 21">
            <a:extLst>
              <a:ext uri="{FF2B5EF4-FFF2-40B4-BE49-F238E27FC236}">
                <a16:creationId xmlns:a16="http://schemas.microsoft.com/office/drawing/2014/main" id="{D65B30E4-EDC8-4E0E-9DB2-643CE7F50164}"/>
              </a:ext>
            </a:extLst>
          </p:cNvPr>
          <p:cNvSpPr>
            <a:spLocks/>
          </p:cNvSpPr>
          <p:nvPr/>
        </p:nvSpPr>
        <p:spPr bwMode="auto">
          <a:xfrm>
            <a:off x="7977189" y="3530600"/>
            <a:ext cx="1335087" cy="3048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  <a:buNone/>
            </a:pPr>
            <a:r>
              <a:rPr lang="en-GB" altLang="en-US"/>
              <a:t>yolk</a:t>
            </a:r>
          </a:p>
        </p:txBody>
      </p:sp>
      <p:sp>
        <p:nvSpPr>
          <p:cNvPr id="17" name="Content Placeholder 21">
            <a:extLst>
              <a:ext uri="{FF2B5EF4-FFF2-40B4-BE49-F238E27FC236}">
                <a16:creationId xmlns:a16="http://schemas.microsoft.com/office/drawing/2014/main" id="{2FE912DE-A4CB-4001-ADCC-0A8041373157}"/>
              </a:ext>
            </a:extLst>
          </p:cNvPr>
          <p:cNvSpPr>
            <a:spLocks/>
          </p:cNvSpPr>
          <p:nvPr/>
        </p:nvSpPr>
        <p:spPr bwMode="auto">
          <a:xfrm>
            <a:off x="2279650" y="4046538"/>
            <a:ext cx="7632700" cy="3048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  <a:buNone/>
            </a:pPr>
            <a:r>
              <a:rPr lang="en-GB" altLang="en-US"/>
              <a:t>What other words do you know with a silent </a:t>
            </a:r>
            <a:r>
              <a:rPr lang="en-GB" altLang="en-US" b="1">
                <a:solidFill>
                  <a:srgbClr val="21A6F9"/>
                </a:solidFill>
              </a:rPr>
              <a:t>l</a:t>
            </a:r>
            <a:r>
              <a:rPr lang="en-GB" altLang="en-US"/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296EFBB-CC12-4145-8DE5-76E1ED81A892}"/>
              </a:ext>
            </a:extLst>
          </p:cNvPr>
          <p:cNvSpPr txBox="1"/>
          <p:nvPr/>
        </p:nvSpPr>
        <p:spPr>
          <a:xfrm>
            <a:off x="2145437" y="5646199"/>
            <a:ext cx="773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1C1C1C"/>
                </a:solidFill>
                <a:latin typeface="Comic Sans MS" panose="030F0702030302020204" pitchFamily="66" charset="0"/>
              </a:rPr>
              <a:t>Flick through some examples on the next page! </a:t>
            </a:r>
          </a:p>
        </p:txBody>
      </p:sp>
    </p:spTree>
    <p:extLst>
      <p:ext uri="{BB962C8B-B14F-4D97-AF65-F5344CB8AC3E}">
        <p14:creationId xmlns:p14="http://schemas.microsoft.com/office/powerpoint/2010/main" val="75485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20">
            <a:extLst>
              <a:ext uri="{FF2B5EF4-FFF2-40B4-BE49-F238E27FC236}">
                <a16:creationId xmlns:a16="http://schemas.microsoft.com/office/drawing/2014/main" id="{C9C0506C-AB6A-459B-A211-A75BDE64B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1482725"/>
          </a:xfrm>
        </p:spPr>
        <p:txBody>
          <a:bodyPr/>
          <a:lstStyle/>
          <a:p>
            <a:pPr algn="ctr"/>
            <a:r>
              <a:rPr lang="en-GB" altLang="en-US"/>
              <a:t>A silent </a:t>
            </a:r>
            <a:r>
              <a:rPr lang="en-GB" altLang="en-US" b="1">
                <a:solidFill>
                  <a:srgbClr val="21A6F9"/>
                </a:solidFill>
              </a:rPr>
              <a:t>l</a:t>
            </a:r>
            <a:r>
              <a:rPr lang="en-GB" altLang="en-US"/>
              <a:t> follows </a:t>
            </a:r>
            <a:br>
              <a:rPr lang="en-GB" altLang="en-US"/>
            </a:br>
            <a:r>
              <a:rPr lang="en-GB" altLang="en-US"/>
              <a:t>vowels </a:t>
            </a:r>
            <a:r>
              <a:rPr lang="en-GB" altLang="en-US" b="1">
                <a:solidFill>
                  <a:srgbClr val="21A6F9"/>
                </a:solidFill>
              </a:rPr>
              <a:t>a</a:t>
            </a:r>
            <a:r>
              <a:rPr lang="en-GB" altLang="en-US"/>
              <a:t>, </a:t>
            </a:r>
            <a:r>
              <a:rPr lang="en-GB" altLang="en-US" b="1">
                <a:solidFill>
                  <a:srgbClr val="21A6F9"/>
                </a:solidFill>
              </a:rPr>
              <a:t>o</a:t>
            </a:r>
            <a:r>
              <a:rPr lang="en-GB" altLang="en-US"/>
              <a:t> and </a:t>
            </a:r>
            <a:r>
              <a:rPr lang="en-GB" altLang="en-US" b="1">
                <a:solidFill>
                  <a:srgbClr val="21A6F9"/>
                </a:solidFill>
              </a:rPr>
              <a:t>u</a:t>
            </a:r>
            <a:r>
              <a:rPr lang="en-GB" altLang="en-US"/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F59F54-6D79-48A0-80E6-5C50613BF5C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r="2580"/>
          <a:stretch/>
        </p:blipFill>
        <p:spPr>
          <a:xfrm>
            <a:off x="2625970" y="2090616"/>
            <a:ext cx="1335162" cy="1338384"/>
          </a:xfrm>
          <a:prstGeom prst="flowChartConnector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6A783F-A296-49C6-98A5-4D84420275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0" r="12590"/>
          <a:stretch/>
        </p:blipFill>
        <p:spPr>
          <a:xfrm>
            <a:off x="4409546" y="2090616"/>
            <a:ext cx="1335162" cy="1338384"/>
          </a:xfrm>
          <a:prstGeom prst="flowChartConnector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116DBE-1147-4B20-B700-0046116B95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3" r="12533"/>
          <a:stretch/>
        </p:blipFill>
        <p:spPr>
          <a:xfrm>
            <a:off x="6193122" y="2090617"/>
            <a:ext cx="1335162" cy="1335796"/>
          </a:xfrm>
          <a:prstGeom prst="flowChartConnector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5BFA10-E64F-4125-9548-2399B04B53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1" r="16781"/>
          <a:stretch/>
        </p:blipFill>
        <p:spPr>
          <a:xfrm>
            <a:off x="7976063" y="2090617"/>
            <a:ext cx="1336432" cy="1335797"/>
          </a:xfrm>
          <a:prstGeom prst="flowChartConnector">
            <a:avLst/>
          </a:prstGeom>
        </p:spPr>
      </p:pic>
      <p:sp>
        <p:nvSpPr>
          <p:cNvPr id="9" name="Content Placeholder 21">
            <a:extLst>
              <a:ext uri="{FF2B5EF4-FFF2-40B4-BE49-F238E27FC236}">
                <a16:creationId xmlns:a16="http://schemas.microsoft.com/office/drawing/2014/main" id="{2C873DB0-75E6-4F31-9B21-8F2071B1F68E}"/>
              </a:ext>
            </a:extLst>
          </p:cNvPr>
          <p:cNvSpPr>
            <a:spLocks/>
          </p:cNvSpPr>
          <p:nvPr/>
        </p:nvSpPr>
        <p:spPr bwMode="auto">
          <a:xfrm>
            <a:off x="2625725" y="3530600"/>
            <a:ext cx="1335088" cy="3048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  <a:buNone/>
            </a:pPr>
            <a:r>
              <a:rPr lang="en-GB" altLang="en-US"/>
              <a:t>calf</a:t>
            </a:r>
          </a:p>
        </p:txBody>
      </p:sp>
      <p:sp>
        <p:nvSpPr>
          <p:cNvPr id="10" name="Content Placeholder 21">
            <a:extLst>
              <a:ext uri="{FF2B5EF4-FFF2-40B4-BE49-F238E27FC236}">
                <a16:creationId xmlns:a16="http://schemas.microsoft.com/office/drawing/2014/main" id="{943C9810-4953-4AD0-BB85-CA6AB37C613E}"/>
              </a:ext>
            </a:extLst>
          </p:cNvPr>
          <p:cNvSpPr>
            <a:spLocks/>
          </p:cNvSpPr>
          <p:nvPr/>
        </p:nvSpPr>
        <p:spPr bwMode="auto">
          <a:xfrm>
            <a:off x="4410075" y="3530600"/>
            <a:ext cx="1335088" cy="3048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  <a:buNone/>
            </a:pPr>
            <a:r>
              <a:rPr lang="en-GB" altLang="en-US"/>
              <a:t>salmon</a:t>
            </a:r>
          </a:p>
        </p:txBody>
      </p:sp>
      <p:sp>
        <p:nvSpPr>
          <p:cNvPr id="11" name="Content Placeholder 21">
            <a:extLst>
              <a:ext uri="{FF2B5EF4-FFF2-40B4-BE49-F238E27FC236}">
                <a16:creationId xmlns:a16="http://schemas.microsoft.com/office/drawing/2014/main" id="{45FD2514-0240-4A67-9164-652451C511F5}"/>
              </a:ext>
            </a:extLst>
          </p:cNvPr>
          <p:cNvSpPr>
            <a:spLocks/>
          </p:cNvSpPr>
          <p:nvPr/>
        </p:nvSpPr>
        <p:spPr bwMode="auto">
          <a:xfrm>
            <a:off x="6192839" y="3530600"/>
            <a:ext cx="1335087" cy="3048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  <a:buNone/>
            </a:pPr>
            <a:r>
              <a:rPr lang="en-GB" altLang="en-US"/>
              <a:t>chalk</a:t>
            </a:r>
          </a:p>
        </p:txBody>
      </p:sp>
      <p:sp>
        <p:nvSpPr>
          <p:cNvPr id="12" name="Content Placeholder 21">
            <a:extLst>
              <a:ext uri="{FF2B5EF4-FFF2-40B4-BE49-F238E27FC236}">
                <a16:creationId xmlns:a16="http://schemas.microsoft.com/office/drawing/2014/main" id="{D65B30E4-EDC8-4E0E-9DB2-643CE7F50164}"/>
              </a:ext>
            </a:extLst>
          </p:cNvPr>
          <p:cNvSpPr>
            <a:spLocks/>
          </p:cNvSpPr>
          <p:nvPr/>
        </p:nvSpPr>
        <p:spPr bwMode="auto">
          <a:xfrm>
            <a:off x="7977189" y="3530600"/>
            <a:ext cx="1335087" cy="3048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  <a:buNone/>
            </a:pPr>
            <a:r>
              <a:rPr lang="en-GB" altLang="en-US"/>
              <a:t>yolk</a:t>
            </a:r>
          </a:p>
        </p:txBody>
      </p:sp>
      <p:sp>
        <p:nvSpPr>
          <p:cNvPr id="17" name="Content Placeholder 21">
            <a:extLst>
              <a:ext uri="{FF2B5EF4-FFF2-40B4-BE49-F238E27FC236}">
                <a16:creationId xmlns:a16="http://schemas.microsoft.com/office/drawing/2014/main" id="{2FE912DE-A4CB-4001-ADCC-0A8041373157}"/>
              </a:ext>
            </a:extLst>
          </p:cNvPr>
          <p:cNvSpPr>
            <a:spLocks/>
          </p:cNvSpPr>
          <p:nvPr/>
        </p:nvSpPr>
        <p:spPr bwMode="auto">
          <a:xfrm>
            <a:off x="2279650" y="4046538"/>
            <a:ext cx="7632700" cy="3048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  <a:buNone/>
            </a:pPr>
            <a:r>
              <a:rPr lang="en-GB" altLang="en-US"/>
              <a:t>What other words do you know with a silent </a:t>
            </a:r>
            <a:r>
              <a:rPr lang="en-GB" altLang="en-US" b="1">
                <a:solidFill>
                  <a:srgbClr val="21A6F9"/>
                </a:solidFill>
              </a:rPr>
              <a:t>l</a:t>
            </a:r>
            <a:r>
              <a:rPr lang="en-GB" altLang="en-US"/>
              <a:t>?</a:t>
            </a: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id="{EF45EB43-B2A6-4161-A020-B8A9D12CEE0D}"/>
              </a:ext>
            </a:extLst>
          </p:cNvPr>
          <p:cNvSpPr>
            <a:spLocks/>
          </p:cNvSpPr>
          <p:nvPr/>
        </p:nvSpPr>
        <p:spPr bwMode="auto">
          <a:xfrm>
            <a:off x="2276475" y="4764088"/>
            <a:ext cx="7632700" cy="735012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  <a:buNone/>
            </a:pPr>
            <a:r>
              <a:rPr lang="en-GB" altLang="en-US" sz="4800"/>
              <a:t>ca</a:t>
            </a:r>
            <a:r>
              <a:rPr lang="en-GB" altLang="en-US" sz="4800" b="1">
                <a:solidFill>
                  <a:srgbClr val="21A6F9"/>
                </a:solidFill>
              </a:rPr>
              <a:t>l</a:t>
            </a:r>
            <a:r>
              <a:rPr lang="en-GB" altLang="en-US" sz="4800"/>
              <a:t>f</a:t>
            </a:r>
          </a:p>
        </p:txBody>
      </p:sp>
      <p:sp>
        <p:nvSpPr>
          <p:cNvPr id="14" name="Content Placeholder 21">
            <a:extLst>
              <a:ext uri="{FF2B5EF4-FFF2-40B4-BE49-F238E27FC236}">
                <a16:creationId xmlns:a16="http://schemas.microsoft.com/office/drawing/2014/main" id="{DD7E8F4D-CC4E-4059-9752-56D1B68073E1}"/>
              </a:ext>
            </a:extLst>
          </p:cNvPr>
          <p:cNvSpPr>
            <a:spLocks/>
          </p:cNvSpPr>
          <p:nvPr/>
        </p:nvSpPr>
        <p:spPr bwMode="auto">
          <a:xfrm>
            <a:off x="2276475" y="4764088"/>
            <a:ext cx="7632700" cy="735012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  <a:buNone/>
            </a:pPr>
            <a:r>
              <a:rPr lang="en-GB" altLang="en-US" sz="4800"/>
              <a:t>yo</a:t>
            </a:r>
            <a:r>
              <a:rPr lang="en-GB" altLang="en-US" sz="4800" b="1">
                <a:solidFill>
                  <a:srgbClr val="21A6F9"/>
                </a:solidFill>
              </a:rPr>
              <a:t>l</a:t>
            </a:r>
            <a:r>
              <a:rPr lang="en-GB" altLang="en-US" sz="4800"/>
              <a:t>k</a:t>
            </a:r>
          </a:p>
        </p:txBody>
      </p:sp>
      <p:sp>
        <p:nvSpPr>
          <p:cNvPr id="15" name="Content Placeholder 21">
            <a:extLst>
              <a:ext uri="{FF2B5EF4-FFF2-40B4-BE49-F238E27FC236}">
                <a16:creationId xmlns:a16="http://schemas.microsoft.com/office/drawing/2014/main" id="{A92DCF09-255D-4B34-BE47-65A921202A62}"/>
              </a:ext>
            </a:extLst>
          </p:cNvPr>
          <p:cNvSpPr>
            <a:spLocks/>
          </p:cNvSpPr>
          <p:nvPr/>
        </p:nvSpPr>
        <p:spPr bwMode="auto">
          <a:xfrm>
            <a:off x="2276475" y="4764088"/>
            <a:ext cx="7632700" cy="735012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  <a:buNone/>
            </a:pPr>
            <a:r>
              <a:rPr lang="en-GB" altLang="en-US" sz="4800"/>
              <a:t>fo</a:t>
            </a:r>
            <a:r>
              <a:rPr lang="en-GB" altLang="en-US" sz="4800" b="1">
                <a:solidFill>
                  <a:srgbClr val="21A6F9"/>
                </a:solidFill>
              </a:rPr>
              <a:t>l</a:t>
            </a:r>
            <a:r>
              <a:rPr lang="en-GB" altLang="en-US" sz="4800"/>
              <a:t>k</a:t>
            </a:r>
          </a:p>
        </p:txBody>
      </p:sp>
      <p:sp>
        <p:nvSpPr>
          <p:cNvPr id="16" name="Content Placeholder 21">
            <a:extLst>
              <a:ext uri="{FF2B5EF4-FFF2-40B4-BE49-F238E27FC236}">
                <a16:creationId xmlns:a16="http://schemas.microsoft.com/office/drawing/2014/main" id="{04CD7D85-FFD0-44BC-A950-3D1613E78BB1}"/>
              </a:ext>
            </a:extLst>
          </p:cNvPr>
          <p:cNvSpPr>
            <a:spLocks/>
          </p:cNvSpPr>
          <p:nvPr/>
        </p:nvSpPr>
        <p:spPr bwMode="auto">
          <a:xfrm>
            <a:off x="2276475" y="4764088"/>
            <a:ext cx="7632700" cy="735012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  <a:buNone/>
            </a:pPr>
            <a:r>
              <a:rPr lang="en-GB" altLang="en-US" sz="4800"/>
              <a:t>cha</a:t>
            </a:r>
            <a:r>
              <a:rPr lang="en-GB" altLang="en-US" sz="4800" b="1">
                <a:solidFill>
                  <a:srgbClr val="21A6F9"/>
                </a:solidFill>
              </a:rPr>
              <a:t>l</a:t>
            </a:r>
            <a:r>
              <a:rPr lang="en-GB" altLang="en-US" sz="4800"/>
              <a:t>k</a:t>
            </a:r>
          </a:p>
        </p:txBody>
      </p:sp>
      <p:sp>
        <p:nvSpPr>
          <p:cNvPr id="18" name="Content Placeholder 21">
            <a:extLst>
              <a:ext uri="{FF2B5EF4-FFF2-40B4-BE49-F238E27FC236}">
                <a16:creationId xmlns:a16="http://schemas.microsoft.com/office/drawing/2014/main" id="{8156C025-4B85-4F9B-8B7A-D7501F9E0299}"/>
              </a:ext>
            </a:extLst>
          </p:cNvPr>
          <p:cNvSpPr>
            <a:spLocks/>
          </p:cNvSpPr>
          <p:nvPr/>
        </p:nvSpPr>
        <p:spPr bwMode="auto">
          <a:xfrm>
            <a:off x="2276475" y="4764088"/>
            <a:ext cx="7632700" cy="735012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  <a:buNone/>
            </a:pPr>
            <a:r>
              <a:rPr lang="en-GB" altLang="en-US" sz="4800"/>
              <a:t>ta</a:t>
            </a:r>
            <a:r>
              <a:rPr lang="en-GB" altLang="en-US" sz="4800" b="1">
                <a:solidFill>
                  <a:srgbClr val="21A6F9"/>
                </a:solidFill>
              </a:rPr>
              <a:t>l</a:t>
            </a:r>
            <a:r>
              <a:rPr lang="en-GB" altLang="en-US" sz="4800"/>
              <a:t>k</a:t>
            </a:r>
          </a:p>
        </p:txBody>
      </p:sp>
      <p:sp>
        <p:nvSpPr>
          <p:cNvPr id="19" name="Content Placeholder 21">
            <a:extLst>
              <a:ext uri="{FF2B5EF4-FFF2-40B4-BE49-F238E27FC236}">
                <a16:creationId xmlns:a16="http://schemas.microsoft.com/office/drawing/2014/main" id="{ED959F86-4D9C-496C-96B7-22736D718AEA}"/>
              </a:ext>
            </a:extLst>
          </p:cNvPr>
          <p:cNvSpPr>
            <a:spLocks/>
          </p:cNvSpPr>
          <p:nvPr/>
        </p:nvSpPr>
        <p:spPr bwMode="auto">
          <a:xfrm>
            <a:off x="2276475" y="4764088"/>
            <a:ext cx="7632700" cy="735012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  <a:buNone/>
            </a:pPr>
            <a:r>
              <a:rPr lang="en-GB" altLang="en-US" sz="4800"/>
              <a:t>wa</a:t>
            </a:r>
            <a:r>
              <a:rPr lang="en-GB" altLang="en-US" sz="4800" b="1">
                <a:solidFill>
                  <a:srgbClr val="21A6F9"/>
                </a:solidFill>
              </a:rPr>
              <a:t>l</a:t>
            </a:r>
            <a:r>
              <a:rPr lang="en-GB" altLang="en-US" sz="4800"/>
              <a:t>k</a:t>
            </a:r>
          </a:p>
        </p:txBody>
      </p:sp>
      <p:sp>
        <p:nvSpPr>
          <p:cNvPr id="20" name="Content Placeholder 21">
            <a:extLst>
              <a:ext uri="{FF2B5EF4-FFF2-40B4-BE49-F238E27FC236}">
                <a16:creationId xmlns:a16="http://schemas.microsoft.com/office/drawing/2014/main" id="{86C116FD-EB58-45F0-91A6-713B9FC3B2EF}"/>
              </a:ext>
            </a:extLst>
          </p:cNvPr>
          <p:cNvSpPr>
            <a:spLocks/>
          </p:cNvSpPr>
          <p:nvPr/>
        </p:nvSpPr>
        <p:spPr bwMode="auto">
          <a:xfrm>
            <a:off x="2276475" y="4764088"/>
            <a:ext cx="7632700" cy="735012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  <a:buNone/>
            </a:pPr>
            <a:r>
              <a:rPr lang="en-GB" altLang="en-US" sz="4800"/>
              <a:t>ha</a:t>
            </a:r>
            <a:r>
              <a:rPr lang="en-GB" altLang="en-US" sz="4800" b="1">
                <a:solidFill>
                  <a:srgbClr val="21A6F9"/>
                </a:solidFill>
              </a:rPr>
              <a:t>l</a:t>
            </a:r>
            <a:r>
              <a:rPr lang="en-GB" altLang="en-US" sz="4800"/>
              <a:t>f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0370AC34-997D-4071-ACB8-392686A34656}"/>
              </a:ext>
            </a:extLst>
          </p:cNvPr>
          <p:cNvSpPr>
            <a:spLocks/>
          </p:cNvSpPr>
          <p:nvPr/>
        </p:nvSpPr>
        <p:spPr bwMode="auto">
          <a:xfrm>
            <a:off x="2276475" y="4764088"/>
            <a:ext cx="7632700" cy="735012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  <a:buNone/>
            </a:pPr>
            <a:r>
              <a:rPr lang="en-GB" altLang="en-US" sz="4800"/>
              <a:t>ca</a:t>
            </a:r>
            <a:r>
              <a:rPr lang="en-GB" altLang="en-US" sz="4800" b="1">
                <a:solidFill>
                  <a:srgbClr val="21A6F9"/>
                </a:solidFill>
              </a:rPr>
              <a:t>l</a:t>
            </a:r>
            <a:r>
              <a:rPr lang="en-GB" altLang="en-US" sz="4800"/>
              <a:t>m</a:t>
            </a:r>
          </a:p>
        </p:txBody>
      </p:sp>
      <p:sp>
        <p:nvSpPr>
          <p:cNvPr id="23" name="Content Placeholder 21">
            <a:extLst>
              <a:ext uri="{FF2B5EF4-FFF2-40B4-BE49-F238E27FC236}">
                <a16:creationId xmlns:a16="http://schemas.microsoft.com/office/drawing/2014/main" id="{53130D03-6B15-4EC8-84E4-CD630874EDE0}"/>
              </a:ext>
            </a:extLst>
          </p:cNvPr>
          <p:cNvSpPr>
            <a:spLocks/>
          </p:cNvSpPr>
          <p:nvPr/>
        </p:nvSpPr>
        <p:spPr bwMode="auto">
          <a:xfrm>
            <a:off x="2276475" y="4764088"/>
            <a:ext cx="7632700" cy="735012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  <a:buNone/>
            </a:pPr>
            <a:r>
              <a:rPr lang="en-GB" altLang="en-US" sz="4800"/>
              <a:t>pa</a:t>
            </a:r>
            <a:r>
              <a:rPr lang="en-GB" altLang="en-US" sz="4800" b="1">
                <a:solidFill>
                  <a:srgbClr val="21A6F9"/>
                </a:solidFill>
              </a:rPr>
              <a:t>l</a:t>
            </a:r>
            <a:r>
              <a:rPr lang="en-GB" altLang="en-US" sz="4800"/>
              <a:t>m</a:t>
            </a:r>
          </a:p>
        </p:txBody>
      </p:sp>
    </p:spTree>
    <p:extLst>
      <p:ext uri="{BB962C8B-B14F-4D97-AF65-F5344CB8AC3E}">
        <p14:creationId xmlns:p14="http://schemas.microsoft.com/office/powerpoint/2010/main" val="145942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7" grpId="0"/>
      <p:bldP spid="13" grpId="0" build="allAtOnce"/>
      <p:bldP spid="14" grpId="0" build="allAtOnce"/>
      <p:bldP spid="15" grpId="0" build="allAtOnce"/>
      <p:bldP spid="16" grpId="0" build="allAtOnce"/>
      <p:bldP spid="18" grpId="0" build="allAtOnce"/>
      <p:bldP spid="19" grpId="0" build="allAtOnce"/>
      <p:bldP spid="20" grpId="0" build="allAtOnce"/>
      <p:bldP spid="22" grpId="0" build="allAtOnce"/>
      <p:bldP spid="2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0">
            <a:extLst>
              <a:ext uri="{FF2B5EF4-FFF2-40B4-BE49-F238E27FC236}">
                <a16:creationId xmlns:a16="http://schemas.microsoft.com/office/drawing/2014/main" id="{8EB3EAC6-0070-44CE-BE35-54C3D772B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1482725"/>
          </a:xfrm>
        </p:spPr>
        <p:txBody>
          <a:bodyPr/>
          <a:lstStyle/>
          <a:p>
            <a:pPr algn="ctr"/>
            <a:r>
              <a:rPr lang="en-GB" altLang="en-US"/>
              <a:t>What words do you </a:t>
            </a:r>
            <a:br>
              <a:rPr lang="en-GB" altLang="en-US"/>
            </a:br>
            <a:r>
              <a:rPr lang="en-GB" altLang="en-US"/>
              <a:t>know with a silent </a:t>
            </a:r>
            <a:r>
              <a:rPr lang="en-GB" altLang="en-US" b="1">
                <a:solidFill>
                  <a:srgbClr val="21A6F9"/>
                </a:solidFill>
              </a:rPr>
              <a:t>n</a:t>
            </a:r>
            <a:r>
              <a:rPr lang="en-GB" altLang="en-US"/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B385AF-C084-4EAB-9E42-8B876CBCC0F0}"/>
              </a:ext>
            </a:extLst>
          </p:cNvPr>
          <p:cNvSpPr txBox="1"/>
          <p:nvPr/>
        </p:nvSpPr>
        <p:spPr>
          <a:xfrm>
            <a:off x="2145437" y="5637321"/>
            <a:ext cx="7732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1C1C1C"/>
                </a:solidFill>
                <a:latin typeface="Comic Sans MS" panose="030F0702030302020204" pitchFamily="66" charset="0"/>
              </a:rPr>
              <a:t>Flick through some examples on the next page!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0">
            <a:extLst>
              <a:ext uri="{FF2B5EF4-FFF2-40B4-BE49-F238E27FC236}">
                <a16:creationId xmlns:a16="http://schemas.microsoft.com/office/drawing/2014/main" id="{8EB3EAC6-0070-44CE-BE35-54C3D772B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1482725"/>
          </a:xfrm>
        </p:spPr>
        <p:txBody>
          <a:bodyPr/>
          <a:lstStyle/>
          <a:p>
            <a:pPr algn="ctr"/>
            <a:r>
              <a:rPr lang="en-GB" altLang="en-US"/>
              <a:t>What words do you </a:t>
            </a:r>
            <a:br>
              <a:rPr lang="en-GB" altLang="en-US"/>
            </a:br>
            <a:r>
              <a:rPr lang="en-GB" altLang="en-US"/>
              <a:t>know with a silent </a:t>
            </a:r>
            <a:r>
              <a:rPr lang="en-GB" altLang="en-US" b="1">
                <a:solidFill>
                  <a:srgbClr val="21A6F9"/>
                </a:solidFill>
              </a:rPr>
              <a:t>n</a:t>
            </a:r>
            <a:r>
              <a:rPr lang="en-GB" altLang="en-US"/>
              <a:t>?</a:t>
            </a:r>
          </a:p>
        </p:txBody>
      </p:sp>
      <p:sp>
        <p:nvSpPr>
          <p:cNvPr id="19" name="Content Placeholder 21">
            <a:extLst>
              <a:ext uri="{FF2B5EF4-FFF2-40B4-BE49-F238E27FC236}">
                <a16:creationId xmlns:a16="http://schemas.microsoft.com/office/drawing/2014/main" id="{A3D83EF3-763D-4C77-A5AB-334D8DE856C2}"/>
              </a:ext>
            </a:extLst>
          </p:cNvPr>
          <p:cNvSpPr>
            <a:spLocks/>
          </p:cNvSpPr>
          <p:nvPr/>
        </p:nvSpPr>
        <p:spPr bwMode="auto">
          <a:xfrm>
            <a:off x="2279650" y="2616200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  <a:buNone/>
            </a:pPr>
            <a:r>
              <a:rPr lang="en-GB" altLang="en-US" sz="9600"/>
              <a:t>autum</a:t>
            </a:r>
            <a:r>
              <a:rPr lang="en-GB" altLang="en-US" sz="9600" b="1">
                <a:solidFill>
                  <a:srgbClr val="21A6F9"/>
                </a:solidFill>
              </a:rPr>
              <a:t>n</a:t>
            </a:r>
            <a:endParaRPr lang="en-GB" altLang="en-US" sz="9600"/>
          </a:p>
        </p:txBody>
      </p:sp>
      <p:sp>
        <p:nvSpPr>
          <p:cNvPr id="17" name="Content Placeholder 21">
            <a:extLst>
              <a:ext uri="{FF2B5EF4-FFF2-40B4-BE49-F238E27FC236}">
                <a16:creationId xmlns:a16="http://schemas.microsoft.com/office/drawing/2014/main" id="{164C4B58-8B0B-463F-9659-4577153A8CD7}"/>
              </a:ext>
            </a:extLst>
          </p:cNvPr>
          <p:cNvSpPr>
            <a:spLocks/>
          </p:cNvSpPr>
          <p:nvPr/>
        </p:nvSpPr>
        <p:spPr bwMode="auto">
          <a:xfrm>
            <a:off x="2279650" y="2616200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  <a:buNone/>
            </a:pPr>
            <a:r>
              <a:rPr lang="en-GB" altLang="en-US" sz="9600"/>
              <a:t>colum</a:t>
            </a:r>
            <a:r>
              <a:rPr lang="en-GB" altLang="en-US" sz="9600" b="1">
                <a:solidFill>
                  <a:srgbClr val="21A6F9"/>
                </a:solidFill>
              </a:rPr>
              <a:t>n</a:t>
            </a:r>
            <a:endParaRPr lang="en-GB" altLang="en-US" sz="9600"/>
          </a:p>
        </p:txBody>
      </p:sp>
      <p:sp>
        <p:nvSpPr>
          <p:cNvPr id="18" name="Content Placeholder 21">
            <a:extLst>
              <a:ext uri="{FF2B5EF4-FFF2-40B4-BE49-F238E27FC236}">
                <a16:creationId xmlns:a16="http://schemas.microsoft.com/office/drawing/2014/main" id="{15C23317-8729-4B0E-9550-DCC4F132C50B}"/>
              </a:ext>
            </a:extLst>
          </p:cNvPr>
          <p:cNvSpPr>
            <a:spLocks/>
          </p:cNvSpPr>
          <p:nvPr/>
        </p:nvSpPr>
        <p:spPr bwMode="auto">
          <a:xfrm>
            <a:off x="2279650" y="2616200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  <a:buNone/>
            </a:pPr>
            <a:r>
              <a:rPr lang="en-GB" altLang="en-US" sz="9600"/>
              <a:t>condem</a:t>
            </a:r>
            <a:r>
              <a:rPr lang="en-GB" altLang="en-US" sz="9600" b="1">
                <a:solidFill>
                  <a:srgbClr val="21A6F9"/>
                </a:solidFill>
              </a:rPr>
              <a:t>n</a:t>
            </a:r>
            <a:endParaRPr lang="en-GB" altLang="en-US" sz="9600"/>
          </a:p>
        </p:txBody>
      </p:sp>
      <p:sp>
        <p:nvSpPr>
          <p:cNvPr id="31" name="Content Placeholder 21">
            <a:extLst>
              <a:ext uri="{FF2B5EF4-FFF2-40B4-BE49-F238E27FC236}">
                <a16:creationId xmlns:a16="http://schemas.microsoft.com/office/drawing/2014/main" id="{0020AE42-C6EE-48D9-8E57-3F8B268AEC99}"/>
              </a:ext>
            </a:extLst>
          </p:cNvPr>
          <p:cNvSpPr>
            <a:spLocks/>
          </p:cNvSpPr>
          <p:nvPr/>
        </p:nvSpPr>
        <p:spPr bwMode="auto">
          <a:xfrm>
            <a:off x="2279650" y="2616200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  <a:buNone/>
            </a:pPr>
            <a:r>
              <a:rPr lang="en-GB" altLang="en-US" sz="9600"/>
              <a:t>hym</a:t>
            </a:r>
            <a:r>
              <a:rPr lang="en-GB" altLang="en-US" sz="9600" b="1">
                <a:solidFill>
                  <a:srgbClr val="21A6F9"/>
                </a:solidFill>
              </a:rPr>
              <a:t>n</a:t>
            </a:r>
            <a:endParaRPr lang="en-GB" altLang="en-US" sz="9600"/>
          </a:p>
        </p:txBody>
      </p:sp>
      <p:sp>
        <p:nvSpPr>
          <p:cNvPr id="32" name="Content Placeholder 21">
            <a:extLst>
              <a:ext uri="{FF2B5EF4-FFF2-40B4-BE49-F238E27FC236}">
                <a16:creationId xmlns:a16="http://schemas.microsoft.com/office/drawing/2014/main" id="{AEE860DB-2814-4DB6-81AE-7E3CA5EB04D5}"/>
              </a:ext>
            </a:extLst>
          </p:cNvPr>
          <p:cNvSpPr>
            <a:spLocks/>
          </p:cNvSpPr>
          <p:nvPr/>
        </p:nvSpPr>
        <p:spPr bwMode="auto">
          <a:xfrm>
            <a:off x="2279650" y="2616200"/>
            <a:ext cx="7632700" cy="165100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itchFamily="50" charset="0"/>
                <a:ea typeface="Sassoon Infant Rg" pitchFamily="50" charset="0"/>
                <a:cs typeface="Sassoon Infant Rg" pitchFamily="50" charset="0"/>
              </a:defRPr>
            </a:lvl9pPr>
          </a:lstStyle>
          <a:p>
            <a:pPr algn="ctr" fontAlgn="base">
              <a:lnSpc>
                <a:spcPct val="100000"/>
              </a:lnSpc>
              <a:spcAft>
                <a:spcPct val="0"/>
              </a:spcAft>
              <a:buNone/>
            </a:pPr>
            <a:r>
              <a:rPr lang="en-GB" altLang="en-US" sz="9600"/>
              <a:t>solem</a:t>
            </a:r>
            <a:r>
              <a:rPr lang="en-GB" altLang="en-US" sz="9600" b="1">
                <a:solidFill>
                  <a:srgbClr val="21A6F9"/>
                </a:solidFill>
              </a:rPr>
              <a:t>n</a:t>
            </a:r>
            <a:endParaRPr lang="en-GB" altLang="en-US" sz="9600"/>
          </a:p>
        </p:txBody>
      </p:sp>
    </p:spTree>
    <p:extLst>
      <p:ext uri="{BB962C8B-B14F-4D97-AF65-F5344CB8AC3E}">
        <p14:creationId xmlns:p14="http://schemas.microsoft.com/office/powerpoint/2010/main" val="111956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allAtOnce"/>
      <p:bldP spid="17" grpId="0" build="allAtOnce"/>
      <p:bldP spid="18" grpId="0" build="allAtOnce"/>
      <p:bldP spid="31" grpId="0" build="allAtOnce"/>
      <p:bldP spid="32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20">
            <a:extLst>
              <a:ext uri="{FF2B5EF4-FFF2-40B4-BE49-F238E27FC236}">
                <a16:creationId xmlns:a16="http://schemas.microsoft.com/office/drawing/2014/main" id="{03E065FB-B3D2-4BCA-B9D9-A33BD1DEC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1" y="479426"/>
            <a:ext cx="8220075" cy="5495247"/>
          </a:xfrm>
        </p:spPr>
        <p:txBody>
          <a:bodyPr/>
          <a:lstStyle/>
          <a:p>
            <a:pPr algn="ctr"/>
            <a:r>
              <a:rPr lang="en-GB" altLang="en-US" dirty="0"/>
              <a:t>Can you think of any other silent letters we have not looked at this week?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C9C5A15F-9867-4470-96EF-B9DAA221739B}"/>
              </a:ext>
            </a:extLst>
          </p:cNvPr>
          <p:cNvSpPr/>
          <p:nvPr/>
        </p:nvSpPr>
        <p:spPr>
          <a:xfrm>
            <a:off x="2254928" y="1669002"/>
            <a:ext cx="6747029" cy="3373515"/>
          </a:xfrm>
          <a:prstGeom prst="cloudCallout">
            <a:avLst>
              <a:gd name="adj1" fmla="val -56491"/>
              <a:gd name="adj2" fmla="val 6144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7030A0"/>
                </a:solidFill>
                <a:latin typeface="CCW Cursive Writing 1" panose="03050602040000000000" pitchFamily="66" charset="0"/>
              </a:rPr>
              <a:t>Art - adaptation </a:t>
            </a:r>
            <a:endParaRPr lang="en-GB" sz="2000" dirty="0">
              <a:solidFill>
                <a:srgbClr val="7030A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848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C02C4-83A4-446B-81E3-D325A87F9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F0470-9B5E-4671-A005-41C5846AD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>
                <a:solidFill>
                  <a:srgbClr val="0070C0"/>
                </a:solidFill>
                <a:latin typeface="Comic Sans MS" panose="030F0702030302020204" pitchFamily="66" charset="0"/>
              </a:rPr>
              <a:t>Do you notice anything special in the following photos?</a:t>
            </a:r>
          </a:p>
          <a:p>
            <a:pPr marL="0" indent="0" algn="ctr">
              <a:buNone/>
            </a:pPr>
            <a:endParaRPr lang="en-GB" sz="44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(Some are easier than others!)</a:t>
            </a:r>
          </a:p>
        </p:txBody>
      </p:sp>
    </p:spTree>
    <p:extLst>
      <p:ext uri="{BB962C8B-B14F-4D97-AF65-F5344CB8AC3E}">
        <p14:creationId xmlns:p14="http://schemas.microsoft.com/office/powerpoint/2010/main" val="1003280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5612" y="233879"/>
            <a:ext cx="113760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CW Cursive Writing 1" panose="03050602040000000000" pitchFamily="66" charset="0"/>
              </a:rPr>
              <a:t>Good morning!</a:t>
            </a:r>
          </a:p>
          <a:p>
            <a:pPr algn="ctr"/>
            <a:endParaRPr lang="en-GB" sz="2800" dirty="0">
              <a:solidFill>
                <a:srgbClr val="002060"/>
              </a:solidFill>
              <a:latin typeface="CCW Cursive Writing 1" panose="03050602040000000000" pitchFamily="66" charset="0"/>
            </a:endParaRPr>
          </a:p>
          <a:p>
            <a:pPr algn="ctr"/>
            <a:r>
              <a:rPr lang="en-GB" sz="2800" dirty="0">
                <a:solidFill>
                  <a:srgbClr val="002060"/>
                </a:solidFill>
                <a:latin typeface="CCW Cursive Writing 1" panose="03050602040000000000" pitchFamily="66" charset="0"/>
              </a:rPr>
              <a:t>Have a go at the following task: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E47F3A-44B8-447A-AD6F-8B1C4DFAEC5D}"/>
              </a:ext>
            </a:extLst>
          </p:cNvPr>
          <p:cNvSpPr txBox="1"/>
          <p:nvPr/>
        </p:nvSpPr>
        <p:spPr>
          <a:xfrm>
            <a:off x="110359" y="2403459"/>
            <a:ext cx="1192223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CW Cursive Writing 1" panose="03050602040000000000" pitchFamily="66" charset="0"/>
              </a:rPr>
              <a:t>How would you balance these 6 weights?</a:t>
            </a:r>
          </a:p>
          <a:p>
            <a:pPr algn="ctr"/>
            <a:endParaRPr lang="en-US" sz="3200" dirty="0">
              <a:solidFill>
                <a:srgbClr val="FF0000"/>
              </a:solidFill>
              <a:latin typeface="CCW Cursive Writing 1" panose="03050602040000000000" pitchFamily="66" charset="0"/>
            </a:endParaRPr>
          </a:p>
          <a:p>
            <a:pPr algn="ctr"/>
            <a:endParaRPr lang="en-US" sz="3200" dirty="0">
              <a:solidFill>
                <a:srgbClr val="FF0000"/>
              </a:solidFill>
              <a:latin typeface="CCW Cursive Writing 1" panose="03050602040000000000" pitchFamily="66" charset="0"/>
            </a:endParaRPr>
          </a:p>
          <a:p>
            <a:r>
              <a:rPr lang="en-US" sz="3200" dirty="0">
                <a:solidFill>
                  <a:srgbClr val="FF0000"/>
                </a:solidFill>
                <a:latin typeface="CCW Cursive Writing 1" panose="03050602040000000000" pitchFamily="66" charset="0"/>
              </a:rPr>
              <a:t>    5kg, 11kg, 29kg, 19kg, </a:t>
            </a:r>
          </a:p>
          <a:p>
            <a:r>
              <a:rPr lang="en-US" sz="3200" dirty="0">
                <a:solidFill>
                  <a:srgbClr val="FF0000"/>
                </a:solidFill>
                <a:latin typeface="CCW Cursive Writing 1" panose="03050602040000000000" pitchFamily="66" charset="0"/>
              </a:rPr>
              <a:t>        7kg and 23kg</a:t>
            </a:r>
          </a:p>
          <a:p>
            <a:pPr algn="ctr"/>
            <a:endParaRPr lang="en-GB" sz="1600" dirty="0">
              <a:solidFill>
                <a:srgbClr val="FF0000"/>
              </a:solidFill>
              <a:latin typeface="CCW Cursive Writing 1" panose="03050602040000000000" pitchFamily="66" charset="0"/>
            </a:endParaRPr>
          </a:p>
        </p:txBody>
      </p:sp>
      <p:pic>
        <p:nvPicPr>
          <p:cNvPr id="11" name="Picture 2" descr="Balance Scale Clip Art">
            <a:extLst>
              <a:ext uri="{FF2B5EF4-FFF2-40B4-BE49-F238E27FC236}">
                <a16:creationId xmlns:a16="http://schemas.microsoft.com/office/drawing/2014/main" id="{177D6C13-BA1D-427D-B24E-1A6AD57EE2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55011" y="4262006"/>
            <a:ext cx="3577580" cy="23135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68193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60 Camouflaged Animals Hidden In Plain Sight? How Many Can You Spot?">
            <a:extLst>
              <a:ext uri="{FF2B5EF4-FFF2-40B4-BE49-F238E27FC236}">
                <a16:creationId xmlns:a16="http://schemas.microsoft.com/office/drawing/2014/main" id="{C1F991D4-E8BC-4957-BF9F-C1F24AD21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8546"/>
            <a:ext cx="12191999" cy="698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887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static.boredpanda.com/blog/wp-content/uuuploads/animal-camouflage-photography-art-wolfe/animal-camouflage-photography-art-wolfe-2.jpg">
            <a:extLst>
              <a:ext uri="{FF2B5EF4-FFF2-40B4-BE49-F238E27FC236}">
                <a16:creationId xmlns:a16="http://schemas.microsoft.com/office/drawing/2014/main" id="{ED858FB8-8D79-4A8B-9EF2-B37DDBF7B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0" cy="693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289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static.boredpanda.com/blog/wp-content/uuuploads/animal-camouflage-photography-art-wolfe/animal-camouflage-photography-art-wolfe-3.jpg">
            <a:extLst>
              <a:ext uri="{FF2B5EF4-FFF2-40B4-BE49-F238E27FC236}">
                <a16:creationId xmlns:a16="http://schemas.microsoft.com/office/drawing/2014/main" id="{063499B6-3713-4C2D-861E-00C4D41CB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23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798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static.boredpanda.com/blog/wp-content/uuuploads/animal-camouflage-photography-art-wolfe/animal-camouflage-photography-art-wolfe-4.jpg">
            <a:extLst>
              <a:ext uri="{FF2B5EF4-FFF2-40B4-BE49-F238E27FC236}">
                <a16:creationId xmlns:a16="http://schemas.microsoft.com/office/drawing/2014/main" id="{31CBB55E-B429-4CB8-AE84-C0FB1D4AF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0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1609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static.boredpanda.com/blog/wp-content/uuuploads/animal-camouflage-photography-art-wolfe/temp/animal-camouflage-photography-art-wolfe-6.jpg">
            <a:extLst>
              <a:ext uri="{FF2B5EF4-FFF2-40B4-BE49-F238E27FC236}">
                <a16:creationId xmlns:a16="http://schemas.microsoft.com/office/drawing/2014/main" id="{AF92E272-D3A1-452C-8F5F-677FC2469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92001" cy="727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00739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in on Nationwide Vision">
            <a:extLst>
              <a:ext uri="{FF2B5EF4-FFF2-40B4-BE49-F238E27FC236}">
                <a16:creationId xmlns:a16="http://schemas.microsoft.com/office/drawing/2014/main" id="{84D04994-1F04-4362-A723-19ACEED41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821" y="0"/>
            <a:ext cx="9543495" cy="716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206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Wild Kingdom Optical Illusion">
            <a:extLst>
              <a:ext uri="{FF2B5EF4-FFF2-40B4-BE49-F238E27FC236}">
                <a16:creationId xmlns:a16="http://schemas.microsoft.com/office/drawing/2014/main" id="{2CF0786A-3D32-432B-A0B7-120679896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03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ptical Illusions: Find the Hidden Animals in the Rainforest | Scene360">
            <a:extLst>
              <a:ext uri="{FF2B5EF4-FFF2-40B4-BE49-F238E27FC236}">
                <a16:creationId xmlns:a16="http://schemas.microsoft.com/office/drawing/2014/main" id="{578652C1-0034-412E-8FC9-FF0BB6F9A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0672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8788"/>
            <a:ext cx="10515600" cy="5218175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Over the last few weeks we have looked at adaptation and inheritance in science. Our art this week will be focused on a major part of adaptation…</a:t>
            </a:r>
          </a:p>
          <a:p>
            <a:pPr marL="0" indent="0" algn="ctr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Camouflage. </a:t>
            </a:r>
          </a:p>
          <a:p>
            <a:pPr marL="0" indent="0" algn="ctr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dirty="0">
                <a:latin typeface="Comic Sans MS" panose="030F0702030302020204" pitchFamily="66" charset="0"/>
              </a:rPr>
              <a:t>This is an animals ability to blend into its environment. It does this to hide from predators and prey. This gives it an advantage when hunting or hiding.</a:t>
            </a:r>
          </a:p>
        </p:txBody>
      </p:sp>
    </p:spTree>
    <p:extLst>
      <p:ext uri="{BB962C8B-B14F-4D97-AF65-F5344CB8AC3E}">
        <p14:creationId xmlns:p14="http://schemas.microsoft.com/office/powerpoint/2010/main" val="36680559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873C4B-EF33-4E49-BBB5-3928A667E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05522"/>
            <a:ext cx="10515600" cy="5271441"/>
          </a:xfrm>
        </p:spPr>
        <p:txBody>
          <a:bodyPr/>
          <a:lstStyle/>
          <a:p>
            <a:pPr marL="0" indent="0" algn="ctr">
              <a:buNone/>
            </a:pPr>
            <a:r>
              <a:rPr lang="en-GB" sz="3600" dirty="0">
                <a:latin typeface="Comic Sans MS" panose="030F0702030302020204" pitchFamily="66" charset="0"/>
              </a:rPr>
              <a:t>Today we are going to have a go at drawing our own ‘hidden animal’ art.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Think about the following questions:</a:t>
            </a:r>
          </a:p>
          <a:p>
            <a:r>
              <a:rPr lang="en-GB" dirty="0">
                <a:latin typeface="Comic Sans MS" panose="030F0702030302020204" pitchFamily="66" charset="0"/>
              </a:rPr>
              <a:t>Which type of habitat will you choose? </a:t>
            </a:r>
          </a:p>
          <a:p>
            <a:r>
              <a:rPr lang="en-GB" dirty="0">
                <a:latin typeface="Comic Sans MS" panose="030F0702030302020204" pitchFamily="66" charset="0"/>
              </a:rPr>
              <a:t>Which animals are you going to include? </a:t>
            </a:r>
          </a:p>
          <a:p>
            <a:r>
              <a:rPr lang="en-GB" dirty="0">
                <a:latin typeface="Comic Sans MS" panose="030F0702030302020204" pitchFamily="66" charset="0"/>
              </a:rPr>
              <a:t>What colours will help your animals camouflage into the picture? </a:t>
            </a:r>
          </a:p>
          <a:p>
            <a:r>
              <a:rPr lang="en-GB" dirty="0">
                <a:latin typeface="Comic Sans MS" panose="030F0702030302020204" pitchFamily="66" charset="0"/>
              </a:rPr>
              <a:t>Which order will you draw your picture in? (e.g. animals, then surroundings?)  </a:t>
            </a:r>
          </a:p>
        </p:txBody>
      </p:sp>
    </p:spTree>
    <p:extLst>
      <p:ext uri="{BB962C8B-B14F-4D97-AF65-F5344CB8AC3E}">
        <p14:creationId xmlns:p14="http://schemas.microsoft.com/office/powerpoint/2010/main" val="2011857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C9C5A15F-9867-4470-96EF-B9DAA221739B}"/>
              </a:ext>
            </a:extLst>
          </p:cNvPr>
          <p:cNvSpPr/>
          <p:nvPr/>
        </p:nvSpPr>
        <p:spPr>
          <a:xfrm>
            <a:off x="2219417" y="1633491"/>
            <a:ext cx="6747029" cy="3373515"/>
          </a:xfrm>
          <a:prstGeom prst="cloudCallout">
            <a:avLst>
              <a:gd name="adj1" fmla="val -56491"/>
              <a:gd name="adj2" fmla="val 6144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err="1">
                <a:solidFill>
                  <a:srgbClr val="002060"/>
                </a:solidFill>
                <a:latin typeface="CCW Cursive Writing 1" panose="03050602040000000000" pitchFamily="66" charset="0"/>
              </a:rPr>
              <a:t>TTrockstars</a:t>
            </a:r>
            <a:endParaRPr lang="en-GB" sz="2800" dirty="0">
              <a:solidFill>
                <a:srgbClr val="002060"/>
              </a:solidFill>
              <a:latin typeface="CCW Cursive Writing 1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924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This week you are going to have some set time on </a:t>
            </a:r>
            <a:r>
              <a:rPr lang="en-GB" dirty="0" err="1">
                <a:latin typeface="Comic Sans MS" panose="030F0702030302020204" pitchFamily="66" charset="0"/>
              </a:rPr>
              <a:t>Ttrockstars</a:t>
            </a:r>
            <a:r>
              <a:rPr lang="en-GB" dirty="0">
                <a:latin typeface="Comic Sans MS" panose="030F0702030302020204" pitchFamily="66" charset="0"/>
              </a:rPr>
              <a:t> to help practise your timetables.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Spend the next 20 minutes in the garage or maybe you can challenge your friends or even your teacher.</a:t>
            </a:r>
          </a:p>
        </p:txBody>
      </p:sp>
    </p:spTree>
    <p:extLst>
      <p:ext uri="{BB962C8B-B14F-4D97-AF65-F5344CB8AC3E}">
        <p14:creationId xmlns:p14="http://schemas.microsoft.com/office/powerpoint/2010/main" val="803566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C9C5A15F-9867-4470-96EF-B9DAA221739B}"/>
              </a:ext>
            </a:extLst>
          </p:cNvPr>
          <p:cNvSpPr/>
          <p:nvPr/>
        </p:nvSpPr>
        <p:spPr>
          <a:xfrm>
            <a:off x="2219417" y="1633491"/>
            <a:ext cx="8522474" cy="3373515"/>
          </a:xfrm>
          <a:prstGeom prst="cloudCallout">
            <a:avLst>
              <a:gd name="adj1" fmla="val -56491"/>
              <a:gd name="adj2" fmla="val 6144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CW Cursive Writing 1" panose="03050602040000000000" pitchFamily="66" charset="0"/>
              </a:rPr>
              <a:t>Mathletics</a:t>
            </a:r>
          </a:p>
        </p:txBody>
      </p:sp>
    </p:spTree>
    <p:extLst>
      <p:ext uri="{BB962C8B-B14F-4D97-AF65-F5344CB8AC3E}">
        <p14:creationId xmlns:p14="http://schemas.microsoft.com/office/powerpoint/2010/main" val="2069221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A679F-96D5-416B-9944-D480850C8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2873"/>
            <a:ext cx="10515600" cy="5244090"/>
          </a:xfrm>
        </p:spPr>
        <p:txBody>
          <a:bodyPr/>
          <a:lstStyle/>
          <a:p>
            <a:pPr marL="0" indent="0" algn="ctr">
              <a:buNone/>
            </a:pPr>
            <a:r>
              <a:rPr lang="en-GB" sz="3200" dirty="0">
                <a:latin typeface="Comic Sans MS" panose="030F0702030302020204" pitchFamily="66" charset="0"/>
              </a:rPr>
              <a:t>Now we are going to be working on Mathletics. </a:t>
            </a:r>
            <a:br>
              <a:rPr lang="en-GB" sz="3200" dirty="0">
                <a:latin typeface="Comic Sans MS" panose="030F0702030302020204" pitchFamily="66" charset="0"/>
              </a:rPr>
            </a:br>
            <a:endParaRPr lang="en-GB" sz="32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GB" sz="3200" dirty="0">
                <a:latin typeface="Comic Sans MS" panose="030F0702030302020204" pitchFamily="66" charset="0"/>
              </a:rPr>
              <a:t>Complete the tasks set for you on area and perimeter and then play live to compete against your friends.</a:t>
            </a:r>
          </a:p>
          <a:p>
            <a:pPr marL="0" indent="0" algn="ctr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152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C9C5A15F-9867-4470-96EF-B9DAA221739B}"/>
              </a:ext>
            </a:extLst>
          </p:cNvPr>
          <p:cNvSpPr/>
          <p:nvPr/>
        </p:nvSpPr>
        <p:spPr>
          <a:xfrm>
            <a:off x="2254928" y="1669002"/>
            <a:ext cx="6747029" cy="3373515"/>
          </a:xfrm>
          <a:prstGeom prst="cloudCallout">
            <a:avLst>
              <a:gd name="adj1" fmla="val -56491"/>
              <a:gd name="adj2" fmla="val 6144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CW Cursive Writing 1" panose="03050602040000000000" pitchFamily="66" charset="0"/>
                <a:ea typeface="+mn-ea"/>
                <a:cs typeface="+mn-cs"/>
              </a:rPr>
              <a:t>English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CW Cursive Writing 1" panose="03050602040000000000" pitchFamily="66" charset="0"/>
                <a:ea typeface="+mn-ea"/>
                <a:cs typeface="+mn-cs"/>
              </a:rPr>
              <a:t>- Editing and re-drafting</a:t>
            </a:r>
          </a:p>
        </p:txBody>
      </p:sp>
    </p:spTree>
    <p:extLst>
      <p:ext uri="{BB962C8B-B14F-4D97-AF65-F5344CB8AC3E}">
        <p14:creationId xmlns:p14="http://schemas.microsoft.com/office/powerpoint/2010/main" val="3464502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F6F54-9EF9-4EF6-87FC-8F612CEE7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9767"/>
            <a:ext cx="10515600" cy="600259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Now you have finished your narrative its time to edit and improve. This is a key skill in KS2! 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First, read through to ensure you have used accurate punctuation. Does every sentence start with a capital and have closing punctuation? (e.g. full stops, exclamation marks or ellipsis.) 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Think carefully about the GPS techniques you should be using in your work e.g. </a:t>
            </a:r>
          </a:p>
          <a:p>
            <a:pPr>
              <a:buFontTx/>
              <a:buChar char="-"/>
            </a:pP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A range of conjunctions</a:t>
            </a:r>
          </a:p>
          <a:p>
            <a:pPr>
              <a:buFontTx/>
              <a:buChar char="-"/>
            </a:pP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Fronted adverbials</a:t>
            </a:r>
          </a:p>
          <a:p>
            <a:pPr>
              <a:buFontTx/>
              <a:buChar char="-"/>
            </a:pP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Expanded noun phrases </a:t>
            </a:r>
          </a:p>
          <a:p>
            <a:pPr>
              <a:buFontTx/>
              <a:buChar char="-"/>
            </a:pP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Brackets </a:t>
            </a:r>
          </a:p>
          <a:p>
            <a:pPr>
              <a:buFontTx/>
              <a:buChar char="-"/>
            </a:pP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Relative clauses </a:t>
            </a:r>
          </a:p>
          <a:p>
            <a:pPr>
              <a:buFontTx/>
              <a:buChar char="-"/>
            </a:pP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  <a:latin typeface="Comic Sans MS" panose="030F0702030302020204" pitchFamily="66" charset="0"/>
              </a:rPr>
              <a:t>Finally, check your spellings. Are there any words you are unsure of? </a:t>
            </a:r>
          </a:p>
          <a:p>
            <a:pPr>
              <a:buFontTx/>
              <a:buChar char="-"/>
            </a:pP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2300" dirty="0">
                <a:solidFill>
                  <a:srgbClr val="002060"/>
                </a:solidFill>
                <a:latin typeface="Comic Sans MS" panose="030F0702030302020204" pitchFamily="66" charset="0"/>
              </a:rPr>
              <a:t>Although we often edit and improve our work in class, the following video may help you:</a:t>
            </a:r>
          </a:p>
          <a:p>
            <a:pPr marL="0" indent="0">
              <a:buNone/>
            </a:pPr>
            <a:r>
              <a:rPr lang="en-GB" sz="2300" dirty="0">
                <a:solidFill>
                  <a:srgbClr val="002060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https://classroom.thenational.academy/lessons/to-edit-a-non-chronological-report-c9j3ac?activity=video&amp;step=1</a:t>
            </a:r>
            <a:r>
              <a:rPr lang="en-GB" sz="23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endParaRPr lang="en-GB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26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C9C5A15F-9867-4470-96EF-B9DAA221739B}"/>
              </a:ext>
            </a:extLst>
          </p:cNvPr>
          <p:cNvSpPr/>
          <p:nvPr/>
        </p:nvSpPr>
        <p:spPr>
          <a:xfrm>
            <a:off x="2578201" y="1585874"/>
            <a:ext cx="6747029" cy="3373515"/>
          </a:xfrm>
          <a:prstGeom prst="cloudCallout">
            <a:avLst>
              <a:gd name="adj1" fmla="val -56491"/>
              <a:gd name="adj2" fmla="val 6144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rgbClr val="7030A0"/>
                </a:solidFill>
                <a:latin typeface="CCW Cursive Writing 1" panose="03050602040000000000" pitchFamily="66" charset="0"/>
              </a:rPr>
              <a:t>Independent reading</a:t>
            </a:r>
          </a:p>
        </p:txBody>
      </p:sp>
    </p:spTree>
    <p:extLst>
      <p:ext uri="{BB962C8B-B14F-4D97-AF65-F5344CB8AC3E}">
        <p14:creationId xmlns:p14="http://schemas.microsoft.com/office/powerpoint/2010/main" val="745203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7452</TotalTime>
  <Words>558</Words>
  <Application>Microsoft Office PowerPoint</Application>
  <PresentationFormat>Widescreen</PresentationFormat>
  <Paragraphs>86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Calibri Light</vt:lpstr>
      <vt:lpstr>CCW Cursive Writing 1</vt:lpstr>
      <vt:lpstr>Comic Sans MS</vt:lpstr>
      <vt:lpstr>Sassoon Infant Md</vt:lpstr>
      <vt:lpstr>Sassoon Infant Rg</vt:lpstr>
      <vt:lpstr>Office Theme</vt:lpstr>
      <vt:lpstr>2_Office Theme</vt:lpstr>
      <vt:lpstr>1_Office Theme</vt:lpstr>
      <vt:lpstr>Friday 5th February 2021 Week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silent l follows  vowels a, o and u.</vt:lpstr>
      <vt:lpstr>A silent l follows  vowels a, o and u.</vt:lpstr>
      <vt:lpstr>What words do you  know with a silent n?</vt:lpstr>
      <vt:lpstr>What words do you  know with a silent n?</vt:lpstr>
      <vt:lpstr>Can you think of any other silent letters we have not looked at this week?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Cooper</dc:creator>
  <cp:lastModifiedBy>Heather Cooper</cp:lastModifiedBy>
  <cp:revision>84</cp:revision>
  <dcterms:created xsi:type="dcterms:W3CDTF">2020-09-08T18:26:49Z</dcterms:created>
  <dcterms:modified xsi:type="dcterms:W3CDTF">2021-02-01T13:48:56Z</dcterms:modified>
</cp:coreProperties>
</file>