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466" r:id="rId3"/>
    <p:sldId id="439" r:id="rId4"/>
    <p:sldId id="440" r:id="rId5"/>
    <p:sldId id="447" r:id="rId6"/>
    <p:sldId id="402" r:id="rId7"/>
    <p:sldId id="448" r:id="rId8"/>
    <p:sldId id="427" r:id="rId9"/>
    <p:sldId id="467" r:id="rId10"/>
    <p:sldId id="428" r:id="rId11"/>
    <p:sldId id="468" r:id="rId12"/>
    <p:sldId id="464" r:id="rId13"/>
    <p:sldId id="430" r:id="rId14"/>
    <p:sldId id="470" r:id="rId15"/>
    <p:sldId id="473" r:id="rId16"/>
    <p:sldId id="4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50" autoAdjust="0"/>
    <p:restoredTop sz="94660"/>
  </p:normalViewPr>
  <p:slideViewPr>
    <p:cSldViewPr snapToGrid="0">
      <p:cViewPr varScale="1">
        <p:scale>
          <a:sx n="83" d="100"/>
          <a:sy n="83" d="100"/>
        </p:scale>
        <p:origin x="73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E734A-34B3-4A79-91DF-33E8FB3D4797}" type="datetimeFigureOut">
              <a:rPr lang="en-GB" smtClean="0"/>
              <a:t>07/01/2021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B074B4-96CB-4A24-9176-31C106980C4E}" type="slidenum">
              <a:rPr lang="en-GB" smtClean="0"/>
              <a:t>‹#›</a:t>
            </a:fld>
            <a:endParaRPr lang="en-GB"/>
          </a:p>
        </p:txBody>
      </p:sp>
    </p:spTree>
    <p:extLst>
      <p:ext uri="{BB962C8B-B14F-4D97-AF65-F5344CB8AC3E}">
        <p14:creationId xmlns:p14="http://schemas.microsoft.com/office/powerpoint/2010/main" val="360329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94A69-0BFD-46DF-8F1B-AA532294F0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ED85D0-BE73-476C-8C4B-23DFD4ED52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A5B2AB-E690-4E2E-86C1-776A80692343}"/>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DB930CF0-EEF0-4F64-B020-9BF67BCE2F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20512D-35FB-449D-B993-E127EE312475}"/>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11443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D2E4-E373-4807-9CE4-5D7363C71B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7508F8-0E21-45D3-80DF-2D11BB652E9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02A42-94C6-48F1-84C3-987FD1D537E0}"/>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9C3EC6E1-F083-4AD8-85CC-10D0A23771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626DB-F4E6-4FF9-A052-06C274AD47A2}"/>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108248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943B14-0C93-4158-A9FF-9968E065BA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A385C5-83AF-40FB-B59D-B70866F408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214CBC-A3E2-40C9-BF76-68F8109BBB84}"/>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3986FDCE-BC5D-4543-B9B3-AF9E9ECE9C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4EE44E-31DD-4B77-B673-D33820E73BB3}"/>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596173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07/01/2021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109054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07/01/2021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81572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BDAF4F-3A71-4D51-883B-FB9FDDAF210E}" type="datetimeFigureOut">
              <a:rPr lang="en-GB" smtClean="0"/>
              <a:t>07/01/2021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790933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BDAF4F-3A71-4D51-883B-FB9FDDAF210E}" type="datetimeFigureOut">
              <a:rPr lang="en-GB" smtClean="0"/>
              <a:t>07/01/2021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507286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BDAF4F-3A71-4D51-883B-FB9FDDAF210E}" type="datetimeFigureOut">
              <a:rPr lang="en-GB" smtClean="0"/>
              <a:t>07/01/2021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350885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BDAF4F-3A71-4D51-883B-FB9FDDAF210E}" type="datetimeFigureOut">
              <a:rPr lang="en-GB" smtClean="0"/>
              <a:t>07/01/2021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784340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DAF4F-3A71-4D51-883B-FB9FDDAF210E}" type="datetimeFigureOut">
              <a:rPr lang="en-GB" smtClean="0"/>
              <a:t>07/01/2021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981654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BDAF4F-3A71-4D51-883B-FB9FDDAF210E}" type="datetimeFigureOut">
              <a:rPr lang="en-GB" smtClean="0"/>
              <a:t>07/01/2021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49674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B059-FDFB-49B9-9C93-24B2335911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D3D316-FAB0-4844-9076-3335FC9B1D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1ABBA6-4357-41D4-B4E5-962062918038}"/>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1791B711-02D4-4A9B-9163-2E2110F8FF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DAF0A2-658B-48BF-BB45-3D1680965C72}"/>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739584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BDAF4F-3A71-4D51-883B-FB9FDDAF210E}" type="datetimeFigureOut">
              <a:rPr lang="en-GB" smtClean="0"/>
              <a:t>07/01/2021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8735900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07/01/2021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02480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07/01/2021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49517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EE40B-8632-4EC1-AA43-C0A3DC8086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EE5C53-9D45-4387-9A41-FF2867BA22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23F15F-D666-462B-80D5-1EE8A6233647}"/>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8CD04A7D-616B-433B-8018-EB58656ED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825E13-D15F-4F7C-B7B5-1EF8BFF7EFE7}"/>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582553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B01-A801-4D10-BCBA-B7B24FD555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1AA424-BA61-4F53-A86B-A592B911B9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A8F0F8-E344-43C9-87E9-4EE00B190EE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D75CDB-013A-469B-93C3-E78B9B05DACA}"/>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6" name="Footer Placeholder 5">
            <a:extLst>
              <a:ext uri="{FF2B5EF4-FFF2-40B4-BE49-F238E27FC236}">
                <a16:creationId xmlns:a16="http://schemas.microsoft.com/office/drawing/2014/main" id="{F00A5E4E-7531-4427-ACF2-63B42362D8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C30B82-7FFE-4591-97B0-B95E8F8A03EF}"/>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34850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C728A-6215-46A0-B976-6F082CAE29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82AFA6-8B05-4504-B6BA-97F6126DC1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F99563-D982-4F04-B989-AD03E4636E2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7D2702-C9F8-4955-9EE4-3B390556E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2057B6-613D-4B51-9251-67004CE67D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FCBD232-715F-4258-B0CE-6F118CD33603}"/>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8" name="Footer Placeholder 7">
            <a:extLst>
              <a:ext uri="{FF2B5EF4-FFF2-40B4-BE49-F238E27FC236}">
                <a16:creationId xmlns:a16="http://schemas.microsoft.com/office/drawing/2014/main" id="{D6F11D8B-3DD6-4A43-8D67-7AB4AA372B2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E0EB7F-0A26-45F3-AB2C-22848A4ACC8B}"/>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842021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CCCD0-F90A-494A-B01B-32ACAEE30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01868D-938C-436A-8010-09B33633FE5F}"/>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4" name="Footer Placeholder 3">
            <a:extLst>
              <a:ext uri="{FF2B5EF4-FFF2-40B4-BE49-F238E27FC236}">
                <a16:creationId xmlns:a16="http://schemas.microsoft.com/office/drawing/2014/main" id="{585527DB-D77A-4E6C-B2D7-F1036703AC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A056F63-AF3F-4915-BC2F-1C60B3E7011E}"/>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25756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C70F4-E39B-4981-8B22-C3FED7856097}"/>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3" name="Footer Placeholder 2">
            <a:extLst>
              <a:ext uri="{FF2B5EF4-FFF2-40B4-BE49-F238E27FC236}">
                <a16:creationId xmlns:a16="http://schemas.microsoft.com/office/drawing/2014/main" id="{5930B1D2-A58E-46F2-AC74-D10E66C6BD0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3E105A-DBB3-4A2A-B2CA-E732CD5C7FE9}"/>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17082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C42-70B3-4033-9FB0-4B01ED6D1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BEA47C-49C6-4B86-9E89-67844310F6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506E24-8D7D-4AD9-A80A-11AD39ECB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892DE1-019D-4528-B160-93B65CCBBF86}"/>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6" name="Footer Placeholder 5">
            <a:extLst>
              <a:ext uri="{FF2B5EF4-FFF2-40B4-BE49-F238E27FC236}">
                <a16:creationId xmlns:a16="http://schemas.microsoft.com/office/drawing/2014/main" id="{BB30E4DD-252F-43A8-8BDA-2F93594B51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3066AE-A5FB-4BD1-B185-DB8E660D07DB}"/>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98077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6D6C-5F06-4DB1-9921-DBD16DD66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5F7679-77B5-4CD6-A0E4-12031FA74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B32BCE-010A-4041-979D-C1ED032F1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C7416A-66AF-4818-810A-A7D8AA53EE84}"/>
              </a:ext>
            </a:extLst>
          </p:cNvPr>
          <p:cNvSpPr>
            <a:spLocks noGrp="1"/>
          </p:cNvSpPr>
          <p:nvPr>
            <p:ph type="dt" sz="half" idx="10"/>
          </p:nvPr>
        </p:nvSpPr>
        <p:spPr/>
        <p:txBody>
          <a:bodyPr/>
          <a:lstStyle/>
          <a:p>
            <a:fld id="{95E44B6B-AF8C-44AE-869C-CCA912647999}" type="datetimeFigureOut">
              <a:rPr lang="en-GB" smtClean="0"/>
              <a:t>07/01/2021</a:t>
            </a:fld>
            <a:endParaRPr lang="en-GB"/>
          </a:p>
        </p:txBody>
      </p:sp>
      <p:sp>
        <p:nvSpPr>
          <p:cNvPr id="6" name="Footer Placeholder 5">
            <a:extLst>
              <a:ext uri="{FF2B5EF4-FFF2-40B4-BE49-F238E27FC236}">
                <a16:creationId xmlns:a16="http://schemas.microsoft.com/office/drawing/2014/main" id="{D68A7E67-C4EF-45D6-869F-5593554872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5C0F2E-18B5-446B-8DB6-F3B530DBFEFC}"/>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335104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631E5-5DC7-49E7-86BE-F27183BDB9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66A81C-2797-4883-8809-7B76B7D257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722079-62BB-4D48-92B2-77DD6B5D70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44B6B-AF8C-44AE-869C-CCA912647999}" type="datetimeFigureOut">
              <a:rPr lang="en-GB" smtClean="0"/>
              <a:t>07/01/2021</a:t>
            </a:fld>
            <a:endParaRPr lang="en-GB"/>
          </a:p>
        </p:txBody>
      </p:sp>
      <p:sp>
        <p:nvSpPr>
          <p:cNvPr id="5" name="Footer Placeholder 4">
            <a:extLst>
              <a:ext uri="{FF2B5EF4-FFF2-40B4-BE49-F238E27FC236}">
                <a16:creationId xmlns:a16="http://schemas.microsoft.com/office/drawing/2014/main" id="{5595E6FA-0A56-432F-A6CC-9A59A114B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8A47AF-B807-4AE2-B51D-0B486C3730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96EE3-217D-4C82-BEA3-F768BE0BAAB4}" type="slidenum">
              <a:rPr lang="en-GB" smtClean="0"/>
              <a:t>‹#›</a:t>
            </a:fld>
            <a:endParaRPr lang="en-GB"/>
          </a:p>
        </p:txBody>
      </p:sp>
    </p:spTree>
    <p:extLst>
      <p:ext uri="{BB962C8B-B14F-4D97-AF65-F5344CB8AC3E}">
        <p14:creationId xmlns:p14="http://schemas.microsoft.com/office/powerpoint/2010/main" val="2288077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DAF4F-3A71-4D51-883B-FB9FDDAF210E}" type="datetimeFigureOut">
              <a:rPr lang="en-GB" smtClean="0"/>
              <a:t>07/01/2021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BE1F0-54D3-478C-8933-AB9D1B173C90}" type="slidenum">
              <a:rPr lang="en-GB" smtClean="0"/>
              <a:t>‹#›</a:t>
            </a:fld>
            <a:endParaRPr lang="en-GB"/>
          </a:p>
        </p:txBody>
      </p:sp>
    </p:spTree>
    <p:extLst>
      <p:ext uri="{BB962C8B-B14F-4D97-AF65-F5344CB8AC3E}">
        <p14:creationId xmlns:p14="http://schemas.microsoft.com/office/powerpoint/2010/main" val="99827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lassroom.thenational.academy/lessons/to-learn-about-tigers-and-their-appearance-c5j3cc?activity=video&amp;step=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27F3C-E903-4CDF-BCD3-146CABDC9D2A}"/>
              </a:ext>
            </a:extLst>
          </p:cNvPr>
          <p:cNvSpPr>
            <a:spLocks noGrp="1"/>
          </p:cNvSpPr>
          <p:nvPr>
            <p:ph type="ctrTitle"/>
          </p:nvPr>
        </p:nvSpPr>
        <p:spPr>
          <a:xfrm>
            <a:off x="1393371" y="1684065"/>
            <a:ext cx="9144000" cy="2387600"/>
          </a:xfrm>
        </p:spPr>
        <p:txBody>
          <a:bodyPr>
            <a:noAutofit/>
          </a:bodyPr>
          <a:lstStyle/>
          <a:p>
            <a:r>
              <a:rPr lang="en-GB" sz="4800" dirty="0">
                <a:latin typeface="Comic Sans MS" panose="030F0702030302020204" pitchFamily="66" charset="0"/>
              </a:rPr>
              <a:t>Friday 15</a:t>
            </a:r>
            <a:r>
              <a:rPr lang="en-GB" sz="4800" baseline="30000" dirty="0">
                <a:latin typeface="Comic Sans MS" panose="030F0702030302020204" pitchFamily="66" charset="0"/>
              </a:rPr>
              <a:t>th</a:t>
            </a:r>
            <a:r>
              <a:rPr lang="en-GB" sz="4800" dirty="0">
                <a:latin typeface="Comic Sans MS" panose="030F0702030302020204" pitchFamily="66" charset="0"/>
              </a:rPr>
              <a:t> January 2021</a:t>
            </a:r>
            <a:br>
              <a:rPr lang="en-GB" sz="4800" dirty="0">
                <a:latin typeface="Comic Sans MS" panose="030F0702030302020204" pitchFamily="66" charset="0"/>
              </a:rPr>
            </a:br>
            <a:br>
              <a:rPr lang="en-GB" sz="4800" dirty="0">
                <a:latin typeface="Comic Sans MS" panose="030F0702030302020204" pitchFamily="66" charset="0"/>
              </a:rPr>
            </a:br>
            <a:r>
              <a:rPr lang="en-GB" sz="4800" dirty="0">
                <a:latin typeface="Comic Sans MS" panose="030F0702030302020204" pitchFamily="66" charset="0"/>
              </a:rPr>
              <a:t>Week 2!</a:t>
            </a:r>
          </a:p>
        </p:txBody>
      </p:sp>
    </p:spTree>
    <p:extLst>
      <p:ext uri="{BB962C8B-B14F-4D97-AF65-F5344CB8AC3E}">
        <p14:creationId xmlns:p14="http://schemas.microsoft.com/office/powerpoint/2010/main" val="1958796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6764"/>
            <a:ext cx="10515600" cy="5170199"/>
          </a:xfrm>
        </p:spPr>
        <p:txBody>
          <a:bodyPr/>
          <a:lstStyle/>
          <a:p>
            <a:pPr marL="0" indent="0">
              <a:buNone/>
            </a:pPr>
            <a:r>
              <a:rPr lang="en-GB" dirty="0">
                <a:latin typeface="Comic Sans MS" panose="030F0702030302020204" pitchFamily="66" charset="0"/>
              </a:rPr>
              <a:t>This week we have been learning about the sound shun and its suffixes that go with it.</a:t>
            </a:r>
          </a:p>
          <a:p>
            <a:pPr marL="0" indent="0">
              <a:buNone/>
            </a:pPr>
            <a:r>
              <a:rPr lang="en-GB" dirty="0">
                <a:latin typeface="Comic Sans MS" panose="030F0702030302020204" pitchFamily="66" charset="0"/>
              </a:rPr>
              <a:t>-</a:t>
            </a:r>
            <a:r>
              <a:rPr lang="en-GB" dirty="0" err="1">
                <a:latin typeface="Comic Sans MS" panose="030F0702030302020204" pitchFamily="66" charset="0"/>
              </a:rPr>
              <a:t>tion</a:t>
            </a:r>
            <a:endParaRPr lang="en-GB" dirty="0">
              <a:latin typeface="Comic Sans MS" panose="030F0702030302020204" pitchFamily="66" charset="0"/>
            </a:endParaRPr>
          </a:p>
          <a:p>
            <a:pPr marL="0" indent="0">
              <a:buNone/>
            </a:pPr>
            <a:r>
              <a:rPr lang="en-GB" dirty="0">
                <a:latin typeface="Comic Sans MS" panose="030F0702030302020204" pitchFamily="66" charset="0"/>
              </a:rPr>
              <a:t>-</a:t>
            </a:r>
            <a:r>
              <a:rPr lang="en-GB" dirty="0" err="1">
                <a:latin typeface="Comic Sans MS" panose="030F0702030302020204" pitchFamily="66" charset="0"/>
              </a:rPr>
              <a:t>sion</a:t>
            </a:r>
            <a:endParaRPr lang="en-GB" dirty="0">
              <a:latin typeface="Comic Sans MS" panose="030F0702030302020204" pitchFamily="66" charset="0"/>
            </a:endParaRPr>
          </a:p>
          <a:p>
            <a:pPr marL="0" indent="0">
              <a:buNone/>
            </a:pPr>
            <a:r>
              <a:rPr lang="en-GB" dirty="0">
                <a:latin typeface="Comic Sans MS" panose="030F0702030302020204" pitchFamily="66" charset="0"/>
              </a:rPr>
              <a:t>-</a:t>
            </a:r>
            <a:r>
              <a:rPr lang="en-GB" dirty="0" err="1">
                <a:latin typeface="Comic Sans MS" panose="030F0702030302020204" pitchFamily="66" charset="0"/>
              </a:rPr>
              <a:t>cian</a:t>
            </a: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On the next page is a sheet for you to complete. Fill it in with the correct spellings.</a:t>
            </a:r>
          </a:p>
        </p:txBody>
      </p:sp>
    </p:spTree>
    <p:extLst>
      <p:ext uri="{BB962C8B-B14F-4D97-AF65-F5344CB8AC3E}">
        <p14:creationId xmlns:p14="http://schemas.microsoft.com/office/powerpoint/2010/main" val="185964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7B89455-C4EC-491F-94F7-CAE1C5754309}"/>
              </a:ext>
            </a:extLst>
          </p:cNvPr>
          <p:cNvPicPr>
            <a:picLocks noChangeAspect="1"/>
          </p:cNvPicPr>
          <p:nvPr/>
        </p:nvPicPr>
        <p:blipFill>
          <a:blip r:embed="rId2"/>
          <a:stretch>
            <a:fillRect/>
          </a:stretch>
        </p:blipFill>
        <p:spPr>
          <a:xfrm>
            <a:off x="3030223" y="0"/>
            <a:ext cx="6131554" cy="6858000"/>
          </a:xfrm>
          <a:prstGeom prst="rect">
            <a:avLst/>
          </a:prstGeom>
        </p:spPr>
      </p:pic>
    </p:spTree>
    <p:extLst>
      <p:ext uri="{BB962C8B-B14F-4D97-AF65-F5344CB8AC3E}">
        <p14:creationId xmlns:p14="http://schemas.microsoft.com/office/powerpoint/2010/main" val="3425948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7030A0"/>
                </a:solidFill>
                <a:latin typeface="CCW Cursive Writing 1" panose="03050602040000000000" pitchFamily="66" charset="0"/>
              </a:rPr>
              <a:t>Topic</a:t>
            </a:r>
          </a:p>
          <a:p>
            <a:pPr algn="ctr"/>
            <a:r>
              <a:rPr lang="en-GB" sz="2000" dirty="0">
                <a:solidFill>
                  <a:srgbClr val="7030A0"/>
                </a:solidFill>
                <a:latin typeface="CCW Cursive Writing 1" panose="03050602040000000000" pitchFamily="66" charset="0"/>
              </a:rPr>
              <a:t>- Geography  </a:t>
            </a:r>
          </a:p>
        </p:txBody>
      </p:sp>
    </p:spTree>
    <p:extLst>
      <p:ext uri="{BB962C8B-B14F-4D97-AF65-F5344CB8AC3E}">
        <p14:creationId xmlns:p14="http://schemas.microsoft.com/office/powerpoint/2010/main" val="1745848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60F3DC-CD80-43E9-B070-E64536177B35}"/>
              </a:ext>
            </a:extLst>
          </p:cNvPr>
          <p:cNvSpPr>
            <a:spLocks noGrp="1"/>
          </p:cNvSpPr>
          <p:nvPr>
            <p:ph idx="1"/>
          </p:nvPr>
        </p:nvSpPr>
        <p:spPr>
          <a:xfrm>
            <a:off x="517236" y="517237"/>
            <a:ext cx="10836564" cy="6105236"/>
          </a:xfrm>
        </p:spPr>
        <p:txBody>
          <a:bodyPr>
            <a:normAutofit fontScale="77500" lnSpcReduction="20000"/>
          </a:bodyPr>
          <a:lstStyle/>
          <a:p>
            <a:pPr marL="0" indent="0" algn="ctr">
              <a:buNone/>
            </a:pPr>
            <a:r>
              <a:rPr lang="en-GB" sz="3100" dirty="0">
                <a:latin typeface="Comic Sans MS" panose="030F0702030302020204" pitchFamily="66" charset="0"/>
              </a:rPr>
              <a:t>Today we are going to look at some of the amazing safari spots in Africa!</a:t>
            </a:r>
          </a:p>
          <a:p>
            <a:endParaRPr lang="en-GB" sz="3100" dirty="0">
              <a:latin typeface="Comic Sans MS" panose="030F0702030302020204" pitchFamily="66" charset="0"/>
            </a:endParaRPr>
          </a:p>
          <a:p>
            <a:pPr marL="0" indent="0" algn="ctr">
              <a:buNone/>
            </a:pPr>
            <a:r>
              <a:rPr lang="en-GB" sz="3100" dirty="0">
                <a:latin typeface="Comic Sans MS" panose="030F0702030302020204" pitchFamily="66" charset="0"/>
              </a:rPr>
              <a:t>We are going to locate and label these places on a blank map of Africa using an atlas (or the internet if you do not have one at home </a:t>
            </a:r>
            <a:r>
              <a:rPr lang="en-GB" sz="3100" dirty="0">
                <a:latin typeface="Comic Sans MS" panose="030F0702030302020204" pitchFamily="66" charset="0"/>
                <a:sym typeface="Wingdings" panose="05000000000000000000" pitchFamily="2" charset="2"/>
              </a:rPr>
              <a:t></a:t>
            </a:r>
            <a:r>
              <a:rPr lang="en-GB" sz="3100" dirty="0">
                <a:latin typeface="Comic Sans MS" panose="030F0702030302020204" pitchFamily="66" charset="0"/>
              </a:rPr>
              <a:t>). </a:t>
            </a:r>
          </a:p>
          <a:p>
            <a:endParaRPr lang="en-GB" dirty="0">
              <a:latin typeface="Comic Sans MS" panose="030F0702030302020204" pitchFamily="66" charset="0"/>
            </a:endParaRPr>
          </a:p>
          <a:p>
            <a:endParaRPr lang="en-GB" dirty="0">
              <a:latin typeface="Comic Sans MS" panose="030F0702030302020204" pitchFamily="66" charset="0"/>
            </a:endParaRPr>
          </a:p>
          <a:p>
            <a:r>
              <a:rPr lang="en-GB" dirty="0">
                <a:solidFill>
                  <a:schemeClr val="accent2">
                    <a:lumMod val="60000"/>
                    <a:lumOff val="40000"/>
                  </a:schemeClr>
                </a:solidFill>
                <a:latin typeface="Comic Sans MS" panose="030F0702030302020204" pitchFamily="66" charset="0"/>
              </a:rPr>
              <a:t>Hot task: </a:t>
            </a:r>
            <a:r>
              <a:rPr lang="en-GB" dirty="0">
                <a:latin typeface="Comic Sans MS" panose="030F0702030302020204" pitchFamily="66" charset="0"/>
              </a:rPr>
              <a:t>Use the ‘national park ideas’ page below to give you example safari spots. You will have to find which country each park is in by researching it online and then label it on your map.  Can you find anywhere else people may go on safari?</a:t>
            </a:r>
          </a:p>
          <a:p>
            <a:endParaRPr lang="en-GB" dirty="0">
              <a:latin typeface="Comic Sans MS" panose="030F0702030302020204" pitchFamily="66" charset="0"/>
            </a:endParaRPr>
          </a:p>
          <a:p>
            <a:r>
              <a:rPr lang="en-GB" dirty="0">
                <a:solidFill>
                  <a:srgbClr val="FF6699"/>
                </a:solidFill>
                <a:latin typeface="Comic Sans MS" panose="030F0702030302020204" pitchFamily="66" charset="0"/>
              </a:rPr>
              <a:t>Spicy task: </a:t>
            </a:r>
            <a:r>
              <a:rPr lang="en-GB" dirty="0">
                <a:latin typeface="Comic Sans MS" panose="030F0702030302020204" pitchFamily="66" charset="0"/>
              </a:rPr>
              <a:t>Use the internet/books (or your own knowledge) </a:t>
            </a:r>
            <a:br>
              <a:rPr lang="en-GB" dirty="0">
                <a:latin typeface="Comic Sans MS" panose="030F0702030302020204" pitchFamily="66" charset="0"/>
              </a:rPr>
            </a:br>
            <a:r>
              <a:rPr lang="en-GB" dirty="0">
                <a:latin typeface="Comic Sans MS" panose="030F0702030302020204" pitchFamily="66" charset="0"/>
              </a:rPr>
              <a:t>to find some of the most popular safari destinations in Africa.</a:t>
            </a:r>
            <a:br>
              <a:rPr lang="en-GB" dirty="0">
                <a:latin typeface="Comic Sans MS" panose="030F0702030302020204" pitchFamily="66" charset="0"/>
              </a:rPr>
            </a:br>
            <a:r>
              <a:rPr lang="en-GB" dirty="0">
                <a:latin typeface="Comic Sans MS" panose="030F0702030302020204" pitchFamily="66" charset="0"/>
              </a:rPr>
              <a:t> Label these on your map, giving the National Park and the </a:t>
            </a:r>
            <a:br>
              <a:rPr lang="en-GB" dirty="0">
                <a:latin typeface="Comic Sans MS" panose="030F0702030302020204" pitchFamily="66" charset="0"/>
              </a:rPr>
            </a:br>
            <a:r>
              <a:rPr lang="en-GB" dirty="0">
                <a:latin typeface="Comic Sans MS" panose="030F0702030302020204" pitchFamily="66" charset="0"/>
              </a:rPr>
              <a:t>Country it is in. Can you find anywhere else people may </a:t>
            </a:r>
            <a:br>
              <a:rPr lang="en-GB" dirty="0">
                <a:latin typeface="Comic Sans MS" panose="030F0702030302020204" pitchFamily="66" charset="0"/>
              </a:rPr>
            </a:br>
            <a:r>
              <a:rPr lang="en-GB" dirty="0">
                <a:latin typeface="Comic Sans MS" panose="030F0702030302020204" pitchFamily="66" charset="0"/>
              </a:rPr>
              <a:t>go on safari?</a:t>
            </a:r>
          </a:p>
          <a:p>
            <a:endParaRPr lang="en-GB" dirty="0">
              <a:latin typeface="Comic Sans MS" panose="030F0702030302020204" pitchFamily="66" charset="0"/>
            </a:endParaRPr>
          </a:p>
          <a:p>
            <a:pPr marL="0" indent="0">
              <a:buNone/>
            </a:pPr>
            <a:r>
              <a:rPr lang="en-GB" dirty="0">
                <a:solidFill>
                  <a:srgbClr val="FF0000"/>
                </a:solidFill>
                <a:latin typeface="Comic Sans MS" panose="030F0702030302020204" pitchFamily="66" charset="0"/>
              </a:rPr>
              <a:t>C</a:t>
            </a:r>
            <a:r>
              <a:rPr lang="en-GB" dirty="0">
                <a:latin typeface="Comic Sans MS" panose="030F0702030302020204" pitchFamily="66" charset="0"/>
              </a:rPr>
              <a:t>: Can you find where Miss Cooper went on safari  (she took </a:t>
            </a:r>
            <a:br>
              <a:rPr lang="en-GB" dirty="0">
                <a:latin typeface="Comic Sans MS" panose="030F0702030302020204" pitchFamily="66" charset="0"/>
              </a:rPr>
            </a:br>
            <a:r>
              <a:rPr lang="en-GB" dirty="0">
                <a:latin typeface="Comic Sans MS" panose="030F0702030302020204" pitchFamily="66" charset="0"/>
              </a:rPr>
              <a:t>this photo at the entrance)? </a:t>
            </a:r>
          </a:p>
        </p:txBody>
      </p:sp>
      <p:pic>
        <p:nvPicPr>
          <p:cNvPr id="1026" name="Picture 2" descr="No photo description available.">
            <a:extLst>
              <a:ext uri="{FF2B5EF4-FFF2-40B4-BE49-F238E27FC236}">
                <a16:creationId xmlns:a16="http://schemas.microsoft.com/office/drawing/2014/main" id="{6FD77528-99BF-4EAE-A240-E2DAD3C907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729" t="22761" r="10673" b="24849"/>
          <a:stretch/>
        </p:blipFill>
        <p:spPr bwMode="auto">
          <a:xfrm>
            <a:off x="9319492" y="4113591"/>
            <a:ext cx="2586181" cy="2633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283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F2D012E-DE07-41F1-8962-E5DC347F8886}"/>
              </a:ext>
            </a:extLst>
          </p:cNvPr>
          <p:cNvPicPr>
            <a:picLocks noChangeAspect="1"/>
          </p:cNvPicPr>
          <p:nvPr/>
        </p:nvPicPr>
        <p:blipFill>
          <a:blip r:embed="rId2"/>
          <a:stretch>
            <a:fillRect/>
          </a:stretch>
        </p:blipFill>
        <p:spPr>
          <a:xfrm>
            <a:off x="2856447" y="0"/>
            <a:ext cx="6479105" cy="6858000"/>
          </a:xfrm>
          <a:prstGeom prst="rect">
            <a:avLst/>
          </a:prstGeom>
        </p:spPr>
      </p:pic>
    </p:spTree>
    <p:extLst>
      <p:ext uri="{BB962C8B-B14F-4D97-AF65-F5344CB8AC3E}">
        <p14:creationId xmlns:p14="http://schemas.microsoft.com/office/powerpoint/2010/main" val="1364820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676AF-0FBF-43F0-8B91-E064C5B27B7B}"/>
              </a:ext>
            </a:extLst>
          </p:cNvPr>
          <p:cNvSpPr>
            <a:spLocks noGrp="1"/>
          </p:cNvSpPr>
          <p:nvPr>
            <p:ph type="title"/>
          </p:nvPr>
        </p:nvSpPr>
        <p:spPr/>
        <p:txBody>
          <a:bodyPr/>
          <a:lstStyle/>
          <a:p>
            <a:pPr algn="ctr"/>
            <a:r>
              <a:rPr lang="en-GB" dirty="0">
                <a:latin typeface="Comic Sans MS" panose="030F0702030302020204" pitchFamily="66" charset="0"/>
              </a:rPr>
              <a:t>National Park ideas</a:t>
            </a:r>
          </a:p>
        </p:txBody>
      </p:sp>
      <p:sp>
        <p:nvSpPr>
          <p:cNvPr id="3" name="Content Placeholder 2">
            <a:extLst>
              <a:ext uri="{FF2B5EF4-FFF2-40B4-BE49-F238E27FC236}">
                <a16:creationId xmlns:a16="http://schemas.microsoft.com/office/drawing/2014/main" id="{A41A7FE8-00A5-4AAF-A5DB-024654100E1D}"/>
              </a:ext>
            </a:extLst>
          </p:cNvPr>
          <p:cNvSpPr>
            <a:spLocks noGrp="1"/>
          </p:cNvSpPr>
          <p:nvPr>
            <p:ph idx="1"/>
          </p:nvPr>
        </p:nvSpPr>
        <p:spPr/>
        <p:txBody>
          <a:bodyPr>
            <a:normAutofit fontScale="77500" lnSpcReduction="20000"/>
          </a:bodyPr>
          <a:lstStyle/>
          <a:p>
            <a:pPr algn="ctr"/>
            <a:r>
              <a:rPr lang="en-GB" dirty="0">
                <a:latin typeface="Comic Sans MS" panose="030F0702030302020204" pitchFamily="66" charset="0"/>
              </a:rPr>
              <a:t>Chobe National Park </a:t>
            </a:r>
          </a:p>
          <a:p>
            <a:pPr algn="ctr"/>
            <a:r>
              <a:rPr lang="en-GB" dirty="0">
                <a:latin typeface="Comic Sans MS" panose="030F0702030302020204" pitchFamily="66" charset="0"/>
              </a:rPr>
              <a:t>Masai Mara National Reserve </a:t>
            </a:r>
          </a:p>
          <a:p>
            <a:pPr algn="ctr"/>
            <a:r>
              <a:rPr lang="en-GB" dirty="0">
                <a:latin typeface="Comic Sans MS" panose="030F0702030302020204" pitchFamily="66" charset="0"/>
              </a:rPr>
              <a:t>Amber Mountain National Park</a:t>
            </a:r>
          </a:p>
          <a:p>
            <a:pPr algn="ctr"/>
            <a:r>
              <a:rPr lang="en-GB" dirty="0">
                <a:latin typeface="Comic Sans MS" panose="030F0702030302020204" pitchFamily="66" charset="0"/>
              </a:rPr>
              <a:t>Serengeti National Park</a:t>
            </a:r>
          </a:p>
          <a:p>
            <a:pPr algn="ctr"/>
            <a:r>
              <a:rPr lang="en-GB" dirty="0" err="1">
                <a:latin typeface="Comic Sans MS" panose="030F0702030302020204" pitchFamily="66" charset="0"/>
              </a:rPr>
              <a:t>Liwonde</a:t>
            </a:r>
            <a:r>
              <a:rPr lang="en-GB" dirty="0">
                <a:latin typeface="Comic Sans MS" panose="030F0702030302020204" pitchFamily="66" charset="0"/>
              </a:rPr>
              <a:t> National Park</a:t>
            </a:r>
          </a:p>
          <a:p>
            <a:pPr algn="ctr"/>
            <a:r>
              <a:rPr lang="en-GB" dirty="0" err="1">
                <a:latin typeface="Comic Sans MS" panose="030F0702030302020204" pitchFamily="66" charset="0"/>
              </a:rPr>
              <a:t>Etosha</a:t>
            </a:r>
            <a:r>
              <a:rPr lang="en-GB" dirty="0">
                <a:latin typeface="Comic Sans MS" panose="030F0702030302020204" pitchFamily="66" charset="0"/>
              </a:rPr>
              <a:t> National Park </a:t>
            </a:r>
          </a:p>
          <a:p>
            <a:pPr algn="ctr"/>
            <a:r>
              <a:rPr lang="en-GB" dirty="0" err="1">
                <a:latin typeface="Comic Sans MS" panose="030F0702030302020204" pitchFamily="66" charset="0"/>
              </a:rPr>
              <a:t>Nyungwe</a:t>
            </a:r>
            <a:r>
              <a:rPr lang="en-GB" dirty="0">
                <a:latin typeface="Comic Sans MS" panose="030F0702030302020204" pitchFamily="66" charset="0"/>
              </a:rPr>
              <a:t> Forest</a:t>
            </a:r>
          </a:p>
          <a:p>
            <a:pPr algn="ctr"/>
            <a:r>
              <a:rPr lang="en-GB" dirty="0">
                <a:latin typeface="Comic Sans MS" panose="030F0702030302020204" pitchFamily="66" charset="0"/>
              </a:rPr>
              <a:t>Kruger National Park </a:t>
            </a:r>
          </a:p>
          <a:p>
            <a:pPr algn="ctr"/>
            <a:r>
              <a:rPr lang="en-GB" dirty="0">
                <a:latin typeface="Comic Sans MS" panose="030F0702030302020204" pitchFamily="66" charset="0"/>
              </a:rPr>
              <a:t>Lake Nakuru National Park</a:t>
            </a:r>
          </a:p>
          <a:p>
            <a:pPr algn="ctr"/>
            <a:r>
              <a:rPr lang="en-GB" dirty="0">
                <a:latin typeface="Comic Sans MS" panose="030F0702030302020204" pitchFamily="66" charset="0"/>
              </a:rPr>
              <a:t>Ngorongoro Crater </a:t>
            </a:r>
          </a:p>
          <a:p>
            <a:pPr algn="ctr"/>
            <a:r>
              <a:rPr lang="en-GB" dirty="0" err="1">
                <a:latin typeface="Comic Sans MS" panose="030F0702030302020204" pitchFamily="66" charset="0"/>
              </a:rPr>
              <a:t>Kidepo</a:t>
            </a:r>
            <a:r>
              <a:rPr lang="en-GB" dirty="0">
                <a:latin typeface="Comic Sans MS" panose="030F0702030302020204" pitchFamily="66" charset="0"/>
              </a:rPr>
              <a:t> National Park </a:t>
            </a:r>
          </a:p>
          <a:p>
            <a:pPr algn="ctr"/>
            <a:r>
              <a:rPr lang="en-GB" dirty="0">
                <a:latin typeface="Comic Sans MS" panose="030F0702030302020204" pitchFamily="66" charset="0"/>
              </a:rPr>
              <a:t>Mana Pools National Park</a:t>
            </a:r>
          </a:p>
        </p:txBody>
      </p:sp>
    </p:spTree>
    <p:extLst>
      <p:ext uri="{BB962C8B-B14F-4D97-AF65-F5344CB8AC3E}">
        <p14:creationId xmlns:p14="http://schemas.microsoft.com/office/powerpoint/2010/main" val="3032243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5611" y="233878"/>
            <a:ext cx="11690061" cy="954107"/>
          </a:xfrm>
          <a:prstGeom prst="rect">
            <a:avLst/>
          </a:prstGeom>
          <a:noFill/>
        </p:spPr>
        <p:txBody>
          <a:bodyPr wrap="square" rtlCol="0">
            <a:spAutoFit/>
          </a:bodyPr>
          <a:lstStyle/>
          <a:p>
            <a:pPr algn="ctr"/>
            <a:r>
              <a:rPr lang="en-GB" sz="2800" dirty="0">
                <a:solidFill>
                  <a:srgbClr val="002060"/>
                </a:solidFill>
                <a:latin typeface="CCW Cursive Writing 1" panose="03050602040000000000" pitchFamily="66" charset="0"/>
              </a:rPr>
              <a:t>Good morning! To wake up your brain, have a go at the following task:</a:t>
            </a:r>
          </a:p>
        </p:txBody>
      </p:sp>
      <p:sp>
        <p:nvSpPr>
          <p:cNvPr id="7" name="Rectangle 6">
            <a:extLst>
              <a:ext uri="{FF2B5EF4-FFF2-40B4-BE49-F238E27FC236}">
                <a16:creationId xmlns:a16="http://schemas.microsoft.com/office/drawing/2014/main" id="{A120DD51-437E-4C17-8F48-C897349EE04A}"/>
              </a:ext>
            </a:extLst>
          </p:cNvPr>
          <p:cNvSpPr/>
          <p:nvPr/>
        </p:nvSpPr>
        <p:spPr>
          <a:xfrm>
            <a:off x="535436" y="2190599"/>
            <a:ext cx="11370236" cy="3970318"/>
          </a:xfrm>
          <a:prstGeom prst="rect">
            <a:avLst/>
          </a:prstGeom>
        </p:spPr>
        <p:txBody>
          <a:bodyPr wrap="square">
            <a:spAutoFit/>
          </a:bodyPr>
          <a:lstStyle/>
          <a:p>
            <a:pPr algn="ctr">
              <a:buFontTx/>
              <a:buNone/>
            </a:pPr>
            <a:r>
              <a:rPr lang="en-GB" sz="2800" dirty="0">
                <a:solidFill>
                  <a:srgbClr val="0070C0"/>
                </a:solidFill>
                <a:latin typeface="CCW Cursive Writing 1" panose="03050602040000000000" pitchFamily="66" charset="0"/>
              </a:rPr>
              <a:t>The security door to Mrs Jones’ office has a code of 5422. </a:t>
            </a:r>
          </a:p>
          <a:p>
            <a:pPr algn="ctr">
              <a:buFontTx/>
              <a:buNone/>
            </a:pPr>
            <a:endParaRPr lang="en-GB" sz="2800" dirty="0">
              <a:solidFill>
                <a:srgbClr val="0070C0"/>
              </a:solidFill>
              <a:latin typeface="CCW Cursive Writing 1" panose="03050602040000000000" pitchFamily="66" charset="0"/>
            </a:endParaRPr>
          </a:p>
          <a:p>
            <a:pPr algn="ctr">
              <a:buFontTx/>
              <a:buNone/>
            </a:pPr>
            <a:r>
              <a:rPr lang="en-GB" sz="2800" dirty="0">
                <a:solidFill>
                  <a:srgbClr val="00B050"/>
                </a:solidFill>
                <a:latin typeface="CCW Cursive Writing 1" panose="03050602040000000000" pitchFamily="66" charset="0"/>
              </a:rPr>
              <a:t>The door can, in fact be opened by any combination of these numbers (e.g. 2425).</a:t>
            </a:r>
          </a:p>
          <a:p>
            <a:pPr algn="ctr">
              <a:buFontTx/>
              <a:buNone/>
            </a:pPr>
            <a:endParaRPr lang="en-GB" sz="2800" dirty="0">
              <a:solidFill>
                <a:srgbClr val="0070C0"/>
              </a:solidFill>
              <a:latin typeface="CCW Cursive Writing 1" panose="03050602040000000000" pitchFamily="66" charset="0"/>
            </a:endParaRPr>
          </a:p>
          <a:p>
            <a:pPr algn="ctr">
              <a:buFontTx/>
              <a:buNone/>
            </a:pPr>
            <a:r>
              <a:rPr lang="en-GB" sz="2800" dirty="0">
                <a:solidFill>
                  <a:srgbClr val="0070C0"/>
                </a:solidFill>
                <a:latin typeface="CCW Cursive Writing 1" panose="03050602040000000000" pitchFamily="66" charset="0"/>
              </a:rPr>
              <a:t>How many different combinations are there to open the door?</a:t>
            </a:r>
            <a:endParaRPr lang="en-US" sz="2800" dirty="0">
              <a:solidFill>
                <a:srgbClr val="0070C0"/>
              </a:solidFill>
              <a:latin typeface="CCW Cursive Writing 1" panose="03050602040000000000" pitchFamily="66" charset="0"/>
            </a:endParaRPr>
          </a:p>
        </p:txBody>
      </p:sp>
    </p:spTree>
    <p:extLst>
      <p:ext uri="{BB962C8B-B14F-4D97-AF65-F5344CB8AC3E}">
        <p14:creationId xmlns:p14="http://schemas.microsoft.com/office/powerpoint/2010/main" val="357681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19417" y="1633491"/>
            <a:ext cx="8522474"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solidFill>
                  <a:srgbClr val="002060"/>
                </a:solidFill>
                <a:latin typeface="CCW Cursive Writing 1" panose="03050602040000000000" pitchFamily="66" charset="0"/>
              </a:rPr>
              <a:t>Mathletics</a:t>
            </a:r>
            <a:r>
              <a:rPr lang="en-GB" sz="2800" dirty="0">
                <a:solidFill>
                  <a:srgbClr val="002060"/>
                </a:solidFill>
                <a:latin typeface="CCW Cursive Writing 1" panose="03050602040000000000" pitchFamily="66" charset="0"/>
              </a:rPr>
              <a:t>/</a:t>
            </a:r>
            <a:r>
              <a:rPr lang="en-GB" sz="2800" dirty="0" err="1">
                <a:solidFill>
                  <a:srgbClr val="002060"/>
                </a:solidFill>
                <a:latin typeface="CCW Cursive Writing 1" panose="03050602040000000000" pitchFamily="66" charset="0"/>
              </a:rPr>
              <a:t>EdSHed</a:t>
            </a:r>
            <a:endParaRPr lang="en-GB" sz="2800" dirty="0">
              <a:solidFill>
                <a:srgbClr val="002060"/>
              </a:solidFill>
              <a:latin typeface="CCW Cursive Writing 1" panose="03050602040000000000" pitchFamily="66" charset="0"/>
            </a:endParaRPr>
          </a:p>
        </p:txBody>
      </p:sp>
    </p:spTree>
    <p:extLst>
      <p:ext uri="{BB962C8B-B14F-4D97-AF65-F5344CB8AC3E}">
        <p14:creationId xmlns:p14="http://schemas.microsoft.com/office/powerpoint/2010/main" val="206922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A679F-96D5-416B-9944-D480850C806C}"/>
              </a:ext>
            </a:extLst>
          </p:cNvPr>
          <p:cNvSpPr>
            <a:spLocks noGrp="1"/>
          </p:cNvSpPr>
          <p:nvPr>
            <p:ph idx="1"/>
          </p:nvPr>
        </p:nvSpPr>
        <p:spPr>
          <a:xfrm>
            <a:off x="838200" y="932873"/>
            <a:ext cx="10515600" cy="5244090"/>
          </a:xfrm>
        </p:spPr>
        <p:txBody>
          <a:bodyPr/>
          <a:lstStyle/>
          <a:p>
            <a:pPr marL="0" indent="0" algn="ctr">
              <a:buNone/>
            </a:pPr>
            <a:r>
              <a:rPr lang="en-GB" sz="3200" dirty="0">
                <a:latin typeface="Comic Sans MS" panose="030F0702030302020204" pitchFamily="66" charset="0"/>
              </a:rPr>
              <a:t>Today we are going to spend some time on Mathletics and TT </a:t>
            </a:r>
            <a:r>
              <a:rPr lang="en-GB" sz="3200" dirty="0" err="1">
                <a:latin typeface="Comic Sans MS" panose="030F0702030302020204" pitchFamily="66" charset="0"/>
              </a:rPr>
              <a:t>Rockstars</a:t>
            </a:r>
            <a:r>
              <a:rPr lang="en-GB" sz="3200" dirty="0">
                <a:latin typeface="Comic Sans MS" panose="030F0702030302020204" pitchFamily="66" charset="0"/>
              </a:rPr>
              <a:t>.</a:t>
            </a:r>
          </a:p>
          <a:p>
            <a:pPr marL="0" indent="0" algn="ctr">
              <a:buNone/>
            </a:pPr>
            <a:endParaRPr lang="en-GB" sz="3200" dirty="0">
              <a:latin typeface="Comic Sans MS" panose="030F0702030302020204" pitchFamily="66" charset="0"/>
            </a:endParaRPr>
          </a:p>
          <a:p>
            <a:pPr marL="0" indent="0" algn="ctr">
              <a:buNone/>
            </a:pPr>
            <a:endParaRPr lang="en-GB" sz="3200" dirty="0">
              <a:latin typeface="Comic Sans MS" panose="030F0702030302020204" pitchFamily="66" charset="0"/>
            </a:endParaRPr>
          </a:p>
          <a:p>
            <a:pPr marL="0" indent="0" algn="ctr">
              <a:buNone/>
            </a:pPr>
            <a:r>
              <a:rPr lang="en-GB" sz="3200" dirty="0">
                <a:latin typeface="Comic Sans MS" panose="030F0702030302020204" pitchFamily="66" charset="0"/>
              </a:rPr>
              <a:t>Complete the tasks set for and then go on play live to compete against your friends. Is there anyone else from school online who you could challenge?</a:t>
            </a:r>
          </a:p>
          <a:p>
            <a:pPr marL="0" indent="0" algn="ctr">
              <a:buNone/>
            </a:pPr>
            <a:endParaRPr lang="en-GB" sz="3200" dirty="0">
              <a:latin typeface="Comic Sans MS" panose="030F0702030302020204" pitchFamily="66" charset="0"/>
            </a:endParaRPr>
          </a:p>
          <a:p>
            <a:pPr algn="ctr"/>
            <a:endParaRPr lang="en-GB" dirty="0">
              <a:latin typeface="CCW Cursive Writing 1" panose="03050602040000000000" pitchFamily="66" charset="0"/>
            </a:endParaRPr>
          </a:p>
        </p:txBody>
      </p:sp>
    </p:spTree>
    <p:extLst>
      <p:ext uri="{BB962C8B-B14F-4D97-AF65-F5344CB8AC3E}">
        <p14:creationId xmlns:p14="http://schemas.microsoft.com/office/powerpoint/2010/main" val="323615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2060"/>
                </a:solidFill>
                <a:latin typeface="CCW Cursive Writing 1" panose="03050602040000000000" pitchFamily="66" charset="0"/>
              </a:rPr>
              <a:t>English</a:t>
            </a:r>
          </a:p>
          <a:p>
            <a:pPr marL="342900" indent="-342900" algn="ctr">
              <a:buFontTx/>
              <a:buChar char="-"/>
            </a:pPr>
            <a:r>
              <a:rPr lang="en-GB" sz="2000" dirty="0">
                <a:solidFill>
                  <a:srgbClr val="002060"/>
                </a:solidFill>
                <a:latin typeface="CCW Cursive Writing 1" panose="03050602040000000000" pitchFamily="66" charset="0"/>
              </a:rPr>
              <a:t>Gathering information</a:t>
            </a:r>
          </a:p>
        </p:txBody>
      </p:sp>
    </p:spTree>
    <p:extLst>
      <p:ext uri="{BB962C8B-B14F-4D97-AF65-F5344CB8AC3E}">
        <p14:creationId xmlns:p14="http://schemas.microsoft.com/office/powerpoint/2010/main" val="385024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A679F-96D5-416B-9944-D480850C806C}"/>
              </a:ext>
            </a:extLst>
          </p:cNvPr>
          <p:cNvSpPr>
            <a:spLocks noGrp="1"/>
          </p:cNvSpPr>
          <p:nvPr>
            <p:ph idx="1"/>
          </p:nvPr>
        </p:nvSpPr>
        <p:spPr>
          <a:xfrm>
            <a:off x="247073" y="178711"/>
            <a:ext cx="11741727" cy="6471471"/>
          </a:xfrm>
        </p:spPr>
        <p:txBody>
          <a:bodyPr>
            <a:noAutofit/>
          </a:bodyPr>
          <a:lstStyle/>
          <a:p>
            <a:pPr marL="0" indent="0" algn="ctr">
              <a:lnSpc>
                <a:spcPct val="120000"/>
              </a:lnSpc>
              <a:buNone/>
            </a:pPr>
            <a:r>
              <a:rPr lang="en-GB" sz="2400" dirty="0">
                <a:solidFill>
                  <a:srgbClr val="7030A0"/>
                </a:solidFill>
                <a:latin typeface="CCW Cursive Writing 1" panose="03050602040000000000" pitchFamily="66" charset="0"/>
              </a:rPr>
              <a:t>Today we are going to research our chosen big cat. Remember our topic is African Safari, so consider which animals you could choose. </a:t>
            </a:r>
          </a:p>
          <a:p>
            <a:pPr marL="0" indent="0" algn="ctr">
              <a:lnSpc>
                <a:spcPct val="120000"/>
              </a:lnSpc>
              <a:buNone/>
            </a:pPr>
            <a:r>
              <a:rPr lang="en-GB" sz="2400" dirty="0">
                <a:solidFill>
                  <a:srgbClr val="7030A0"/>
                </a:solidFill>
                <a:latin typeface="CCW Cursive Writing 1" panose="03050602040000000000" pitchFamily="66" charset="0"/>
              </a:rPr>
              <a:t>The video below has some ideas surrounding tigers - you could use this as a starting point and edit them for your own cat. </a:t>
            </a:r>
          </a:p>
          <a:p>
            <a:pPr marL="0" indent="0" algn="ctr">
              <a:lnSpc>
                <a:spcPct val="120000"/>
              </a:lnSpc>
              <a:buNone/>
            </a:pPr>
            <a:endParaRPr lang="en-GB" sz="2400" dirty="0">
              <a:solidFill>
                <a:srgbClr val="00B050"/>
              </a:solidFill>
              <a:latin typeface="Comic Sans MS" panose="030F0702030302020204" pitchFamily="66" charset="0"/>
            </a:endParaRPr>
          </a:p>
          <a:p>
            <a:pPr marL="0" indent="0" algn="ctr">
              <a:buNone/>
            </a:pPr>
            <a:r>
              <a:rPr lang="en-GB" sz="2400" dirty="0">
                <a:hlinkClick r:id="rId2"/>
              </a:rPr>
              <a:t>https://classroom.thenational.academy/lessons/to-learn-about-tigers-and-their-appearance-c5j3cc?activity=video&amp;step=1</a:t>
            </a:r>
            <a:endParaRPr lang="en-GB" sz="2400" dirty="0">
              <a:solidFill>
                <a:srgbClr val="7030A0"/>
              </a:solidFill>
              <a:latin typeface="CCW Cursive Writing 1" panose="03050602040000000000" pitchFamily="66" charset="0"/>
            </a:endParaRPr>
          </a:p>
          <a:p>
            <a:pPr marL="0" indent="0" algn="ctr">
              <a:buNone/>
            </a:pPr>
            <a:endParaRPr lang="en-GB" sz="2400" dirty="0">
              <a:solidFill>
                <a:srgbClr val="00B050"/>
              </a:solidFill>
              <a:latin typeface="CCW Cursive Writing 1" panose="03050602040000000000" pitchFamily="66" charset="0"/>
            </a:endParaRPr>
          </a:p>
          <a:p>
            <a:pPr marL="0" indent="0" algn="ctr">
              <a:lnSpc>
                <a:spcPct val="120000"/>
              </a:lnSpc>
              <a:buNone/>
            </a:pPr>
            <a:r>
              <a:rPr lang="en-GB" sz="2400" dirty="0">
                <a:solidFill>
                  <a:srgbClr val="7030A0"/>
                </a:solidFill>
                <a:latin typeface="CCW Cursive Writing 1" panose="03050602040000000000" pitchFamily="66" charset="0"/>
              </a:rPr>
              <a:t>Use a range of sources to gather information. Record your information in note form, ready to write up next week. </a:t>
            </a:r>
          </a:p>
        </p:txBody>
      </p:sp>
    </p:spTree>
    <p:extLst>
      <p:ext uri="{BB962C8B-B14F-4D97-AF65-F5344CB8AC3E}">
        <p14:creationId xmlns:p14="http://schemas.microsoft.com/office/powerpoint/2010/main" val="261733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485837" y="1382675"/>
            <a:ext cx="7517145"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7030A0"/>
                </a:solidFill>
                <a:latin typeface="CCW Cursive Writing 1" panose="03050602040000000000" pitchFamily="66" charset="0"/>
              </a:rPr>
              <a:t>Independent reading</a:t>
            </a:r>
          </a:p>
        </p:txBody>
      </p:sp>
    </p:spTree>
    <p:extLst>
      <p:ext uri="{BB962C8B-B14F-4D97-AF65-F5344CB8AC3E}">
        <p14:creationId xmlns:p14="http://schemas.microsoft.com/office/powerpoint/2010/main" val="405529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46909"/>
            <a:ext cx="10515600" cy="4930054"/>
          </a:xfrm>
        </p:spPr>
        <p:txBody>
          <a:bodyPr/>
          <a:lstStyle/>
          <a:p>
            <a:pPr marL="0" indent="0" algn="ctr">
              <a:buNone/>
            </a:pPr>
            <a:r>
              <a:rPr lang="en-GB" dirty="0">
                <a:latin typeface="Comic Sans MS" panose="030F0702030302020204" pitchFamily="66" charset="0"/>
              </a:rPr>
              <a:t>Today you are going to carry on reading the book you chose the other day.</a:t>
            </a:r>
          </a:p>
          <a:p>
            <a:pPr marL="0" indent="0" algn="ctr">
              <a:buNone/>
            </a:pPr>
            <a:endParaRPr lang="en-GB" dirty="0">
              <a:latin typeface="Comic Sans MS" panose="030F0702030302020204" pitchFamily="66" charset="0"/>
            </a:endParaRPr>
          </a:p>
          <a:p>
            <a:pPr marL="0" indent="0" algn="ctr">
              <a:buNone/>
            </a:pPr>
            <a:endParaRPr lang="en-GB" dirty="0">
              <a:latin typeface="Comic Sans MS" panose="030F0702030302020204" pitchFamily="66" charset="0"/>
            </a:endParaRPr>
          </a:p>
          <a:p>
            <a:pPr marL="0" indent="0" algn="ctr">
              <a:buNone/>
            </a:pPr>
            <a:r>
              <a:rPr lang="en-GB" dirty="0">
                <a:latin typeface="Comic Sans MS" panose="030F0702030302020204" pitchFamily="66" charset="0"/>
              </a:rPr>
              <a:t>Once you have read enough, I would like you to create a comic strip depicting what has happened in the story so far. </a:t>
            </a:r>
          </a:p>
          <a:p>
            <a:pPr marL="0" indent="0" algn="ctr">
              <a:buNone/>
            </a:pPr>
            <a:r>
              <a:rPr lang="en-GB" dirty="0">
                <a:latin typeface="Comic Sans MS" panose="030F0702030302020204" pitchFamily="66" charset="0"/>
              </a:rPr>
              <a:t>If you have chosen a non-fiction piece, create an information poster that shows some of the information you have read.</a:t>
            </a:r>
          </a:p>
        </p:txBody>
      </p:sp>
    </p:spTree>
    <p:extLst>
      <p:ext uri="{BB962C8B-B14F-4D97-AF65-F5344CB8AC3E}">
        <p14:creationId xmlns:p14="http://schemas.microsoft.com/office/powerpoint/2010/main" val="2885935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7030A0"/>
                </a:solidFill>
                <a:latin typeface="CCW Cursive Writing 1" panose="03050602040000000000" pitchFamily="66" charset="0"/>
              </a:rPr>
              <a:t>Spelling</a:t>
            </a:r>
          </a:p>
        </p:txBody>
      </p:sp>
    </p:spTree>
    <p:extLst>
      <p:ext uri="{BB962C8B-B14F-4D97-AF65-F5344CB8AC3E}">
        <p14:creationId xmlns:p14="http://schemas.microsoft.com/office/powerpoint/2010/main" val="1890817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TotalTime>
  <Words>549</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CCW Cursive Writing 1</vt:lpstr>
      <vt:lpstr>Comic Sans MS</vt:lpstr>
      <vt:lpstr>Wingdings</vt:lpstr>
      <vt:lpstr>Office Theme</vt:lpstr>
      <vt:lpstr>2_Office Theme</vt:lpstr>
      <vt:lpstr>Friday 15th January 2021  Week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Park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Cooper</dc:creator>
  <cp:lastModifiedBy>Heather Cooper</cp:lastModifiedBy>
  <cp:revision>64</cp:revision>
  <dcterms:created xsi:type="dcterms:W3CDTF">2020-09-08T18:26:49Z</dcterms:created>
  <dcterms:modified xsi:type="dcterms:W3CDTF">2021-01-08T00:19:46Z</dcterms:modified>
</cp:coreProperties>
</file>