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59" r:id="rId6"/>
    <p:sldId id="264"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5FCF304-17F7-4F11-921A-D9781DFA4CAF}" type="datetimeFigureOut">
              <a:rPr lang="en-GB" smtClean="0"/>
              <a:t>07/01/2021</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163D6E1-4FCD-4CE7-BA82-0DA81B69FE8A}" type="slidenum">
              <a:rPr lang="en-GB" smtClean="0"/>
              <a:t>‹#›</a:t>
            </a:fld>
            <a:endParaRPr lang="en-GB"/>
          </a:p>
        </p:txBody>
      </p:sp>
    </p:spTree>
    <p:extLst>
      <p:ext uri="{BB962C8B-B14F-4D97-AF65-F5344CB8AC3E}">
        <p14:creationId xmlns:p14="http://schemas.microsoft.com/office/powerpoint/2010/main" val="424286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F304-17F7-4F11-921A-D9781DFA4CAF}"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69066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F304-17F7-4F11-921A-D9781DFA4CAF}"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15578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F304-17F7-4F11-921A-D9781DFA4CAF}"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76188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FCF304-17F7-4F11-921A-D9781DFA4CAF}"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50288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CF304-17F7-4F11-921A-D9781DFA4CAF}"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31892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CF304-17F7-4F11-921A-D9781DFA4CAF}" type="datetimeFigureOut">
              <a:rPr lang="en-GB" smtClean="0"/>
              <a:t>07/01/2021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38932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FCF304-17F7-4F11-921A-D9781DFA4CAF}" type="datetimeFigureOut">
              <a:rPr lang="en-GB" smtClean="0"/>
              <a:t>07/01/2021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56160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CF304-17F7-4F11-921A-D9781DFA4CAF}" type="datetimeFigureOut">
              <a:rPr lang="en-GB" smtClean="0"/>
              <a:t>07/01/2021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63D6E1-4FCD-4CE7-BA82-0DA81B69FE8A}" type="slidenum">
              <a:rPr lang="en-GB" smtClean="0"/>
              <a:t>‹#›</a:t>
            </a:fld>
            <a:endParaRPr lang="en-GB"/>
          </a:p>
        </p:txBody>
      </p:sp>
    </p:spTree>
    <p:extLst>
      <p:ext uri="{BB962C8B-B14F-4D97-AF65-F5344CB8AC3E}">
        <p14:creationId xmlns:p14="http://schemas.microsoft.com/office/powerpoint/2010/main" val="340634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B5FCF304-17F7-4F11-921A-D9781DFA4CAF}"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163D6E1-4FCD-4CE7-BA82-0DA81B69FE8A}" type="slidenum">
              <a:rPr lang="en-GB" smtClean="0"/>
              <a:t>‹#›</a:t>
            </a:fld>
            <a:endParaRPr lang="en-GB"/>
          </a:p>
        </p:txBody>
      </p:sp>
    </p:spTree>
    <p:extLst>
      <p:ext uri="{BB962C8B-B14F-4D97-AF65-F5344CB8AC3E}">
        <p14:creationId xmlns:p14="http://schemas.microsoft.com/office/powerpoint/2010/main" val="103472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5FCF304-17F7-4F11-921A-D9781DFA4CAF}" type="datetimeFigureOut">
              <a:rPr lang="en-GB" smtClean="0"/>
              <a:t>07/01/2021</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163D6E1-4FCD-4CE7-BA82-0DA81B69FE8A}" type="slidenum">
              <a:rPr lang="en-GB" smtClean="0"/>
              <a:t>‹#›</a:t>
            </a:fld>
            <a:endParaRPr lang="en-GB"/>
          </a:p>
        </p:txBody>
      </p:sp>
    </p:spTree>
    <p:extLst>
      <p:ext uri="{BB962C8B-B14F-4D97-AF65-F5344CB8AC3E}">
        <p14:creationId xmlns:p14="http://schemas.microsoft.com/office/powerpoint/2010/main" val="389270581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5FCF304-17F7-4F11-921A-D9781DFA4CAF}" type="datetimeFigureOut">
              <a:rPr lang="en-GB" smtClean="0"/>
              <a:t>07/01/2021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163D6E1-4FCD-4CE7-BA82-0DA81B69FE8A}" type="slidenum">
              <a:rPr lang="en-GB" smtClean="0"/>
              <a:t>‹#›</a:t>
            </a:fld>
            <a:endParaRPr lang="en-GB"/>
          </a:p>
        </p:txBody>
      </p:sp>
    </p:spTree>
    <p:extLst>
      <p:ext uri="{BB962C8B-B14F-4D97-AF65-F5344CB8AC3E}">
        <p14:creationId xmlns:p14="http://schemas.microsoft.com/office/powerpoint/2010/main" val="2367464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channel/UCo7fbLgY2oA_cFCIg9GdxtQ?fbclid=IwAR07QDNLAMqWrJXHBKMTYoOMF7dZQcOYfCeUEcsygVxBF5pDVeKm9plhy0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lassroom.thenational.academy/subjects-by-year/year-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UWiqXIn9ty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Wednesday 13</a:t>
            </a:r>
            <a:r>
              <a:rPr lang="en-GB" baseline="30000" dirty="0" smtClean="0"/>
              <a:t>th</a:t>
            </a:r>
            <a:r>
              <a:rPr lang="en-GB" dirty="0" smtClean="0"/>
              <a:t> January 2021</a:t>
            </a:r>
            <a:endParaRPr lang="en-GB" dirty="0"/>
          </a:p>
        </p:txBody>
      </p:sp>
      <p:sp>
        <p:nvSpPr>
          <p:cNvPr id="3" name="Subtitle 2"/>
          <p:cNvSpPr>
            <a:spLocks noGrp="1"/>
          </p:cNvSpPr>
          <p:nvPr>
            <p:ph type="subTitle" idx="1"/>
          </p:nvPr>
        </p:nvSpPr>
        <p:spPr/>
        <p:txBody>
          <a:bodyPr>
            <a:normAutofit lnSpcReduction="10000"/>
          </a:bodyPr>
          <a:lstStyle/>
          <a:p>
            <a:r>
              <a:rPr lang="en-GB" dirty="0" smtClean="0"/>
              <a:t>Remote learning</a:t>
            </a:r>
          </a:p>
          <a:p>
            <a:r>
              <a:rPr lang="en-GB" dirty="0" smtClean="0"/>
              <a:t>Year 3 </a:t>
            </a:r>
          </a:p>
          <a:p>
            <a:r>
              <a:rPr lang="en-GB" dirty="0" smtClean="0"/>
              <a:t>Miss Hargreaves </a:t>
            </a:r>
            <a:endParaRPr lang="en-GB" dirty="0"/>
          </a:p>
        </p:txBody>
      </p:sp>
    </p:spTree>
    <p:extLst>
      <p:ext uri="{BB962C8B-B14F-4D97-AF65-F5344CB8AC3E}">
        <p14:creationId xmlns:p14="http://schemas.microsoft.com/office/powerpoint/2010/main" val="44769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Maths - </a:t>
            </a:r>
            <a:r>
              <a:rPr lang="en-GB" dirty="0"/>
              <a:t>consolidate 2s 4s and 8s times tables</a:t>
            </a:r>
            <a:br>
              <a:rPr lang="en-GB" dirty="0"/>
            </a:br>
            <a:endParaRPr lang="en-GB" dirty="0"/>
          </a:p>
        </p:txBody>
      </p:sp>
      <p:sp>
        <p:nvSpPr>
          <p:cNvPr id="3" name="Content Placeholder 2"/>
          <p:cNvSpPr>
            <a:spLocks noGrp="1"/>
          </p:cNvSpPr>
          <p:nvPr>
            <p:ph idx="1"/>
          </p:nvPr>
        </p:nvSpPr>
        <p:spPr/>
        <p:txBody>
          <a:bodyPr/>
          <a:lstStyle/>
          <a:p>
            <a:r>
              <a:rPr lang="en-GB" dirty="0" smtClean="0"/>
              <a:t>Activity 1: </a:t>
            </a:r>
          </a:p>
          <a:p>
            <a:r>
              <a:rPr lang="en-GB" dirty="0" smtClean="0"/>
              <a:t>Click the link below to watch a short video. Make sure you have a pencil and some paper ready as there are times when you have to pause the video and do some thinking.</a:t>
            </a:r>
            <a:endParaRPr lang="en-GB" dirty="0"/>
          </a:p>
          <a:p>
            <a:r>
              <a:rPr lang="en-GB" dirty="0"/>
              <a:t>https://whiterosemaths.com/homelearning/year-3/week-1-number-multiplication-division/ </a:t>
            </a:r>
          </a:p>
          <a:p>
            <a:r>
              <a:rPr lang="en-GB" dirty="0" smtClean="0"/>
              <a:t>Activity 2: </a:t>
            </a:r>
          </a:p>
          <a:p>
            <a:endParaRPr lang="en-GB" dirty="0"/>
          </a:p>
        </p:txBody>
      </p:sp>
      <p:pic>
        <p:nvPicPr>
          <p:cNvPr id="4" name="Picture 3"/>
          <p:cNvPicPr/>
          <p:nvPr/>
        </p:nvPicPr>
        <p:blipFill>
          <a:blip r:embed="rId2"/>
          <a:stretch>
            <a:fillRect/>
          </a:stretch>
        </p:blipFill>
        <p:spPr>
          <a:xfrm>
            <a:off x="2242866" y="4044087"/>
            <a:ext cx="4353877" cy="2696347"/>
          </a:xfrm>
          <a:prstGeom prst="rect">
            <a:avLst/>
          </a:prstGeom>
        </p:spPr>
      </p:pic>
    </p:spTree>
    <p:extLst>
      <p:ext uri="{BB962C8B-B14F-4D97-AF65-F5344CB8AC3E}">
        <p14:creationId xmlns:p14="http://schemas.microsoft.com/office/powerpoint/2010/main" val="64899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 – character profiles </a:t>
            </a:r>
            <a:endParaRPr lang="en-GB" dirty="0"/>
          </a:p>
        </p:txBody>
      </p:sp>
      <p:sp>
        <p:nvSpPr>
          <p:cNvPr id="3" name="Content Placeholder 2"/>
          <p:cNvSpPr>
            <a:spLocks noGrp="1"/>
          </p:cNvSpPr>
          <p:nvPr>
            <p:ph idx="1"/>
          </p:nvPr>
        </p:nvSpPr>
        <p:spPr/>
        <p:txBody>
          <a:bodyPr/>
          <a:lstStyle/>
          <a:p>
            <a:r>
              <a:rPr lang="en-GB" dirty="0" smtClean="0"/>
              <a:t>Over the next few weeks, we  will be planning, editing and drafting our very own Greek myth. However, we have lots of things to look at before we do this! We have already explored some Greek Gods and now, we are going to look at some Greek mythical creatures! </a:t>
            </a:r>
          </a:p>
          <a:p>
            <a:r>
              <a:rPr lang="en-GB" b="1" dirty="0" smtClean="0"/>
              <a:t>Activity: </a:t>
            </a:r>
          </a:p>
          <a:p>
            <a:r>
              <a:rPr lang="en-GB" dirty="0" smtClean="0"/>
              <a:t>I would like you to choose 2 Greek mythical creatures from the next slide to research and create a character profile. (the character profile sheet will  be on the website, but you may wish to be creative with this and present it in your own way)</a:t>
            </a:r>
            <a:endParaRPr lang="en-GB" dirty="0"/>
          </a:p>
        </p:txBody>
      </p:sp>
    </p:spTree>
    <p:extLst>
      <p:ext uri="{BB962C8B-B14F-4D97-AF65-F5344CB8AC3E}">
        <p14:creationId xmlns:p14="http://schemas.microsoft.com/office/powerpoint/2010/main" val="152773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2354" y="169817"/>
            <a:ext cx="2460036" cy="2341321"/>
          </a:xfrm>
          <a:prstGeom prst="rect">
            <a:avLst/>
          </a:prstGeom>
        </p:spPr>
      </p:pic>
      <p:pic>
        <p:nvPicPr>
          <p:cNvPr id="5" name="Picture 4"/>
          <p:cNvPicPr>
            <a:picLocks noChangeAspect="1"/>
          </p:cNvPicPr>
          <p:nvPr/>
        </p:nvPicPr>
        <p:blipFill>
          <a:blip r:embed="rId3"/>
          <a:stretch>
            <a:fillRect/>
          </a:stretch>
        </p:blipFill>
        <p:spPr>
          <a:xfrm>
            <a:off x="4553767" y="169817"/>
            <a:ext cx="2457450" cy="2390775"/>
          </a:xfrm>
          <a:prstGeom prst="rect">
            <a:avLst/>
          </a:prstGeom>
        </p:spPr>
      </p:pic>
      <p:pic>
        <p:nvPicPr>
          <p:cNvPr id="6" name="Picture 5"/>
          <p:cNvPicPr>
            <a:picLocks noChangeAspect="1"/>
          </p:cNvPicPr>
          <p:nvPr/>
        </p:nvPicPr>
        <p:blipFill>
          <a:blip r:embed="rId4"/>
          <a:stretch>
            <a:fillRect/>
          </a:stretch>
        </p:blipFill>
        <p:spPr>
          <a:xfrm>
            <a:off x="9567998" y="169817"/>
            <a:ext cx="2134544" cy="2945130"/>
          </a:xfrm>
          <a:prstGeom prst="rect">
            <a:avLst/>
          </a:prstGeom>
        </p:spPr>
      </p:pic>
      <p:pic>
        <p:nvPicPr>
          <p:cNvPr id="7" name="Picture 6"/>
          <p:cNvPicPr>
            <a:picLocks noChangeAspect="1"/>
          </p:cNvPicPr>
          <p:nvPr/>
        </p:nvPicPr>
        <p:blipFill>
          <a:blip r:embed="rId5"/>
          <a:stretch>
            <a:fillRect/>
          </a:stretch>
        </p:blipFill>
        <p:spPr>
          <a:xfrm>
            <a:off x="4317275" y="3566160"/>
            <a:ext cx="2693942" cy="3145359"/>
          </a:xfrm>
          <a:prstGeom prst="rect">
            <a:avLst/>
          </a:prstGeom>
        </p:spPr>
      </p:pic>
      <p:sp>
        <p:nvSpPr>
          <p:cNvPr id="8" name="TextBox 7"/>
          <p:cNvSpPr txBox="1"/>
          <p:nvPr/>
        </p:nvSpPr>
        <p:spPr>
          <a:xfrm>
            <a:off x="653143" y="2782389"/>
            <a:ext cx="1632857" cy="369332"/>
          </a:xfrm>
          <a:prstGeom prst="rect">
            <a:avLst/>
          </a:prstGeom>
          <a:noFill/>
        </p:spPr>
        <p:txBody>
          <a:bodyPr wrap="square" rtlCol="0">
            <a:spAutoFit/>
          </a:bodyPr>
          <a:lstStyle/>
          <a:p>
            <a:r>
              <a:rPr lang="en-GB" dirty="0" smtClean="0"/>
              <a:t>Pegasus </a:t>
            </a:r>
            <a:endParaRPr lang="en-GB" dirty="0"/>
          </a:p>
        </p:txBody>
      </p:sp>
      <p:sp>
        <p:nvSpPr>
          <p:cNvPr id="9" name="TextBox 8"/>
          <p:cNvSpPr txBox="1"/>
          <p:nvPr/>
        </p:nvSpPr>
        <p:spPr>
          <a:xfrm>
            <a:off x="5110570" y="2745615"/>
            <a:ext cx="1632857" cy="369332"/>
          </a:xfrm>
          <a:prstGeom prst="rect">
            <a:avLst/>
          </a:prstGeom>
          <a:noFill/>
        </p:spPr>
        <p:txBody>
          <a:bodyPr wrap="square" rtlCol="0">
            <a:spAutoFit/>
          </a:bodyPr>
          <a:lstStyle/>
          <a:p>
            <a:r>
              <a:rPr lang="en-GB" dirty="0" smtClean="0"/>
              <a:t>Griffin  </a:t>
            </a:r>
            <a:endParaRPr lang="en-GB" dirty="0"/>
          </a:p>
        </p:txBody>
      </p:sp>
      <p:sp>
        <p:nvSpPr>
          <p:cNvPr id="10" name="TextBox 9"/>
          <p:cNvSpPr txBox="1"/>
          <p:nvPr/>
        </p:nvSpPr>
        <p:spPr>
          <a:xfrm>
            <a:off x="10069685" y="3151721"/>
            <a:ext cx="1632857" cy="369332"/>
          </a:xfrm>
          <a:prstGeom prst="rect">
            <a:avLst/>
          </a:prstGeom>
          <a:noFill/>
        </p:spPr>
        <p:txBody>
          <a:bodyPr wrap="square" rtlCol="0">
            <a:spAutoFit/>
          </a:bodyPr>
          <a:lstStyle/>
          <a:p>
            <a:r>
              <a:rPr lang="en-GB" dirty="0" smtClean="0"/>
              <a:t>Centaur  </a:t>
            </a:r>
            <a:endParaRPr lang="en-GB" dirty="0"/>
          </a:p>
        </p:txBody>
      </p:sp>
      <p:sp>
        <p:nvSpPr>
          <p:cNvPr id="11" name="TextBox 10"/>
          <p:cNvSpPr txBox="1"/>
          <p:nvPr/>
        </p:nvSpPr>
        <p:spPr>
          <a:xfrm>
            <a:off x="7272475" y="4498759"/>
            <a:ext cx="1632857" cy="369332"/>
          </a:xfrm>
          <a:prstGeom prst="rect">
            <a:avLst/>
          </a:prstGeom>
          <a:noFill/>
        </p:spPr>
        <p:txBody>
          <a:bodyPr wrap="square" rtlCol="0">
            <a:spAutoFit/>
          </a:bodyPr>
          <a:lstStyle/>
          <a:p>
            <a:r>
              <a:rPr lang="en-GB" dirty="0" smtClean="0"/>
              <a:t>Cyclops </a:t>
            </a:r>
            <a:endParaRPr lang="en-GB" dirty="0"/>
          </a:p>
        </p:txBody>
      </p:sp>
      <p:sp>
        <p:nvSpPr>
          <p:cNvPr id="12" name="TextBox 11"/>
          <p:cNvSpPr txBox="1"/>
          <p:nvPr/>
        </p:nvSpPr>
        <p:spPr>
          <a:xfrm>
            <a:off x="505097" y="3621595"/>
            <a:ext cx="2068286" cy="2862322"/>
          </a:xfrm>
          <a:prstGeom prst="rect">
            <a:avLst/>
          </a:prstGeom>
          <a:noFill/>
        </p:spPr>
        <p:txBody>
          <a:bodyPr wrap="square" rtlCol="0">
            <a:spAutoFit/>
          </a:bodyPr>
          <a:lstStyle/>
          <a:p>
            <a:r>
              <a:rPr lang="en-GB" dirty="0" smtClean="0"/>
              <a:t>You can use these images to help you write about the characters appearance.</a:t>
            </a:r>
          </a:p>
          <a:p>
            <a:r>
              <a:rPr lang="en-GB" dirty="0" smtClean="0"/>
              <a:t>Remember, presentation is still important even though you are at home! </a:t>
            </a:r>
          </a:p>
        </p:txBody>
      </p:sp>
    </p:spTree>
    <p:extLst>
      <p:ext uri="{BB962C8B-B14F-4D97-AF65-F5344CB8AC3E}">
        <p14:creationId xmlns:p14="http://schemas.microsoft.com/office/powerpoint/2010/main" val="200551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8518" y="574085"/>
            <a:ext cx="4010025" cy="5553075"/>
          </a:xfrm>
          <a:prstGeom prst="rect">
            <a:avLst/>
          </a:prstGeom>
        </p:spPr>
      </p:pic>
      <p:sp>
        <p:nvSpPr>
          <p:cNvPr id="5" name="TextBox 4"/>
          <p:cNvSpPr txBox="1"/>
          <p:nvPr/>
        </p:nvSpPr>
        <p:spPr>
          <a:xfrm>
            <a:off x="4894218" y="574084"/>
            <a:ext cx="4680856" cy="4247317"/>
          </a:xfrm>
          <a:prstGeom prst="rect">
            <a:avLst/>
          </a:prstGeom>
          <a:noFill/>
        </p:spPr>
        <p:txBody>
          <a:bodyPr wrap="square" rtlCol="0">
            <a:spAutoFit/>
          </a:bodyPr>
          <a:lstStyle/>
          <a:p>
            <a:r>
              <a:rPr lang="en-GB" dirty="0" smtClean="0"/>
              <a:t>This sheet is available on the website for you to use. </a:t>
            </a:r>
          </a:p>
          <a:p>
            <a:endParaRPr lang="en-GB" dirty="0"/>
          </a:p>
          <a:p>
            <a:r>
              <a:rPr lang="en-GB" dirty="0" smtClean="0"/>
              <a:t>You can either draw the creature you are looking at or, you can print it out and stick it in! </a:t>
            </a:r>
            <a:r>
              <a:rPr lang="en-GB" dirty="0" smtClean="0">
                <a:sym typeface="Wingdings" panose="05000000000000000000" pitchFamily="2" charset="2"/>
              </a:rPr>
              <a:t> </a:t>
            </a:r>
          </a:p>
          <a:p>
            <a:endParaRPr lang="en-GB" dirty="0" smtClean="0"/>
          </a:p>
          <a:p>
            <a:r>
              <a:rPr lang="en-GB" dirty="0" smtClean="0"/>
              <a:t>Appearance </a:t>
            </a:r>
            <a:r>
              <a:rPr lang="en-GB" dirty="0" smtClean="0">
                <a:sym typeface="Wingdings" panose="05000000000000000000" pitchFamily="2" charset="2"/>
              </a:rPr>
              <a:t> what do they look like? Use the images on the other page to help you</a:t>
            </a:r>
          </a:p>
          <a:p>
            <a:r>
              <a:rPr lang="en-GB" dirty="0" smtClean="0">
                <a:sym typeface="Wingdings" panose="05000000000000000000" pitchFamily="2" charset="2"/>
              </a:rPr>
              <a:t>Personality  what are they like? Are they strong, mean, kind, evil, generous?</a:t>
            </a:r>
            <a:endParaRPr lang="en-GB" dirty="0" smtClean="0"/>
          </a:p>
          <a:p>
            <a:r>
              <a:rPr lang="en-GB" dirty="0" smtClean="0"/>
              <a:t>Actions </a:t>
            </a:r>
            <a:r>
              <a:rPr lang="en-GB" dirty="0" smtClean="0">
                <a:sym typeface="Wingdings" panose="05000000000000000000" pitchFamily="2" charset="2"/>
              </a:rPr>
              <a:t> you may need to do a little bit more research on this and see what the mythical creature does.</a:t>
            </a:r>
          </a:p>
          <a:p>
            <a:r>
              <a:rPr lang="en-GB" dirty="0" smtClean="0">
                <a:sym typeface="Wingdings" panose="05000000000000000000" pitchFamily="2" charset="2"/>
              </a:rPr>
              <a:t>Change  what would you change about this character and why.</a:t>
            </a:r>
            <a:endParaRPr lang="en-GB" dirty="0" smtClean="0"/>
          </a:p>
        </p:txBody>
      </p:sp>
    </p:spTree>
    <p:extLst>
      <p:ext uri="{BB962C8B-B14F-4D97-AF65-F5344CB8AC3E}">
        <p14:creationId xmlns:p14="http://schemas.microsoft.com/office/powerpoint/2010/main" val="199516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 independent (20 </a:t>
            </a:r>
            <a:r>
              <a:rPr lang="en-GB" dirty="0" err="1" smtClean="0"/>
              <a:t>mins</a:t>
            </a:r>
            <a:r>
              <a:rPr lang="en-GB" dirty="0" smtClean="0"/>
              <a:t>) </a:t>
            </a:r>
            <a:endParaRPr lang="en-GB" dirty="0"/>
          </a:p>
        </p:txBody>
      </p:sp>
      <p:sp>
        <p:nvSpPr>
          <p:cNvPr id="3" name="Content Placeholder 2"/>
          <p:cNvSpPr>
            <a:spLocks noGrp="1"/>
          </p:cNvSpPr>
          <p:nvPr>
            <p:ph idx="1"/>
          </p:nvPr>
        </p:nvSpPr>
        <p:spPr>
          <a:xfrm>
            <a:off x="676656" y="1750424"/>
            <a:ext cx="8702475" cy="4027442"/>
          </a:xfrm>
        </p:spPr>
        <p:txBody>
          <a:bodyPr>
            <a:normAutofit fontScale="92500" lnSpcReduction="10000"/>
          </a:bodyPr>
          <a:lstStyle/>
          <a:p>
            <a:r>
              <a:rPr lang="en-GB" dirty="0" smtClean="0"/>
              <a:t>Today, I would like you to do some independent reading. This can be a book you enjoy reading. </a:t>
            </a:r>
          </a:p>
          <a:p>
            <a:r>
              <a:rPr lang="en-GB" dirty="0" smtClean="0"/>
              <a:t>I would like you to keep a record of any independent reading you do at home.</a:t>
            </a:r>
          </a:p>
          <a:p>
            <a:r>
              <a:rPr lang="en-GB" dirty="0" smtClean="0"/>
              <a:t>It needs to include:</a:t>
            </a:r>
          </a:p>
          <a:p>
            <a:r>
              <a:rPr lang="en-GB" dirty="0" smtClean="0"/>
              <a:t>* the date </a:t>
            </a:r>
          </a:p>
          <a:p>
            <a:r>
              <a:rPr lang="en-GB" dirty="0" smtClean="0"/>
              <a:t>* the book you are reading </a:t>
            </a:r>
          </a:p>
          <a:p>
            <a:r>
              <a:rPr lang="en-GB" dirty="0" smtClean="0"/>
              <a:t>* how many pages you have read (I have read from page 12 to page 29 today)</a:t>
            </a:r>
          </a:p>
          <a:p>
            <a:r>
              <a:rPr lang="en-GB" dirty="0" smtClean="0"/>
              <a:t>* a few sentences telling me what has happened in the book</a:t>
            </a:r>
          </a:p>
          <a:p>
            <a:r>
              <a:rPr lang="en-GB" dirty="0" smtClean="0"/>
              <a:t>* any bits you have really enjoyed or disliked</a:t>
            </a:r>
          </a:p>
        </p:txBody>
      </p:sp>
      <p:pic>
        <p:nvPicPr>
          <p:cNvPr id="1028" name="Picture 4" descr="Top 10 Books Every College Student Should Read - eLearning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8676" y="762046"/>
            <a:ext cx="2233096" cy="1395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90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a:t>
            </a:r>
            <a:endParaRPr lang="en-GB" dirty="0"/>
          </a:p>
        </p:txBody>
      </p:sp>
      <p:sp>
        <p:nvSpPr>
          <p:cNvPr id="3" name="Content Placeholder 2"/>
          <p:cNvSpPr>
            <a:spLocks noGrp="1"/>
          </p:cNvSpPr>
          <p:nvPr>
            <p:ph idx="1"/>
          </p:nvPr>
        </p:nvSpPr>
        <p:spPr/>
        <p:txBody>
          <a:bodyPr/>
          <a:lstStyle/>
          <a:p>
            <a:r>
              <a:rPr lang="en-GB" dirty="0" smtClean="0"/>
              <a:t>If your child accesses phonics in Year 3 please look at the videos available on </a:t>
            </a:r>
            <a:r>
              <a:rPr lang="en-GB" dirty="0" err="1"/>
              <a:t>Y</a:t>
            </a:r>
            <a:r>
              <a:rPr lang="en-GB" dirty="0" err="1" smtClean="0"/>
              <a:t>outube</a:t>
            </a:r>
            <a:r>
              <a:rPr lang="en-GB" dirty="0" smtClean="0"/>
              <a:t> to support them with this at home and look at the phonics schedule on the website. </a:t>
            </a:r>
          </a:p>
          <a:p>
            <a:r>
              <a:rPr lang="en-GB" u="sng" dirty="0">
                <a:hlinkClick r:id="rId2"/>
              </a:rPr>
              <a:t>https://www.youtube.com/channel/UCo7fbLgY2oA_cFCIg9GdxtQ?fbclid=IwAR07QDNLAMqWrJXHBKMTYoOMF7dZQcOYfCeUEcsygVxBF5pDVeKm9plhy0c</a:t>
            </a:r>
            <a:r>
              <a:rPr lang="en-GB" dirty="0"/>
              <a:t> </a:t>
            </a:r>
            <a:r>
              <a:rPr lang="en-GB" dirty="0" smtClean="0"/>
              <a:t> </a:t>
            </a:r>
          </a:p>
          <a:p>
            <a:endParaRPr lang="en-GB" dirty="0"/>
          </a:p>
          <a:p>
            <a:endParaRPr lang="en-GB" dirty="0"/>
          </a:p>
        </p:txBody>
      </p:sp>
    </p:spTree>
    <p:extLst>
      <p:ext uri="{BB962C8B-B14F-4D97-AF65-F5344CB8AC3E}">
        <p14:creationId xmlns:p14="http://schemas.microsoft.com/office/powerpoint/2010/main" val="632783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GPS lesson on Oak Academy </a:t>
            </a:r>
            <a:endParaRPr lang="en-GB" dirty="0"/>
          </a:p>
        </p:txBody>
      </p:sp>
      <p:sp>
        <p:nvSpPr>
          <p:cNvPr id="3" name="Content Placeholder 2"/>
          <p:cNvSpPr>
            <a:spLocks noGrp="1"/>
          </p:cNvSpPr>
          <p:nvPr>
            <p:ph idx="1"/>
          </p:nvPr>
        </p:nvSpPr>
        <p:spPr/>
        <p:txBody>
          <a:bodyPr/>
          <a:lstStyle/>
          <a:p>
            <a:r>
              <a:rPr lang="en-GB" dirty="0" smtClean="0"/>
              <a:t>Revising </a:t>
            </a:r>
            <a:r>
              <a:rPr lang="en-GB" dirty="0"/>
              <a:t>compound </a:t>
            </a:r>
            <a:r>
              <a:rPr lang="en-GB" dirty="0" smtClean="0"/>
              <a:t>sentences</a:t>
            </a:r>
          </a:p>
          <a:p>
            <a:pPr marL="0" indent="0">
              <a:buNone/>
            </a:pPr>
            <a:r>
              <a:rPr lang="en-GB" dirty="0" smtClean="0"/>
              <a:t>- Click </a:t>
            </a:r>
            <a:r>
              <a:rPr lang="en-GB" dirty="0"/>
              <a:t>the link </a:t>
            </a:r>
          </a:p>
          <a:p>
            <a:r>
              <a:rPr lang="en-GB" dirty="0" smtClean="0"/>
              <a:t>- English </a:t>
            </a:r>
            <a:r>
              <a:rPr lang="en-GB" dirty="0"/>
              <a:t>grammar </a:t>
            </a:r>
            <a:r>
              <a:rPr lang="en-GB" dirty="0" smtClean="0"/>
              <a:t>units</a:t>
            </a:r>
          </a:p>
          <a:p>
            <a:r>
              <a:rPr lang="en-GB" u="sng" dirty="0">
                <a:hlinkClick r:id="rId2"/>
              </a:rPr>
              <a:t>https://classroom.thenational.academy/subjects-by-year/year-3</a:t>
            </a:r>
            <a:r>
              <a:rPr lang="en-GB" dirty="0"/>
              <a:t> </a:t>
            </a:r>
          </a:p>
          <a:p>
            <a:r>
              <a:rPr lang="en-GB" dirty="0" smtClean="0"/>
              <a:t>- Then </a:t>
            </a:r>
            <a:r>
              <a:rPr lang="en-GB" dirty="0"/>
              <a:t>click T1: sentence level objectives</a:t>
            </a:r>
          </a:p>
          <a:p>
            <a:r>
              <a:rPr lang="en-GB" dirty="0" smtClean="0"/>
              <a:t> </a:t>
            </a:r>
            <a:endParaRPr lang="en-GB" dirty="0"/>
          </a:p>
        </p:txBody>
      </p:sp>
    </p:spTree>
    <p:extLst>
      <p:ext uri="{BB962C8B-B14F-4D97-AF65-F5344CB8AC3E}">
        <p14:creationId xmlns:p14="http://schemas.microsoft.com/office/powerpoint/2010/main" val="1606103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a:t>
            </a:r>
            <a:endParaRPr lang="en-GB" dirty="0"/>
          </a:p>
        </p:txBody>
      </p:sp>
      <p:sp>
        <p:nvSpPr>
          <p:cNvPr id="3" name="Content Placeholder 2"/>
          <p:cNvSpPr>
            <a:spLocks noGrp="1"/>
          </p:cNvSpPr>
          <p:nvPr>
            <p:ph idx="1"/>
          </p:nvPr>
        </p:nvSpPr>
        <p:spPr>
          <a:xfrm>
            <a:off x="6441295" y="1824445"/>
            <a:ext cx="4600738" cy="4023360"/>
          </a:xfrm>
        </p:spPr>
        <p:txBody>
          <a:bodyPr>
            <a:normAutofit lnSpcReduction="10000"/>
          </a:bodyPr>
          <a:lstStyle/>
          <a:p>
            <a:pPr marL="0" indent="0">
              <a:buNone/>
            </a:pPr>
            <a:r>
              <a:rPr lang="en-GB" dirty="0" smtClean="0"/>
              <a:t>Todays spellings are:</a:t>
            </a:r>
          </a:p>
          <a:p>
            <a:pPr>
              <a:buFontTx/>
              <a:buChar char="-"/>
            </a:pPr>
            <a:r>
              <a:rPr lang="en-GB" dirty="0" smtClean="0"/>
              <a:t>can’t</a:t>
            </a:r>
          </a:p>
          <a:p>
            <a:pPr>
              <a:buFontTx/>
              <a:buChar char="-"/>
            </a:pPr>
            <a:r>
              <a:rPr lang="en-GB" dirty="0" smtClean="0"/>
              <a:t>Shouldn’t </a:t>
            </a:r>
          </a:p>
          <a:p>
            <a:pPr>
              <a:buFontTx/>
              <a:buChar char="-"/>
            </a:pPr>
            <a:r>
              <a:rPr lang="en-GB" dirty="0" smtClean="0"/>
              <a:t>Wouldn’t </a:t>
            </a:r>
          </a:p>
          <a:p>
            <a:pPr>
              <a:buFontTx/>
              <a:buChar char="-"/>
            </a:pPr>
            <a:endParaRPr lang="en-GB" dirty="0"/>
          </a:p>
          <a:p>
            <a:pPr>
              <a:buFontTx/>
              <a:buChar char="-"/>
            </a:pPr>
            <a:r>
              <a:rPr lang="en-GB" dirty="0" smtClean="0"/>
              <a:t>These words are called contractions as they shorten two words into one. </a:t>
            </a:r>
          </a:p>
          <a:p>
            <a:pPr>
              <a:buFontTx/>
              <a:buChar char="-"/>
            </a:pPr>
            <a:r>
              <a:rPr lang="en-GB" dirty="0" smtClean="0"/>
              <a:t>Remember your apostrophe that replaces a letter</a:t>
            </a:r>
            <a:endParaRPr lang="en-GB" dirty="0"/>
          </a:p>
        </p:txBody>
      </p:sp>
      <p:sp>
        <p:nvSpPr>
          <p:cNvPr id="6" name="Content Placeholder 2"/>
          <p:cNvSpPr txBox="1">
            <a:spLocks/>
          </p:cNvSpPr>
          <p:nvPr/>
        </p:nvSpPr>
        <p:spPr>
          <a:xfrm>
            <a:off x="6053328" y="1824445"/>
            <a:ext cx="4600738" cy="4023360"/>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endParaRPr lang="en-GB" dirty="0"/>
          </a:p>
        </p:txBody>
      </p:sp>
      <p:sp>
        <p:nvSpPr>
          <p:cNvPr id="7" name="Content Placeholder 2"/>
          <p:cNvSpPr txBox="1">
            <a:spLocks/>
          </p:cNvSpPr>
          <p:nvPr/>
        </p:nvSpPr>
        <p:spPr>
          <a:xfrm>
            <a:off x="829057" y="2164080"/>
            <a:ext cx="4600738" cy="4023360"/>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r>
              <a:rPr lang="en-GB" smtClean="0"/>
              <a:t>WORD OF THE DAY </a:t>
            </a:r>
            <a:r>
              <a:rPr lang="en-GB" smtClean="0">
                <a:sym typeface="Wingdings" panose="05000000000000000000" pitchFamily="2" charset="2"/>
              </a:rPr>
              <a:t></a:t>
            </a:r>
            <a:r>
              <a:rPr lang="en-GB" smtClean="0"/>
              <a:t> </a:t>
            </a:r>
          </a:p>
          <a:p>
            <a:r>
              <a:rPr lang="en-GB" smtClean="0"/>
              <a:t>Humid – air that is full of water vapour</a:t>
            </a:r>
          </a:p>
          <a:p>
            <a:endParaRPr lang="en-GB" smtClean="0"/>
          </a:p>
          <a:p>
            <a:r>
              <a:rPr lang="en-GB" smtClean="0"/>
              <a:t>Can you write a sentence with this word in?</a:t>
            </a:r>
          </a:p>
          <a:p>
            <a:r>
              <a:rPr lang="en-GB" smtClean="0"/>
              <a:t>Can  you learn the spelling?</a:t>
            </a:r>
            <a:endParaRPr lang="en-GB" dirty="0"/>
          </a:p>
        </p:txBody>
      </p:sp>
    </p:spTree>
    <p:extLst>
      <p:ext uri="{BB962C8B-B14F-4D97-AF65-F5344CB8AC3E}">
        <p14:creationId xmlns:p14="http://schemas.microsoft.com/office/powerpoint/2010/main" val="276247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 – Jesus and his first disciples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Watch this short </a:t>
            </a:r>
            <a:r>
              <a:rPr lang="en-GB" dirty="0" err="1" smtClean="0"/>
              <a:t>Youtube</a:t>
            </a:r>
            <a:r>
              <a:rPr lang="en-GB" dirty="0" smtClean="0"/>
              <a:t> </a:t>
            </a:r>
            <a:r>
              <a:rPr lang="en-GB" dirty="0"/>
              <a:t>video – </a:t>
            </a:r>
          </a:p>
          <a:p>
            <a:r>
              <a:rPr lang="en-GB" dirty="0">
                <a:hlinkClick r:id="rId2"/>
              </a:rPr>
              <a:t>https://</a:t>
            </a:r>
            <a:r>
              <a:rPr lang="en-GB" dirty="0" smtClean="0">
                <a:hlinkClick r:id="rId2"/>
              </a:rPr>
              <a:t>www.youtube.com/watch?v=UWiqXIn9tyg</a:t>
            </a:r>
            <a:endParaRPr lang="en-GB" dirty="0" smtClean="0"/>
          </a:p>
          <a:p>
            <a:endParaRPr lang="en-GB" dirty="0"/>
          </a:p>
          <a:p>
            <a:r>
              <a:rPr lang="en-GB" dirty="0" smtClean="0"/>
              <a:t>Activity:</a:t>
            </a:r>
          </a:p>
          <a:p>
            <a:r>
              <a:rPr lang="en-GB" dirty="0" smtClean="0"/>
              <a:t> </a:t>
            </a:r>
            <a:r>
              <a:rPr lang="en-GB" dirty="0"/>
              <a:t>Draw a picture of your 3 favourite </a:t>
            </a:r>
            <a:r>
              <a:rPr lang="en-GB" dirty="0" smtClean="0"/>
              <a:t>possessions</a:t>
            </a:r>
            <a:r>
              <a:rPr lang="en-GB" dirty="0"/>
              <a:t> </a:t>
            </a:r>
            <a:r>
              <a:rPr lang="en-GB" dirty="0" smtClean="0"/>
              <a:t>or take a picture and stick these in a notebook.</a:t>
            </a:r>
          </a:p>
          <a:p>
            <a:r>
              <a:rPr lang="en-GB" dirty="0" smtClean="0"/>
              <a:t>Make a note of:</a:t>
            </a:r>
          </a:p>
          <a:p>
            <a:r>
              <a:rPr lang="en-GB" dirty="0" smtClean="0"/>
              <a:t> </a:t>
            </a:r>
            <a:r>
              <a:rPr lang="en-GB" dirty="0"/>
              <a:t>Would you give up these </a:t>
            </a:r>
            <a:r>
              <a:rPr lang="en-GB" dirty="0" smtClean="0"/>
              <a:t>possessions? (challenge yourself by trying to explain each reason)</a:t>
            </a:r>
          </a:p>
          <a:p>
            <a:r>
              <a:rPr lang="en-GB" dirty="0" smtClean="0"/>
              <a:t>What </a:t>
            </a:r>
            <a:r>
              <a:rPr lang="en-GB" dirty="0"/>
              <a:t>is most important to you and why?</a:t>
            </a:r>
          </a:p>
          <a:p>
            <a:endParaRPr lang="en-GB" dirty="0"/>
          </a:p>
        </p:txBody>
      </p:sp>
    </p:spTree>
    <p:extLst>
      <p:ext uri="{BB962C8B-B14F-4D97-AF65-F5344CB8AC3E}">
        <p14:creationId xmlns:p14="http://schemas.microsoft.com/office/powerpoint/2010/main" val="138513338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docProps/app.xml><?xml version="1.0" encoding="utf-8"?>
<Properties xmlns="http://schemas.openxmlformats.org/officeDocument/2006/extended-properties" xmlns:vt="http://schemas.openxmlformats.org/officeDocument/2006/docPropsVTypes">
  <Template>Metropolitan</Template>
  <TotalTime>41</TotalTime>
  <Words>606</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 Light</vt:lpstr>
      <vt:lpstr>Wingdings</vt:lpstr>
      <vt:lpstr>Metropolitan</vt:lpstr>
      <vt:lpstr>Wednesday 13th January 2021</vt:lpstr>
      <vt:lpstr>English – character profiles </vt:lpstr>
      <vt:lpstr>PowerPoint Presentation</vt:lpstr>
      <vt:lpstr>PowerPoint Presentation</vt:lpstr>
      <vt:lpstr>Reading – independent (20 mins) </vt:lpstr>
      <vt:lpstr>Phonics </vt:lpstr>
      <vt:lpstr>GPS lesson on Oak Academy </vt:lpstr>
      <vt:lpstr>Spelling</vt:lpstr>
      <vt:lpstr>R.E – Jesus and his first disciples </vt:lpstr>
      <vt:lpstr>Maths - consolidate 2s 4s and 8s times tables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13th January 2021</dc:title>
  <dc:creator>Niamh Hargreaves</dc:creator>
  <cp:lastModifiedBy>Niamh Hargreaves</cp:lastModifiedBy>
  <cp:revision>5</cp:revision>
  <dcterms:created xsi:type="dcterms:W3CDTF">2021-01-07T10:53:06Z</dcterms:created>
  <dcterms:modified xsi:type="dcterms:W3CDTF">2021-01-07T11:34:49Z</dcterms:modified>
</cp:coreProperties>
</file>