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6.xml" ContentType="application/vnd.openxmlformats-officedocument.theme+xml"/>
  <Override PartName="/ppt/slideLayouts/slideLayout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4"/>
    <p:sldMasterId id="2147483671" r:id="rId5"/>
    <p:sldMasterId id="2147483673" r:id="rId6"/>
    <p:sldMasterId id="2147483675" r:id="rId7"/>
    <p:sldMasterId id="2147483677" r:id="rId8"/>
    <p:sldMasterId id="2147483679" r:id="rId9"/>
    <p:sldMasterId id="2147483682" r:id="rId10"/>
  </p:sldMasterIdLst>
  <p:notesMasterIdLst>
    <p:notesMasterId r:id="rId30"/>
  </p:notesMasterIdLst>
  <p:sldIdLst>
    <p:sldId id="296" r:id="rId11"/>
    <p:sldId id="297" r:id="rId12"/>
    <p:sldId id="306" r:id="rId13"/>
    <p:sldId id="307" r:id="rId14"/>
    <p:sldId id="299" r:id="rId15"/>
    <p:sldId id="300" r:id="rId16"/>
    <p:sldId id="304" r:id="rId17"/>
    <p:sldId id="308" r:id="rId18"/>
    <p:sldId id="301" r:id="rId19"/>
    <p:sldId id="309" r:id="rId20"/>
    <p:sldId id="311" r:id="rId21"/>
    <p:sldId id="310" r:id="rId22"/>
    <p:sldId id="312" r:id="rId23"/>
    <p:sldId id="313" r:id="rId24"/>
    <p:sldId id="314" r:id="rId25"/>
    <p:sldId id="317" r:id="rId26"/>
    <p:sldId id="315" r:id="rId27"/>
    <p:sldId id="316" r:id="rId28"/>
    <p:sldId id="318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m Shutkever" initials="SS" lastIdx="1" clrIdx="0">
    <p:extLst>
      <p:ext uri="{19B8F6BF-5375-455C-9EA6-DF929625EA0E}">
        <p15:presenceInfo xmlns:p15="http://schemas.microsoft.com/office/powerpoint/2012/main" userId="Sam Shutkev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BC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6" autoAdjust="0"/>
    <p:restoredTop sz="94694"/>
  </p:normalViewPr>
  <p:slideViewPr>
    <p:cSldViewPr snapToGrid="0" snapToObjects="1">
      <p:cViewPr varScale="1">
        <p:scale>
          <a:sx n="53" d="100"/>
          <a:sy n="53" d="100"/>
        </p:scale>
        <p:origin x="528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Master" Target="slideMasters/slideMaster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D1BE4B4D-D867-492E-97B2-A4C94167F287}" type="datetimeFigureOut">
              <a:rPr lang="en-GB" smtClean="0"/>
              <a:pPr/>
              <a:t>12/01/2021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9A63A521-224D-4C95-824A-3CEFF92EB90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0477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2511188"/>
            <a:ext cx="5950424" cy="178785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KG Primary Penmanship" panose="02000506000000020003" pitchFamily="2" charset="0"/>
              </a:defRPr>
            </a:lvl1pPr>
          </a:lstStyle>
          <a:p>
            <a:r>
              <a:rPr lang="en-US" dirty="0"/>
              <a:t>TITLE – in caps and saved as a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8818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5335E50-1930-44E5-9B14-893AFBD95C69}" type="datetimeFigureOut">
              <a:rPr lang="en-GB" smtClean="0"/>
              <a:pPr/>
              <a:t>12/01/2021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08BBDC2-4ED5-4A8D-A28C-1B3F6D2413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1270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0854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1090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9737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4638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sz="4000" u="none"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	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4045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baseline="0">
                <a:latin typeface="+mn-lt"/>
              </a:defRPr>
            </a:lvl1pPr>
          </a:lstStyle>
          <a:p>
            <a:r>
              <a:rPr lang="en-US" dirty="0"/>
              <a:t>Have a go at questions 	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4947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9059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EDCB3-CC60-E94C-B25C-4D771CB649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281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84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02C252DA-A0E8-6A49-900E-07188D62BB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520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D3D08606-BA4C-8046-935F-20760BC276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062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sign with white text&#10;&#10;Description automatically generated">
            <a:extLst>
              <a:ext uri="{FF2B5EF4-FFF2-40B4-BE49-F238E27FC236}">
                <a16:creationId xmlns:a16="http://schemas.microsoft.com/office/drawing/2014/main" id="{E7898E14-59E6-7D4D-8006-F74307CCB9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657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F33BA71E-3CF0-1E4E-BEEE-6280AD06DD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55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omputer&#10;&#10;Description automatically generated">
            <a:extLst>
              <a:ext uri="{FF2B5EF4-FFF2-40B4-BE49-F238E27FC236}">
                <a16:creationId xmlns:a16="http://schemas.microsoft.com/office/drawing/2014/main" id="{3A3B0A72-DFF8-FC43-8B3B-B0D9C1468E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34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27FE0188-803D-CF41-A7C4-56C7E1D1B2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424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5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5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image" Target="../media/image25.em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6" Type="http://schemas.openxmlformats.org/officeDocument/2006/relationships/image" Target="../media/image24.emf"/><Relationship Id="rId5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Relationship Id="rId5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Relationship Id="rId5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6.png"/><Relationship Id="rId7" Type="http://schemas.openxmlformats.org/officeDocument/2006/relationships/image" Target="../media/image33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Relationship Id="rId6" Type="http://schemas.microsoft.com/office/2007/relationships/hdphoto" Target="../media/hdphoto2.wdp"/><Relationship Id="rId11" Type="http://schemas.microsoft.com/office/2007/relationships/hdphoto" Target="../media/hdphoto3.wdp"/><Relationship Id="rId5" Type="http://schemas.openxmlformats.org/officeDocument/2006/relationships/image" Target="../media/image27.png"/><Relationship Id="rId10" Type="http://schemas.openxmlformats.org/officeDocument/2006/relationships/image" Target="../media/image38.png"/><Relationship Id="rId4" Type="http://schemas.microsoft.com/office/2007/relationships/hdphoto" Target="../media/hdphoto1.wdp"/><Relationship Id="rId9" Type="http://schemas.openxmlformats.org/officeDocument/2006/relationships/image" Target="../media/image37.png"/><Relationship Id="rId14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39.png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1.xml"/><Relationship Id="rId6" Type="http://schemas.openxmlformats.org/officeDocument/2006/relationships/image" Target="../media/image45.png"/><Relationship Id="rId11" Type="http://schemas.openxmlformats.org/officeDocument/2006/relationships/image" Target="../media/image49.png"/><Relationship Id="rId10" Type="http://schemas.openxmlformats.org/officeDocument/2006/relationships/image" Target="../media/image48.png"/><Relationship Id="rId9" Type="http://schemas.openxmlformats.org/officeDocument/2006/relationships/image" Target="../media/image4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16.png"/><Relationship Id="rId7" Type="http://schemas.openxmlformats.org/officeDocument/2006/relationships/image" Target="../media/image51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2.xml"/><Relationship Id="rId6" Type="http://schemas.openxmlformats.org/officeDocument/2006/relationships/image" Target="../media/image50.png"/><Relationship Id="rId10" Type="http://schemas.openxmlformats.org/officeDocument/2006/relationships/image" Target="../media/image54.png"/><Relationship Id="rId9" Type="http://schemas.openxmlformats.org/officeDocument/2006/relationships/image" Target="../media/image5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6" Type="http://schemas.openxmlformats.org/officeDocument/2006/relationships/image" Target="../media/image14.png"/><Relationship Id="rId5" Type="http://schemas.openxmlformats.org/officeDocument/2006/relationships/image" Target="../media/image19.png"/><Relationship Id="rId10" Type="http://schemas.openxmlformats.org/officeDocument/2006/relationships/image" Target="../media/image18.pn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0.png"/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11" Type="http://schemas.openxmlformats.org/officeDocument/2006/relationships/image" Target="../media/image25.png"/><Relationship Id="rId5" Type="http://schemas.openxmlformats.org/officeDocument/2006/relationships/image" Target="../media/image21.png"/><Relationship Id="rId10" Type="http://schemas.openxmlformats.org/officeDocument/2006/relationships/image" Target="../media/image24.png"/><Relationship Id="rId4" Type="http://schemas.openxmlformats.org/officeDocument/2006/relationships/image" Target="../media/image20.png"/><Relationship Id="rId9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11" Type="http://schemas.openxmlformats.org/officeDocument/2006/relationships/image" Target="../media/image18.png"/><Relationship Id="rId5" Type="http://schemas.openxmlformats.org/officeDocument/2006/relationships/image" Target="../media/image23.tiff"/><Relationship Id="rId10" Type="http://schemas.openxmlformats.org/officeDocument/2006/relationships/image" Target="../media/image29.png"/><Relationship Id="rId4" Type="http://schemas.openxmlformats.org/officeDocument/2006/relationships/image" Target="../media/image22.png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74893"/>
            <a:ext cx="5950212" cy="1908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6398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171046" y="2145548"/>
                <a:ext cx="5799909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6000" dirty="0">
                    <a:latin typeface="Comic Sans MS" panose="030F0702030302020204" pitchFamily="66" charset="0"/>
                  </a:rPr>
                  <a:t>5 </a:t>
                </a:r>
                <a14:m>
                  <m:oMath xmlns:m="http://schemas.openxmlformats.org/officeDocument/2006/math">
                    <m:r>
                      <a:rPr lang="en-GB" sz="6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6000" dirty="0">
                    <a:latin typeface="Comic Sans MS" panose="030F0702030302020204" pitchFamily="66" charset="0"/>
                  </a:rPr>
                  <a:t> 2 </a:t>
                </a:r>
                <a14:m>
                  <m:oMath xmlns:m="http://schemas.openxmlformats.org/officeDocument/2006/math">
                    <m:r>
                      <a:rPr lang="en-GB" sz="60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6000" dirty="0">
                    <a:latin typeface="Comic Sans MS" panose="030F0702030302020204" pitchFamily="66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1046" y="2145548"/>
                <a:ext cx="5799909" cy="1015663"/>
              </a:xfrm>
              <a:prstGeom prst="rect">
                <a:avLst/>
              </a:prstGeom>
              <a:blipFill>
                <a:blip r:embed="rId5"/>
                <a:stretch>
                  <a:fillRect l="-6303" t="-18563" b="-395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5192827" y="2200805"/>
            <a:ext cx="1101200" cy="960406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58141" y="2145547"/>
            <a:ext cx="11809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10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4938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065856" y="2145547"/>
                <a:ext cx="5799909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6000" dirty="0">
                    <a:latin typeface="Comic Sans MS" panose="030F0702030302020204" pitchFamily="66" charset="0"/>
                  </a:rPr>
                  <a:t>2 </a:t>
                </a:r>
                <a14:m>
                  <m:oMath xmlns:m="http://schemas.openxmlformats.org/officeDocument/2006/math">
                    <m:r>
                      <a:rPr lang="en-GB" sz="6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6000" dirty="0">
                    <a:latin typeface="Comic Sans MS" panose="030F0702030302020204" pitchFamily="66" charset="0"/>
                  </a:rPr>
                  <a:t> 8 </a:t>
                </a:r>
                <a14:m>
                  <m:oMath xmlns:m="http://schemas.openxmlformats.org/officeDocument/2006/math">
                    <m:r>
                      <a:rPr lang="en-GB" sz="60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6000" dirty="0">
                    <a:latin typeface="Comic Sans MS" panose="030F0702030302020204" pitchFamily="66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5856" y="2145547"/>
                <a:ext cx="5799909" cy="1015663"/>
              </a:xfrm>
              <a:prstGeom prst="rect">
                <a:avLst/>
              </a:prstGeom>
              <a:blipFill>
                <a:blip r:embed="rId5"/>
                <a:stretch>
                  <a:fillRect l="-6414" t="-18563" b="-395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5192827" y="2200805"/>
            <a:ext cx="1101200" cy="960406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58141" y="2145546"/>
            <a:ext cx="1101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16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02341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753035" y="2148787"/>
                <a:ext cx="5799909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6000" dirty="0">
                    <a:latin typeface="Comic Sans MS" panose="030F0702030302020204" pitchFamily="66" charset="0"/>
                  </a:rPr>
                  <a:t>12 </a:t>
                </a:r>
                <a14:m>
                  <m:oMath xmlns:m="http://schemas.openxmlformats.org/officeDocument/2006/math">
                    <m:r>
                      <a:rPr lang="en-GB" sz="6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6000" dirty="0">
                    <a:latin typeface="Comic Sans MS" panose="030F0702030302020204" pitchFamily="66" charset="0"/>
                  </a:rPr>
                  <a:t> 2 </a:t>
                </a:r>
                <a14:m>
                  <m:oMath xmlns:m="http://schemas.openxmlformats.org/officeDocument/2006/math">
                    <m:r>
                      <a:rPr lang="en-GB" sz="60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6000" dirty="0">
                    <a:latin typeface="Comic Sans MS" panose="030F0702030302020204" pitchFamily="66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3035" y="2148787"/>
                <a:ext cx="5799909" cy="1015663"/>
              </a:xfrm>
              <a:prstGeom prst="rect">
                <a:avLst/>
              </a:prstGeom>
              <a:blipFill>
                <a:blip r:embed="rId5"/>
                <a:stretch>
                  <a:fillRect l="-6414" t="-17964" b="-395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5094268" y="2200805"/>
            <a:ext cx="1101200" cy="960406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15782" y="2161973"/>
            <a:ext cx="12302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24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2055730" y="3219708"/>
            <a:ext cx="846667" cy="2387601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2663484" y="4623921"/>
            <a:ext cx="477826" cy="903156"/>
            <a:chOff x="2663484" y="4623921"/>
            <a:chExt cx="477826" cy="903156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39934" t="34426" r="42244" b="42987"/>
            <a:stretch/>
          </p:blipFill>
          <p:spPr>
            <a:xfrm>
              <a:off x="2663484" y="4978461"/>
              <a:ext cx="477826" cy="548616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39934" t="34426" r="42244" b="42987"/>
            <a:stretch/>
          </p:blipFill>
          <p:spPr>
            <a:xfrm>
              <a:off x="2663484" y="4623921"/>
              <a:ext cx="477826" cy="548616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934" t="34426" r="42244" b="42987"/>
          <a:stretch/>
        </p:blipFill>
        <p:spPr>
          <a:xfrm>
            <a:off x="4356818" y="4978461"/>
            <a:ext cx="477826" cy="54861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3749064" y="3219708"/>
            <a:ext cx="846667" cy="238760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934" t="34426" r="42244" b="42987"/>
          <a:stretch/>
        </p:blipFill>
        <p:spPr>
          <a:xfrm>
            <a:off x="4356818" y="4623921"/>
            <a:ext cx="477826" cy="54861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33975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112E-17 1.48148E-6 L -0.23142 -0.00185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80" y="-93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7037E-6 L 0.22743 -0.00139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72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753035" y="2148787"/>
                <a:ext cx="5799909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6000" dirty="0">
                    <a:latin typeface="Comic Sans MS" panose="030F0702030302020204" pitchFamily="66" charset="0"/>
                  </a:rPr>
                  <a:t>2 </a:t>
                </a:r>
                <a14:m>
                  <m:oMath xmlns:m="http://schemas.openxmlformats.org/officeDocument/2006/math">
                    <m:r>
                      <a:rPr lang="en-GB" sz="6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6000" dirty="0">
                    <a:latin typeface="Comic Sans MS" panose="030F0702030302020204" pitchFamily="66" charset="0"/>
                  </a:rPr>
                  <a:t>       </a:t>
                </a:r>
                <a14:m>
                  <m:oMath xmlns:m="http://schemas.openxmlformats.org/officeDocument/2006/math">
                    <m:r>
                      <a:rPr lang="en-GB" sz="60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6000" dirty="0">
                    <a:latin typeface="Comic Sans MS" panose="030F0702030302020204" pitchFamily="66" charset="0"/>
                  </a:rPr>
                  <a:t> 14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3035" y="2148787"/>
                <a:ext cx="5799909" cy="1015663"/>
              </a:xfrm>
              <a:prstGeom prst="rect">
                <a:avLst/>
              </a:prstGeom>
              <a:blipFill>
                <a:blip r:embed="rId5"/>
                <a:stretch>
                  <a:fillRect l="-6414" t="-17964" b="-395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3278221" y="2228687"/>
            <a:ext cx="1101200" cy="960406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13352" y="2220113"/>
            <a:ext cx="9705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7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17090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344091" y="2481837"/>
                <a:ext cx="5799909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6000" dirty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6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6000" dirty="0">
                    <a:latin typeface="Comic Sans MS" panose="030F0702030302020204" pitchFamily="66" charset="0"/>
                  </a:rPr>
                  <a:t>  2 </a:t>
                </a:r>
                <a14:m>
                  <m:oMath xmlns:m="http://schemas.openxmlformats.org/officeDocument/2006/math">
                    <m:r>
                      <a:rPr lang="en-GB" sz="60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6000" dirty="0">
                    <a:latin typeface="Comic Sans MS" panose="030F0702030302020204" pitchFamily="66" charset="0"/>
                  </a:rPr>
                  <a:t> 22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4091" y="2481837"/>
                <a:ext cx="5799909" cy="1015663"/>
              </a:xfrm>
              <a:prstGeom prst="rect">
                <a:avLst/>
              </a:prstGeom>
              <a:blipFill>
                <a:blip r:embed="rId5"/>
                <a:stretch>
                  <a:fillRect t="-17964" b="-395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2263600" y="2526144"/>
            <a:ext cx="1101200" cy="960406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61764" y="2501145"/>
            <a:ext cx="9705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11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45167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698427C9-0617-9F43-BCE5-501B0A536CF5}"/>
              </a:ext>
            </a:extLst>
          </p:cNvPr>
          <p:cNvSpPr txBox="1"/>
          <p:nvPr/>
        </p:nvSpPr>
        <p:spPr>
          <a:xfrm>
            <a:off x="737484" y="396664"/>
            <a:ext cx="784805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>
                <a:latin typeface="Comic Sans MS" panose="030F0702030302020204" pitchFamily="66" charset="0"/>
              </a:rPr>
              <a:t>Annie’s plane flew twice as far as Amir’s.</a:t>
            </a:r>
          </a:p>
          <a:p>
            <a:r>
              <a:rPr lang="en-GB" sz="2600" dirty="0">
                <a:latin typeface="Comic Sans MS" panose="030F0702030302020204" pitchFamily="66" charset="0"/>
              </a:rPr>
              <a:t>Amir’s plane flew 9 metres.</a:t>
            </a:r>
          </a:p>
          <a:p>
            <a:r>
              <a:rPr lang="en-GB" sz="2600" dirty="0">
                <a:latin typeface="Comic Sans MS" panose="030F0702030302020204" pitchFamily="66" charset="0"/>
              </a:rPr>
              <a:t>How far did Annie’s fly?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889" b="92444" l="889" r="9777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3278634">
            <a:off x="-2437166" y="1151858"/>
            <a:ext cx="2143125" cy="21431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702" b="93671" l="10000" r="9280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468426" flipH="1">
            <a:off x="9723465" y="3504444"/>
            <a:ext cx="2752844" cy="185649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008540" y="1510797"/>
            <a:ext cx="1469125" cy="3035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49220" y="963006"/>
            <a:ext cx="1349655" cy="153352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988" y="886031"/>
            <a:ext cx="1427798" cy="170311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80601" y="1643691"/>
            <a:ext cx="1159457" cy="115945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702" b="93671" l="10000" r="9280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996207">
            <a:off x="5347642" y="1665439"/>
            <a:ext cx="990392" cy="66791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855694" y="2803148"/>
            <a:ext cx="2259106" cy="612405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Comic Sans MS" panose="030F0702030302020204" pitchFamily="66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855694" y="3583077"/>
            <a:ext cx="4519463" cy="612405"/>
            <a:chOff x="1855694" y="3583077"/>
            <a:chExt cx="4519463" cy="612405"/>
          </a:xfrm>
        </p:grpSpPr>
        <p:sp>
          <p:nvSpPr>
            <p:cNvPr id="16" name="Rectangle 15"/>
            <p:cNvSpPr/>
            <p:nvPr/>
          </p:nvSpPr>
          <p:spPr>
            <a:xfrm>
              <a:off x="4116051" y="3583077"/>
              <a:ext cx="2259106" cy="612405"/>
            </a:xfrm>
            <a:prstGeom prst="rect">
              <a:avLst/>
            </a:prstGeom>
            <a:noFill/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Comic Sans MS" panose="030F0702030302020204" pitchFamily="66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855694" y="3583077"/>
              <a:ext cx="2259106" cy="612405"/>
            </a:xfrm>
            <a:prstGeom prst="rect">
              <a:avLst/>
            </a:prstGeom>
            <a:noFill/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Comic Sans MS" panose="030F0702030302020204" pitchFamily="66" charset="0"/>
              </a:endParaRPr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95265" y="3505896"/>
            <a:ext cx="674828" cy="76676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4203" y="2642735"/>
            <a:ext cx="782370" cy="93323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794200" y="2802660"/>
            <a:ext cx="11308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9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147230" y="3598883"/>
            <a:ext cx="11308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9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811771" y="3596890"/>
            <a:ext cx="11308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9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98427C9-0617-9F43-BCE5-501B0A536CF5}"/>
              </a:ext>
            </a:extLst>
          </p:cNvPr>
          <p:cNvSpPr txBox="1"/>
          <p:nvPr/>
        </p:nvSpPr>
        <p:spPr>
          <a:xfrm>
            <a:off x="997109" y="5232809"/>
            <a:ext cx="78480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Annie’s plane flew 18 metres.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98427C9-0617-9F43-BCE5-501B0A536CF5}"/>
                  </a:ext>
                </a:extLst>
              </p:cNvPr>
              <p:cNvSpPr txBox="1"/>
              <p:nvPr/>
            </p:nvSpPr>
            <p:spPr>
              <a:xfrm>
                <a:off x="1059560" y="4585413"/>
                <a:ext cx="784805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dirty="0">
                    <a:latin typeface="Comic Sans MS" panose="030F0702030302020204" pitchFamily="66" charset="0"/>
                  </a:rPr>
                  <a:t>2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>
                    <a:latin typeface="Comic Sans MS" panose="030F0702030302020204" pitchFamily="66" charset="0"/>
                  </a:rPr>
                  <a:t> 9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>
                    <a:latin typeface="Comic Sans MS" panose="030F0702030302020204" pitchFamily="66" charset="0"/>
                  </a:rPr>
                  <a:t> 18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98427C9-0617-9F43-BCE5-501B0A536C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9560" y="4585413"/>
                <a:ext cx="7848055" cy="584775"/>
              </a:xfrm>
              <a:prstGeom prst="rect">
                <a:avLst/>
              </a:prstGeom>
              <a:blipFill>
                <a:blip r:embed="rId14"/>
                <a:stretch>
                  <a:fillRect l="-2020" t="-13542" b="-3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424396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225 0.23888 L 1.27014 0.0796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611" y="-7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7037E-6 L -1.38455 -0.5400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236" y="-27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" grpId="0" animBg="1"/>
      <p:bldP spid="20" grpId="0"/>
      <p:bldP spid="21" grpId="0"/>
      <p:bldP spid="22" grpId="0"/>
      <p:bldP spid="23" grpId="0"/>
      <p:bldP spid="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cs typeface="Calibri" panose="020F0502020204030204" pitchFamily="34" charset="0"/>
              </a:rPr>
              <a:t>Have a go at questions </a:t>
            </a:r>
            <a:br>
              <a:rPr lang="en-GB" sz="3600" dirty="0">
                <a:cs typeface="Calibri" panose="020F0502020204030204" pitchFamily="34" charset="0"/>
              </a:rPr>
            </a:br>
            <a:r>
              <a:rPr lang="en-GB" sz="3600" dirty="0">
                <a:cs typeface="Calibri" panose="020F0502020204030204" pitchFamily="34" charset="0"/>
              </a:rPr>
              <a:t>4 - 5 on the worksheet</a:t>
            </a:r>
          </a:p>
        </p:txBody>
      </p:sp>
    </p:spTree>
    <p:extLst>
      <p:ext uri="{BB962C8B-B14F-4D97-AF65-F5344CB8AC3E}">
        <p14:creationId xmlns:p14="http://schemas.microsoft.com/office/powerpoint/2010/main" val="32770117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975691" y="1981717"/>
            <a:ext cx="432000" cy="955998"/>
            <a:chOff x="2759691" y="942436"/>
            <a:chExt cx="432000" cy="955998"/>
          </a:xfrm>
        </p:grpSpPr>
        <p:sp>
          <p:nvSpPr>
            <p:cNvPr id="25" name="Oval 24"/>
            <p:cNvSpPr/>
            <p:nvPr/>
          </p:nvSpPr>
          <p:spPr>
            <a:xfrm>
              <a:off x="2759691" y="942436"/>
              <a:ext cx="432000" cy="432000"/>
            </a:xfrm>
            <a:prstGeom prst="ellipse">
              <a:avLst/>
            </a:prstGeom>
            <a:solidFill>
              <a:schemeClr val="accent4"/>
            </a:solidFill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2759691" y="1466434"/>
              <a:ext cx="432000" cy="432000"/>
            </a:xfrm>
            <a:prstGeom prst="ellipse">
              <a:avLst/>
            </a:prstGeom>
            <a:solidFill>
              <a:schemeClr val="accent4"/>
            </a:solidFill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478369" y="1981717"/>
            <a:ext cx="432000" cy="955998"/>
            <a:chOff x="3262369" y="942436"/>
            <a:chExt cx="432000" cy="955998"/>
          </a:xfrm>
        </p:grpSpPr>
        <p:sp>
          <p:nvSpPr>
            <p:cNvPr id="26" name="Oval 25"/>
            <p:cNvSpPr/>
            <p:nvPr/>
          </p:nvSpPr>
          <p:spPr>
            <a:xfrm>
              <a:off x="3262369" y="942436"/>
              <a:ext cx="432000" cy="432000"/>
            </a:xfrm>
            <a:prstGeom prst="ellipse">
              <a:avLst/>
            </a:prstGeom>
            <a:solidFill>
              <a:schemeClr val="accent4"/>
            </a:solidFill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3262369" y="1466434"/>
              <a:ext cx="432000" cy="432000"/>
            </a:xfrm>
            <a:prstGeom prst="ellipse">
              <a:avLst/>
            </a:prstGeom>
            <a:solidFill>
              <a:schemeClr val="accent4"/>
            </a:solidFill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981047" y="1981717"/>
            <a:ext cx="432000" cy="955998"/>
            <a:chOff x="3765047" y="942436"/>
            <a:chExt cx="432000" cy="955998"/>
          </a:xfrm>
        </p:grpSpPr>
        <p:sp>
          <p:nvSpPr>
            <p:cNvPr id="27" name="Oval 26"/>
            <p:cNvSpPr/>
            <p:nvPr/>
          </p:nvSpPr>
          <p:spPr>
            <a:xfrm>
              <a:off x="3765047" y="942436"/>
              <a:ext cx="432000" cy="432000"/>
            </a:xfrm>
            <a:prstGeom prst="ellipse">
              <a:avLst/>
            </a:prstGeom>
            <a:solidFill>
              <a:schemeClr val="accent4"/>
            </a:solidFill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3765047" y="1466434"/>
              <a:ext cx="432000" cy="432000"/>
            </a:xfrm>
            <a:prstGeom prst="ellipse">
              <a:avLst/>
            </a:prstGeom>
            <a:solidFill>
              <a:schemeClr val="accent4"/>
            </a:solidFill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4986403" y="1981717"/>
            <a:ext cx="432000" cy="955998"/>
            <a:chOff x="4770403" y="942436"/>
            <a:chExt cx="432000" cy="955998"/>
          </a:xfrm>
        </p:grpSpPr>
        <p:sp>
          <p:nvSpPr>
            <p:cNvPr id="28" name="Oval 27"/>
            <p:cNvSpPr/>
            <p:nvPr/>
          </p:nvSpPr>
          <p:spPr>
            <a:xfrm>
              <a:off x="4770403" y="942436"/>
              <a:ext cx="432000" cy="432000"/>
            </a:xfrm>
            <a:prstGeom prst="ellipse">
              <a:avLst/>
            </a:prstGeom>
            <a:solidFill>
              <a:schemeClr val="accent4"/>
            </a:solidFill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4770403" y="1466434"/>
              <a:ext cx="432000" cy="432000"/>
            </a:xfrm>
            <a:prstGeom prst="ellipse">
              <a:avLst/>
            </a:prstGeom>
            <a:solidFill>
              <a:schemeClr val="accent4"/>
            </a:solidFill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4483725" y="1981717"/>
            <a:ext cx="432000" cy="955998"/>
            <a:chOff x="4267725" y="942436"/>
            <a:chExt cx="432000" cy="955998"/>
          </a:xfrm>
        </p:grpSpPr>
        <p:sp>
          <p:nvSpPr>
            <p:cNvPr id="29" name="Oval 28"/>
            <p:cNvSpPr/>
            <p:nvPr/>
          </p:nvSpPr>
          <p:spPr>
            <a:xfrm>
              <a:off x="4267725" y="942436"/>
              <a:ext cx="432000" cy="432000"/>
            </a:xfrm>
            <a:prstGeom prst="ellipse">
              <a:avLst/>
            </a:prstGeom>
            <a:solidFill>
              <a:schemeClr val="accent4"/>
            </a:solidFill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4267725" y="1466434"/>
              <a:ext cx="432000" cy="432000"/>
            </a:xfrm>
            <a:prstGeom prst="ellipse">
              <a:avLst/>
            </a:prstGeom>
            <a:solidFill>
              <a:schemeClr val="accent4"/>
            </a:solidFill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5489081" y="1981717"/>
            <a:ext cx="432000" cy="955998"/>
            <a:chOff x="5273081" y="942436"/>
            <a:chExt cx="432000" cy="955998"/>
          </a:xfrm>
        </p:grpSpPr>
        <p:sp>
          <p:nvSpPr>
            <p:cNvPr id="35" name="Oval 34"/>
            <p:cNvSpPr/>
            <p:nvPr/>
          </p:nvSpPr>
          <p:spPr>
            <a:xfrm>
              <a:off x="5273081" y="942436"/>
              <a:ext cx="432000" cy="432000"/>
            </a:xfrm>
            <a:prstGeom prst="ellipse">
              <a:avLst/>
            </a:prstGeom>
            <a:solidFill>
              <a:schemeClr val="accent4"/>
            </a:solidFill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5273081" y="1466434"/>
              <a:ext cx="432000" cy="432000"/>
            </a:xfrm>
            <a:prstGeom prst="ellipse">
              <a:avLst/>
            </a:prstGeom>
            <a:solidFill>
              <a:schemeClr val="accent4"/>
            </a:solidFill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</p:txBody>
        </p:sp>
      </p:grpSp>
      <p:pic>
        <p:nvPicPr>
          <p:cNvPr id="37" name="Picture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512" y="445682"/>
            <a:ext cx="1647836" cy="113796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ounded Rectangular Callout 37"/>
              <p:cNvSpPr/>
              <p:nvPr/>
            </p:nvSpPr>
            <p:spPr>
              <a:xfrm>
                <a:off x="2455013" y="486861"/>
                <a:ext cx="5285773" cy="1055608"/>
              </a:xfrm>
              <a:prstGeom prst="wedgeRoundRectCallout">
                <a:avLst>
                  <a:gd name="adj1" fmla="val -56970"/>
                  <a:gd name="adj2" fmla="val 15238"/>
                  <a:gd name="adj3" fmla="val 16667"/>
                </a:avLst>
              </a:prstGeom>
              <a:noFill/>
              <a:ln w="28575">
                <a:solidFill>
                  <a:schemeClr val="accent6"/>
                </a:solidFill>
              </a:ln>
            </p:spPr>
            <p:txBody>
              <a:bodyPr wrap="square" anchor="ctr">
                <a:spAutoFit/>
              </a:bodyPr>
              <a:lstStyle/>
              <a:p>
                <a:pPr algn="ctr"/>
                <a:r>
                  <a:rPr lang="en-GB" sz="2800" dirty="0">
                    <a:latin typeface="Comic Sans MS" panose="030F0702030302020204" pitchFamily="66" charset="0"/>
                  </a:rPr>
                  <a:t>6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 2 is the same as </a:t>
                </a:r>
              </a:p>
              <a:p>
                <a:pPr algn="ctr"/>
                <a:r>
                  <a:rPr lang="en-GB" sz="2800" dirty="0">
                    <a:latin typeface="Comic Sans MS" panose="030F0702030302020204" pitchFamily="66" charset="0"/>
                  </a:rPr>
                  <a:t>5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 2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 1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 2</a:t>
                </a:r>
              </a:p>
            </p:txBody>
          </p:sp>
        </mc:Choice>
        <mc:Fallback xmlns="">
          <p:sp>
            <p:nvSpPr>
              <p:cNvPr id="38" name="Rounded Rectangular Callout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5013" y="486861"/>
                <a:ext cx="5285773" cy="1055608"/>
              </a:xfrm>
              <a:prstGeom prst="wedgeRoundRectCallout">
                <a:avLst>
                  <a:gd name="adj1" fmla="val -56970"/>
                  <a:gd name="adj2" fmla="val 15238"/>
                  <a:gd name="adj3" fmla="val 16667"/>
                </a:avLst>
              </a:prstGeom>
              <a:blipFill>
                <a:blip r:embed="rId6"/>
                <a:stretch>
                  <a:fillRect b="-8989"/>
                </a:stretch>
              </a:blipFill>
              <a:ln w="28575">
                <a:solidFill>
                  <a:schemeClr val="accent6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2" name="Group 41"/>
          <p:cNvGrpSpPr/>
          <p:nvPr/>
        </p:nvGrpSpPr>
        <p:grpSpPr>
          <a:xfrm>
            <a:off x="5489081" y="1981717"/>
            <a:ext cx="432000" cy="955998"/>
            <a:chOff x="5273081" y="942436"/>
            <a:chExt cx="432000" cy="955998"/>
          </a:xfrm>
          <a:solidFill>
            <a:srgbClr val="FF0000"/>
          </a:solidFill>
        </p:grpSpPr>
        <p:sp>
          <p:nvSpPr>
            <p:cNvPr id="43" name="Oval 42"/>
            <p:cNvSpPr/>
            <p:nvPr/>
          </p:nvSpPr>
          <p:spPr>
            <a:xfrm>
              <a:off x="5273081" y="942436"/>
              <a:ext cx="432000" cy="432000"/>
            </a:xfrm>
            <a:prstGeom prst="ellipse">
              <a:avLst/>
            </a:prstGeom>
            <a:grpFill/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</p:txBody>
        </p:sp>
        <p:sp>
          <p:nvSpPr>
            <p:cNvPr id="44" name="Oval 43"/>
            <p:cNvSpPr/>
            <p:nvPr/>
          </p:nvSpPr>
          <p:spPr>
            <a:xfrm>
              <a:off x="5273081" y="1466434"/>
              <a:ext cx="432000" cy="432000"/>
            </a:xfrm>
            <a:prstGeom prst="ellipse">
              <a:avLst/>
            </a:prstGeom>
            <a:grpFill/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</p:txBody>
        </p:sp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10694" y="5041781"/>
            <a:ext cx="747045" cy="747045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231740" y="5203689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  <a:cs typeface="Calibri" panose="020F0502020204030204" pitchFamily="34" charset="0"/>
              </a:rPr>
              <a:t>Have a think</a:t>
            </a:r>
          </a:p>
        </p:txBody>
      </p:sp>
      <p:grpSp>
        <p:nvGrpSpPr>
          <p:cNvPr id="47" name="Group 46"/>
          <p:cNvGrpSpPr/>
          <p:nvPr/>
        </p:nvGrpSpPr>
        <p:grpSpPr>
          <a:xfrm>
            <a:off x="4986403" y="1981717"/>
            <a:ext cx="432000" cy="955998"/>
            <a:chOff x="4770403" y="942436"/>
            <a:chExt cx="432000" cy="955998"/>
          </a:xfrm>
          <a:solidFill>
            <a:srgbClr val="FF0000"/>
          </a:solidFill>
        </p:grpSpPr>
        <p:sp>
          <p:nvSpPr>
            <p:cNvPr id="48" name="Oval 47"/>
            <p:cNvSpPr/>
            <p:nvPr/>
          </p:nvSpPr>
          <p:spPr>
            <a:xfrm>
              <a:off x="4770403" y="942436"/>
              <a:ext cx="432000" cy="432000"/>
            </a:xfrm>
            <a:prstGeom prst="ellipse">
              <a:avLst/>
            </a:prstGeom>
            <a:grpFill/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4770403" y="1466434"/>
              <a:ext cx="432000" cy="432000"/>
            </a:xfrm>
            <a:prstGeom prst="ellipse">
              <a:avLst/>
            </a:prstGeom>
            <a:grpFill/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698427C9-0617-9F43-BCE5-501B0A536CF5}"/>
                  </a:ext>
                </a:extLst>
              </p:cNvPr>
              <p:cNvSpPr txBox="1"/>
              <p:nvPr/>
            </p:nvSpPr>
            <p:spPr>
              <a:xfrm>
                <a:off x="1173871" y="3352547"/>
                <a:ext cx="78480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latin typeface="Comic Sans MS" panose="030F0702030302020204" pitchFamily="66" charset="0"/>
                  </a:rPr>
                  <a:t>6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 2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 4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 2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 2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 2</a:t>
                </a: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698427C9-0617-9F43-BCE5-501B0A536C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3871" y="3352547"/>
                <a:ext cx="7848055" cy="523220"/>
              </a:xfrm>
              <a:prstGeom prst="rect">
                <a:avLst/>
              </a:prstGeom>
              <a:blipFill>
                <a:blip r:embed="rId8"/>
                <a:stretch>
                  <a:fillRect l="-1632" t="-12791" b="-313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698427C9-0617-9F43-BCE5-501B0A536CF5}"/>
                  </a:ext>
                </a:extLst>
              </p:cNvPr>
              <p:cNvSpPr txBox="1"/>
              <p:nvPr/>
            </p:nvSpPr>
            <p:spPr>
              <a:xfrm>
                <a:off x="1173871" y="3980152"/>
                <a:ext cx="78480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latin typeface="Comic Sans MS" panose="030F0702030302020204" pitchFamily="66" charset="0"/>
                  </a:rPr>
                  <a:t>6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 2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 3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 2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 3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 2</a:t>
                </a: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698427C9-0617-9F43-BCE5-501B0A536C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3871" y="3980152"/>
                <a:ext cx="7848055" cy="523220"/>
              </a:xfrm>
              <a:prstGeom prst="rect">
                <a:avLst/>
              </a:prstGeom>
              <a:blipFill>
                <a:blip r:embed="rId9"/>
                <a:stretch>
                  <a:fillRect l="-1632" t="-12791" b="-313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3" name="Group 52"/>
          <p:cNvGrpSpPr/>
          <p:nvPr/>
        </p:nvGrpSpPr>
        <p:grpSpPr>
          <a:xfrm>
            <a:off x="4483725" y="1981717"/>
            <a:ext cx="432000" cy="955998"/>
            <a:chOff x="4267725" y="942436"/>
            <a:chExt cx="432000" cy="955998"/>
          </a:xfrm>
          <a:solidFill>
            <a:srgbClr val="FF0000"/>
          </a:solidFill>
        </p:grpSpPr>
        <p:sp>
          <p:nvSpPr>
            <p:cNvPr id="54" name="Oval 53"/>
            <p:cNvSpPr/>
            <p:nvPr/>
          </p:nvSpPr>
          <p:spPr>
            <a:xfrm>
              <a:off x="4267725" y="942436"/>
              <a:ext cx="432000" cy="432000"/>
            </a:xfrm>
            <a:prstGeom prst="ellipse">
              <a:avLst/>
            </a:prstGeom>
            <a:grpFill/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</p:txBody>
        </p:sp>
        <p:sp>
          <p:nvSpPr>
            <p:cNvPr id="55" name="Oval 54"/>
            <p:cNvSpPr/>
            <p:nvPr/>
          </p:nvSpPr>
          <p:spPr>
            <a:xfrm>
              <a:off x="4267725" y="1466434"/>
              <a:ext cx="432000" cy="432000"/>
            </a:xfrm>
            <a:prstGeom prst="ellipse">
              <a:avLst/>
            </a:prstGeom>
            <a:grpFill/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3981047" y="1981277"/>
            <a:ext cx="432000" cy="955998"/>
            <a:chOff x="3765047" y="942436"/>
            <a:chExt cx="432000" cy="955998"/>
          </a:xfrm>
          <a:solidFill>
            <a:srgbClr val="0070C0"/>
          </a:solidFill>
        </p:grpSpPr>
        <p:sp>
          <p:nvSpPr>
            <p:cNvPr id="57" name="Oval 56"/>
            <p:cNvSpPr/>
            <p:nvPr/>
          </p:nvSpPr>
          <p:spPr>
            <a:xfrm>
              <a:off x="3765047" y="942436"/>
              <a:ext cx="432000" cy="432000"/>
            </a:xfrm>
            <a:prstGeom prst="ellipse">
              <a:avLst/>
            </a:prstGeom>
            <a:grpFill/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</p:txBody>
        </p:sp>
        <p:sp>
          <p:nvSpPr>
            <p:cNvPr id="58" name="Oval 57"/>
            <p:cNvSpPr/>
            <p:nvPr/>
          </p:nvSpPr>
          <p:spPr>
            <a:xfrm>
              <a:off x="3765047" y="1466434"/>
              <a:ext cx="432000" cy="432000"/>
            </a:xfrm>
            <a:prstGeom prst="ellipse">
              <a:avLst/>
            </a:prstGeom>
            <a:grpFill/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4483725" y="1981277"/>
            <a:ext cx="432000" cy="955998"/>
            <a:chOff x="4267725" y="942436"/>
            <a:chExt cx="432000" cy="955998"/>
          </a:xfrm>
          <a:solidFill>
            <a:srgbClr val="0070C0"/>
          </a:solidFill>
        </p:grpSpPr>
        <p:sp>
          <p:nvSpPr>
            <p:cNvPr id="60" name="Oval 59"/>
            <p:cNvSpPr/>
            <p:nvPr/>
          </p:nvSpPr>
          <p:spPr>
            <a:xfrm>
              <a:off x="4267725" y="942436"/>
              <a:ext cx="432000" cy="432000"/>
            </a:xfrm>
            <a:prstGeom prst="ellipse">
              <a:avLst/>
            </a:prstGeom>
            <a:grpFill/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</p:txBody>
        </p:sp>
        <p:sp>
          <p:nvSpPr>
            <p:cNvPr id="61" name="Oval 60"/>
            <p:cNvSpPr/>
            <p:nvPr/>
          </p:nvSpPr>
          <p:spPr>
            <a:xfrm>
              <a:off x="4267725" y="1466434"/>
              <a:ext cx="432000" cy="432000"/>
            </a:xfrm>
            <a:prstGeom prst="ellipse">
              <a:avLst/>
            </a:prstGeom>
            <a:grpFill/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4483725" y="1981277"/>
            <a:ext cx="432000" cy="955998"/>
            <a:chOff x="4267725" y="942436"/>
            <a:chExt cx="432000" cy="955998"/>
          </a:xfrm>
          <a:solidFill>
            <a:srgbClr val="0070C0"/>
          </a:solidFill>
        </p:grpSpPr>
        <p:sp>
          <p:nvSpPr>
            <p:cNvPr id="63" name="Oval 62"/>
            <p:cNvSpPr/>
            <p:nvPr/>
          </p:nvSpPr>
          <p:spPr>
            <a:xfrm>
              <a:off x="4267725" y="942436"/>
              <a:ext cx="432000" cy="432000"/>
            </a:xfrm>
            <a:prstGeom prst="ellipse">
              <a:avLst/>
            </a:prstGeom>
            <a:grpFill/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</p:txBody>
        </p:sp>
        <p:sp>
          <p:nvSpPr>
            <p:cNvPr id="64" name="Oval 63"/>
            <p:cNvSpPr/>
            <p:nvPr/>
          </p:nvSpPr>
          <p:spPr>
            <a:xfrm>
              <a:off x="4267725" y="1466434"/>
              <a:ext cx="432000" cy="432000"/>
            </a:xfrm>
            <a:prstGeom prst="ellipse">
              <a:avLst/>
            </a:prstGeom>
            <a:grpFill/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698427C9-0617-9F43-BCE5-501B0A536CF5}"/>
                  </a:ext>
                </a:extLst>
              </p:cNvPr>
              <p:cNvSpPr txBox="1"/>
              <p:nvPr/>
            </p:nvSpPr>
            <p:spPr>
              <a:xfrm>
                <a:off x="1173870" y="4583894"/>
                <a:ext cx="7848055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latin typeface="Comic Sans MS" panose="030F0702030302020204" pitchFamily="66" charset="0"/>
                  </a:rPr>
                  <a:t>6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 2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 2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 2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 2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 2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 2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 2</a:t>
                </a:r>
              </a:p>
              <a:p>
                <a:endParaRPr lang="en-GB" sz="2800" dirty="0">
                  <a:latin typeface="Comic Sans MS" panose="030F0702030302020204" pitchFamily="66" charset="0"/>
                </a:endParaRPr>
              </a:p>
              <a:p>
                <a:endParaRPr lang="en-GB" sz="28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698427C9-0617-9F43-BCE5-501B0A536C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3870" y="4583894"/>
                <a:ext cx="7848055" cy="1384995"/>
              </a:xfrm>
              <a:prstGeom prst="rect">
                <a:avLst/>
              </a:prstGeom>
              <a:blipFill>
                <a:blip r:embed="rId10"/>
                <a:stretch>
                  <a:fillRect l="-1632" t="-484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6" name="Group 65"/>
          <p:cNvGrpSpPr/>
          <p:nvPr/>
        </p:nvGrpSpPr>
        <p:grpSpPr>
          <a:xfrm>
            <a:off x="3472847" y="1978548"/>
            <a:ext cx="432000" cy="955998"/>
            <a:chOff x="3262369" y="942436"/>
            <a:chExt cx="432000" cy="955998"/>
          </a:xfrm>
          <a:solidFill>
            <a:srgbClr val="0070C0"/>
          </a:solidFill>
        </p:grpSpPr>
        <p:sp>
          <p:nvSpPr>
            <p:cNvPr id="67" name="Oval 66"/>
            <p:cNvSpPr/>
            <p:nvPr/>
          </p:nvSpPr>
          <p:spPr>
            <a:xfrm>
              <a:off x="3262369" y="942436"/>
              <a:ext cx="432000" cy="432000"/>
            </a:xfrm>
            <a:prstGeom prst="ellipse">
              <a:avLst/>
            </a:prstGeom>
            <a:grpFill/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</p:txBody>
        </p:sp>
        <p:sp>
          <p:nvSpPr>
            <p:cNvPr id="68" name="Oval 67"/>
            <p:cNvSpPr/>
            <p:nvPr/>
          </p:nvSpPr>
          <p:spPr>
            <a:xfrm>
              <a:off x="3262369" y="1466434"/>
              <a:ext cx="432000" cy="432000"/>
            </a:xfrm>
            <a:prstGeom prst="ellipse">
              <a:avLst/>
            </a:prstGeom>
            <a:grpFill/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4483725" y="1981717"/>
            <a:ext cx="432000" cy="955998"/>
            <a:chOff x="4267725" y="942436"/>
            <a:chExt cx="432000" cy="955998"/>
          </a:xfrm>
          <a:solidFill>
            <a:srgbClr val="FF0000"/>
          </a:solidFill>
        </p:grpSpPr>
        <p:sp>
          <p:nvSpPr>
            <p:cNvPr id="85" name="Oval 84"/>
            <p:cNvSpPr/>
            <p:nvPr/>
          </p:nvSpPr>
          <p:spPr>
            <a:xfrm>
              <a:off x="4267725" y="942436"/>
              <a:ext cx="432000" cy="432000"/>
            </a:xfrm>
            <a:prstGeom prst="ellipse">
              <a:avLst/>
            </a:prstGeom>
            <a:grpFill/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</p:txBody>
        </p:sp>
        <p:sp>
          <p:nvSpPr>
            <p:cNvPr id="86" name="Oval 85"/>
            <p:cNvSpPr/>
            <p:nvPr/>
          </p:nvSpPr>
          <p:spPr>
            <a:xfrm>
              <a:off x="4267725" y="1466434"/>
              <a:ext cx="432000" cy="432000"/>
            </a:xfrm>
            <a:prstGeom prst="ellipse">
              <a:avLst/>
            </a:prstGeom>
            <a:grpFill/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698427C9-0617-9F43-BCE5-501B0A536CF5}"/>
                  </a:ext>
                </a:extLst>
              </p:cNvPr>
              <p:cNvSpPr txBox="1"/>
              <p:nvPr/>
            </p:nvSpPr>
            <p:spPr>
              <a:xfrm>
                <a:off x="1173869" y="5229563"/>
                <a:ext cx="7848055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latin typeface="Comic Sans MS" panose="030F0702030302020204" pitchFamily="66" charset="0"/>
                  </a:rPr>
                  <a:t>6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 2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 1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 2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 2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 2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 3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 2</a:t>
                </a:r>
              </a:p>
              <a:p>
                <a:endParaRPr lang="en-GB" sz="2800" dirty="0">
                  <a:latin typeface="Comic Sans MS" panose="030F0702030302020204" pitchFamily="66" charset="0"/>
                </a:endParaRPr>
              </a:p>
              <a:p>
                <a:endParaRPr lang="en-GB" sz="28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698427C9-0617-9F43-BCE5-501B0A536C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3869" y="5229563"/>
                <a:ext cx="7848055" cy="1384995"/>
              </a:xfrm>
              <a:prstGeom prst="rect">
                <a:avLst/>
              </a:prstGeom>
              <a:blipFill>
                <a:blip r:embed="rId11"/>
                <a:stretch>
                  <a:fillRect l="-1632" t="-484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861726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6" grpId="1"/>
      <p:bldP spid="50" grpId="0"/>
      <p:bldP spid="51" grpId="0"/>
      <p:bldP spid="65" grpId="0"/>
      <p:bldP spid="8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418145" y="1674996"/>
            <a:ext cx="432000" cy="955998"/>
            <a:chOff x="2759691" y="942436"/>
            <a:chExt cx="432000" cy="955998"/>
          </a:xfrm>
        </p:grpSpPr>
        <p:sp>
          <p:nvSpPr>
            <p:cNvPr id="25" name="Oval 24"/>
            <p:cNvSpPr/>
            <p:nvPr/>
          </p:nvSpPr>
          <p:spPr>
            <a:xfrm>
              <a:off x="2759691" y="942436"/>
              <a:ext cx="432000" cy="432000"/>
            </a:xfrm>
            <a:prstGeom prst="ellipse">
              <a:avLst/>
            </a:prstGeom>
            <a:solidFill>
              <a:schemeClr val="accent4"/>
            </a:solidFill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2759691" y="1466434"/>
              <a:ext cx="432000" cy="432000"/>
            </a:xfrm>
            <a:prstGeom prst="ellipse">
              <a:avLst/>
            </a:prstGeom>
            <a:solidFill>
              <a:schemeClr val="accent4"/>
            </a:solidFill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918003" y="1674996"/>
            <a:ext cx="432000" cy="955998"/>
            <a:chOff x="3262369" y="942436"/>
            <a:chExt cx="432000" cy="955998"/>
          </a:xfrm>
        </p:grpSpPr>
        <p:sp>
          <p:nvSpPr>
            <p:cNvPr id="26" name="Oval 25"/>
            <p:cNvSpPr/>
            <p:nvPr/>
          </p:nvSpPr>
          <p:spPr>
            <a:xfrm>
              <a:off x="3262369" y="942436"/>
              <a:ext cx="432000" cy="432000"/>
            </a:xfrm>
            <a:prstGeom prst="ellipse">
              <a:avLst/>
            </a:prstGeom>
            <a:solidFill>
              <a:schemeClr val="accent4"/>
            </a:solidFill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3262369" y="1466434"/>
              <a:ext cx="432000" cy="432000"/>
            </a:xfrm>
            <a:prstGeom prst="ellipse">
              <a:avLst/>
            </a:prstGeom>
            <a:solidFill>
              <a:schemeClr val="accent4"/>
            </a:solidFill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417861" y="1674996"/>
            <a:ext cx="432000" cy="955998"/>
            <a:chOff x="3765047" y="942436"/>
            <a:chExt cx="432000" cy="955998"/>
          </a:xfrm>
        </p:grpSpPr>
        <p:sp>
          <p:nvSpPr>
            <p:cNvPr id="27" name="Oval 26"/>
            <p:cNvSpPr/>
            <p:nvPr/>
          </p:nvSpPr>
          <p:spPr>
            <a:xfrm>
              <a:off x="3765047" y="942436"/>
              <a:ext cx="432000" cy="432000"/>
            </a:xfrm>
            <a:prstGeom prst="ellipse">
              <a:avLst/>
            </a:prstGeom>
            <a:solidFill>
              <a:schemeClr val="accent4"/>
            </a:solidFill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3765047" y="1466434"/>
              <a:ext cx="432000" cy="432000"/>
            </a:xfrm>
            <a:prstGeom prst="ellipse">
              <a:avLst/>
            </a:prstGeom>
            <a:solidFill>
              <a:schemeClr val="accent4"/>
            </a:solidFill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4417577" y="1674996"/>
            <a:ext cx="432000" cy="955998"/>
            <a:chOff x="4770403" y="942436"/>
            <a:chExt cx="432000" cy="955998"/>
          </a:xfrm>
        </p:grpSpPr>
        <p:sp>
          <p:nvSpPr>
            <p:cNvPr id="28" name="Oval 27"/>
            <p:cNvSpPr/>
            <p:nvPr/>
          </p:nvSpPr>
          <p:spPr>
            <a:xfrm>
              <a:off x="4770403" y="942436"/>
              <a:ext cx="432000" cy="432000"/>
            </a:xfrm>
            <a:prstGeom prst="ellipse">
              <a:avLst/>
            </a:prstGeom>
            <a:solidFill>
              <a:schemeClr val="accent4"/>
            </a:solidFill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4770403" y="1466434"/>
              <a:ext cx="432000" cy="432000"/>
            </a:xfrm>
            <a:prstGeom prst="ellipse">
              <a:avLst/>
            </a:prstGeom>
            <a:solidFill>
              <a:schemeClr val="accent4"/>
            </a:solidFill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3917719" y="1674996"/>
            <a:ext cx="432000" cy="955998"/>
            <a:chOff x="4267725" y="942436"/>
            <a:chExt cx="432000" cy="955998"/>
          </a:xfrm>
        </p:grpSpPr>
        <p:sp>
          <p:nvSpPr>
            <p:cNvPr id="29" name="Oval 28"/>
            <p:cNvSpPr/>
            <p:nvPr/>
          </p:nvSpPr>
          <p:spPr>
            <a:xfrm>
              <a:off x="4267725" y="942436"/>
              <a:ext cx="432000" cy="432000"/>
            </a:xfrm>
            <a:prstGeom prst="ellipse">
              <a:avLst/>
            </a:prstGeom>
            <a:solidFill>
              <a:schemeClr val="accent4"/>
            </a:solidFill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4267725" y="1466434"/>
              <a:ext cx="432000" cy="432000"/>
            </a:xfrm>
            <a:prstGeom prst="ellipse">
              <a:avLst/>
            </a:prstGeom>
            <a:solidFill>
              <a:schemeClr val="accent4"/>
            </a:solidFill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4917435" y="1674996"/>
            <a:ext cx="432000" cy="955998"/>
            <a:chOff x="5273081" y="942436"/>
            <a:chExt cx="432000" cy="955998"/>
          </a:xfrm>
        </p:grpSpPr>
        <p:sp>
          <p:nvSpPr>
            <p:cNvPr id="35" name="Oval 34"/>
            <p:cNvSpPr/>
            <p:nvPr/>
          </p:nvSpPr>
          <p:spPr>
            <a:xfrm>
              <a:off x="5273081" y="942436"/>
              <a:ext cx="432000" cy="432000"/>
            </a:xfrm>
            <a:prstGeom prst="ellipse">
              <a:avLst/>
            </a:prstGeom>
            <a:solidFill>
              <a:schemeClr val="accent4"/>
            </a:solidFill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5273081" y="1466434"/>
              <a:ext cx="432000" cy="432000"/>
            </a:xfrm>
            <a:prstGeom prst="ellipse">
              <a:avLst/>
            </a:prstGeom>
            <a:solidFill>
              <a:schemeClr val="accent4"/>
            </a:solidFill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</p:txBody>
        </p:sp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0694" y="5041781"/>
            <a:ext cx="747045" cy="747045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253642" y="5184471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  <a:cs typeface="Calibri" panose="020F0502020204030204" pitchFamily="34" charset="0"/>
              </a:rPr>
              <a:t>Have a think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698427C9-0617-9F43-BCE5-501B0A536CF5}"/>
                  </a:ext>
                </a:extLst>
              </p:cNvPr>
              <p:cNvSpPr txBox="1"/>
              <p:nvPr/>
            </p:nvSpPr>
            <p:spPr>
              <a:xfrm>
                <a:off x="2386041" y="3355552"/>
                <a:ext cx="784805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dirty="0">
                    <a:latin typeface="Comic Sans MS" panose="030F0702030302020204" pitchFamily="66" charset="0"/>
                  </a:rPr>
                  <a:t>8 </a:t>
                </a:r>
                <a14:m>
                  <m:oMath xmlns:m="http://schemas.openxmlformats.org/officeDocument/2006/math">
                    <m:r>
                      <a:rPr lang="en-GB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>
                    <a:latin typeface="Comic Sans MS" panose="030F0702030302020204" pitchFamily="66" charset="0"/>
                  </a:rPr>
                  <a:t> 2           4 </a:t>
                </a:r>
                <a14:m>
                  <m:oMath xmlns:m="http://schemas.openxmlformats.org/officeDocument/2006/math">
                    <m:r>
                      <a:rPr lang="en-GB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>
                    <a:latin typeface="Comic Sans MS" panose="030F0702030302020204" pitchFamily="66" charset="0"/>
                  </a:rPr>
                  <a:t> 2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3200" dirty="0">
                    <a:latin typeface="Comic Sans MS" panose="030F0702030302020204" pitchFamily="66" charset="0"/>
                  </a:rPr>
                  <a:t> 3 </a:t>
                </a:r>
                <a14:m>
                  <m:oMath xmlns:m="http://schemas.openxmlformats.org/officeDocument/2006/math">
                    <m:r>
                      <a:rPr lang="en-GB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>
                    <a:latin typeface="Comic Sans MS" panose="030F0702030302020204" pitchFamily="66" charset="0"/>
                  </a:rPr>
                  <a:t> 2</a:t>
                </a: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698427C9-0617-9F43-BCE5-501B0A536C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6041" y="3355552"/>
                <a:ext cx="7848055" cy="584775"/>
              </a:xfrm>
              <a:prstGeom prst="rect">
                <a:avLst/>
              </a:prstGeom>
              <a:blipFill>
                <a:blip r:embed="rId6"/>
                <a:stretch>
                  <a:fillRect l="-1941" t="-13542" b="-3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698427C9-0617-9F43-BCE5-501B0A536CF5}"/>
                  </a:ext>
                </a:extLst>
              </p:cNvPr>
              <p:cNvSpPr txBox="1"/>
              <p:nvPr/>
            </p:nvSpPr>
            <p:spPr>
              <a:xfrm>
                <a:off x="737484" y="396664"/>
                <a:ext cx="78480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latin typeface="Comic Sans MS" panose="030F0702030302020204" pitchFamily="66" charset="0"/>
                  </a:rPr>
                  <a:t>Use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 or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 to complete the comparisons</a:t>
                </a: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698427C9-0617-9F43-BCE5-501B0A536C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484" y="396664"/>
                <a:ext cx="7848055" cy="523220"/>
              </a:xfrm>
              <a:prstGeom prst="rect">
                <a:avLst/>
              </a:prstGeom>
              <a:blipFill>
                <a:blip r:embed="rId7"/>
                <a:stretch>
                  <a:fillRect l="-1632" t="-11628" b="-313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2" name="Group 61"/>
          <p:cNvGrpSpPr/>
          <p:nvPr/>
        </p:nvGrpSpPr>
        <p:grpSpPr>
          <a:xfrm>
            <a:off x="5917149" y="1674996"/>
            <a:ext cx="432000" cy="955998"/>
            <a:chOff x="2759691" y="942436"/>
            <a:chExt cx="432000" cy="955998"/>
          </a:xfrm>
        </p:grpSpPr>
        <p:sp>
          <p:nvSpPr>
            <p:cNvPr id="63" name="Oval 62"/>
            <p:cNvSpPr/>
            <p:nvPr/>
          </p:nvSpPr>
          <p:spPr>
            <a:xfrm>
              <a:off x="2759691" y="942436"/>
              <a:ext cx="432000" cy="432000"/>
            </a:xfrm>
            <a:prstGeom prst="ellipse">
              <a:avLst/>
            </a:prstGeom>
            <a:solidFill>
              <a:schemeClr val="accent4"/>
            </a:solidFill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</p:txBody>
        </p:sp>
        <p:sp>
          <p:nvSpPr>
            <p:cNvPr id="64" name="Oval 63"/>
            <p:cNvSpPr/>
            <p:nvPr/>
          </p:nvSpPr>
          <p:spPr>
            <a:xfrm>
              <a:off x="2759691" y="1466434"/>
              <a:ext cx="432000" cy="432000"/>
            </a:xfrm>
            <a:prstGeom prst="ellipse">
              <a:avLst/>
            </a:prstGeom>
            <a:solidFill>
              <a:schemeClr val="accent4"/>
            </a:solidFill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5417293" y="1674996"/>
            <a:ext cx="432000" cy="955998"/>
            <a:chOff x="2759691" y="942436"/>
            <a:chExt cx="432000" cy="955998"/>
          </a:xfrm>
        </p:grpSpPr>
        <p:sp>
          <p:nvSpPr>
            <p:cNvPr id="66" name="Oval 65"/>
            <p:cNvSpPr/>
            <p:nvPr/>
          </p:nvSpPr>
          <p:spPr>
            <a:xfrm>
              <a:off x="2759691" y="942436"/>
              <a:ext cx="432000" cy="432000"/>
            </a:xfrm>
            <a:prstGeom prst="ellipse">
              <a:avLst/>
            </a:prstGeom>
            <a:solidFill>
              <a:schemeClr val="accent4"/>
            </a:solidFill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</p:txBody>
        </p:sp>
        <p:sp>
          <p:nvSpPr>
            <p:cNvPr id="67" name="Oval 66"/>
            <p:cNvSpPr/>
            <p:nvPr/>
          </p:nvSpPr>
          <p:spPr>
            <a:xfrm>
              <a:off x="2759691" y="1466434"/>
              <a:ext cx="432000" cy="432000"/>
            </a:xfrm>
            <a:prstGeom prst="ellipse">
              <a:avLst/>
            </a:prstGeom>
            <a:solidFill>
              <a:schemeClr val="accent4"/>
            </a:solidFill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3" name="Oval 2"/>
          <p:cNvSpPr/>
          <p:nvPr/>
        </p:nvSpPr>
        <p:spPr>
          <a:xfrm>
            <a:off x="3849861" y="3310970"/>
            <a:ext cx="715858" cy="645304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698427C9-0617-9F43-BCE5-501B0A536CF5}"/>
                  </a:ext>
                </a:extLst>
              </p:cNvPr>
              <p:cNvSpPr txBox="1"/>
              <p:nvPr/>
            </p:nvSpPr>
            <p:spPr>
              <a:xfrm>
                <a:off x="770301" y="4240713"/>
                <a:ext cx="784805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dirty="0">
                    <a:latin typeface="Comic Sans MS" panose="030F0702030302020204" pitchFamily="66" charset="0"/>
                  </a:rPr>
                  <a:t>4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>
                    <a:latin typeface="Comic Sans MS" panose="030F0702030302020204" pitchFamily="66" charset="0"/>
                  </a:rPr>
                  <a:t> 2 </a:t>
                </a:r>
                <a14:m>
                  <m:oMath xmlns:m="http://schemas.openxmlformats.org/officeDocument/2006/math">
                    <m:r>
                      <a:rPr lang="en-GB" sz="3200" i="1" dirty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3200" dirty="0">
                    <a:latin typeface="Comic Sans MS" panose="030F0702030302020204" pitchFamily="66" charset="0"/>
                  </a:rPr>
                  <a:t> 4 </a:t>
                </a:r>
                <a14:m>
                  <m:oMath xmlns:m="http://schemas.openxmlformats.org/officeDocument/2006/math">
                    <m:r>
                      <a:rPr lang="en-GB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>
                    <a:latin typeface="Comic Sans MS" panose="030F0702030302020204" pitchFamily="66" charset="0"/>
                  </a:rPr>
                  <a:t> 2           8 </a:t>
                </a:r>
                <a14:m>
                  <m:oMath xmlns:m="http://schemas.openxmlformats.org/officeDocument/2006/math">
                    <m:r>
                      <a:rPr lang="en-GB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>
                    <a:latin typeface="Comic Sans MS" panose="030F0702030302020204" pitchFamily="66" charset="0"/>
                  </a:rPr>
                  <a:t> 2</a:t>
                </a:r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698427C9-0617-9F43-BCE5-501B0A536C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301" y="4240713"/>
                <a:ext cx="7848055" cy="584775"/>
              </a:xfrm>
              <a:prstGeom prst="rect">
                <a:avLst/>
              </a:prstGeom>
              <a:blipFill>
                <a:blip r:embed="rId8"/>
                <a:stretch>
                  <a:fillRect l="-1941" t="-13542" b="-3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Oval 68"/>
          <p:cNvSpPr/>
          <p:nvPr/>
        </p:nvSpPr>
        <p:spPr>
          <a:xfrm>
            <a:off x="3849861" y="4244155"/>
            <a:ext cx="715858" cy="645304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Comic Sans MS" panose="030F0702030302020204" pitchFamily="66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411337" y="1568921"/>
            <a:ext cx="1965503" cy="1143000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Comic Sans MS" panose="030F0702030302020204" pitchFamily="66" charset="0"/>
            </a:endParaRPr>
          </a:p>
        </p:txBody>
      </p:sp>
      <p:sp>
        <p:nvSpPr>
          <p:cNvPr id="70" name="Rounded Rectangle 69"/>
          <p:cNvSpPr/>
          <p:nvPr/>
        </p:nvSpPr>
        <p:spPr>
          <a:xfrm>
            <a:off x="4383343" y="1559434"/>
            <a:ext cx="1982466" cy="1143000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Comic Sans MS" panose="030F0702030302020204" pitchFamily="66" charset="0"/>
            </a:endParaRPr>
          </a:p>
        </p:txBody>
      </p:sp>
      <p:sp>
        <p:nvSpPr>
          <p:cNvPr id="71" name="Rounded Rectangle 70"/>
          <p:cNvSpPr/>
          <p:nvPr/>
        </p:nvSpPr>
        <p:spPr>
          <a:xfrm>
            <a:off x="2389335" y="1573002"/>
            <a:ext cx="1982467" cy="1143000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Comic Sans MS" panose="030F0702030302020204" pitchFamily="66" charset="0"/>
            </a:endParaRPr>
          </a:p>
        </p:txBody>
      </p:sp>
      <p:sp>
        <p:nvSpPr>
          <p:cNvPr id="72" name="Rounded Rectangle 71"/>
          <p:cNvSpPr/>
          <p:nvPr/>
        </p:nvSpPr>
        <p:spPr>
          <a:xfrm>
            <a:off x="4376840" y="1568107"/>
            <a:ext cx="1513481" cy="1143000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888512" y="3242231"/>
                <a:ext cx="713329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0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</m:oMath>
                  </m:oMathPara>
                </a14:m>
                <a:endParaRPr lang="en-GB" sz="4000" dirty="0">
                  <a:solidFill>
                    <a:schemeClr val="accent5">
                      <a:lumMod val="75000"/>
                    </a:schemeClr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8512" y="3242231"/>
                <a:ext cx="713329" cy="70788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3859305" y="4212864"/>
                <a:ext cx="713329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0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4000" dirty="0">
                  <a:solidFill>
                    <a:schemeClr val="accent5">
                      <a:lumMod val="75000"/>
                    </a:schemeClr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9305" y="4212864"/>
                <a:ext cx="713329" cy="70788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973123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6" grpId="1"/>
      <p:bldP spid="4" grpId="0" animBg="1"/>
      <p:bldP spid="70" grpId="0" animBg="1"/>
      <p:bldP spid="71" grpId="0" animBg="1"/>
      <p:bldP spid="71" grpId="1" animBg="1"/>
      <p:bldP spid="72" grpId="0" animBg="1"/>
      <p:bldP spid="72" grpId="1" animBg="1"/>
      <p:bldP spid="9" grpId="0"/>
      <p:bldP spid="7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cs typeface="Calibri" panose="020F0502020204030204" pitchFamily="34" charset="0"/>
              </a:rPr>
              <a:t>Have a go at the rest of the questions on the worksheet</a:t>
            </a:r>
          </a:p>
        </p:txBody>
      </p:sp>
    </p:spTree>
    <p:extLst>
      <p:ext uri="{BB962C8B-B14F-4D97-AF65-F5344CB8AC3E}">
        <p14:creationId xmlns:p14="http://schemas.microsoft.com/office/powerpoint/2010/main" val="35578938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1935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5550" y="334776"/>
            <a:ext cx="749747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  <a:cs typeface="Calibri" panose="020F0502020204030204" pitchFamily="34" charset="0"/>
              </a:rPr>
              <a:t>1)   How many cookies?</a:t>
            </a:r>
          </a:p>
          <a:p>
            <a:endParaRPr lang="en-GB" sz="28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endParaRPr lang="en-GB" sz="28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endParaRPr lang="en-GB" sz="28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r>
              <a:rPr lang="en-GB" sz="2800" dirty="0">
                <a:latin typeface="Comic Sans MS" panose="030F0702030302020204" pitchFamily="66" charset="0"/>
                <a:cs typeface="Calibri" panose="020F0502020204030204" pitchFamily="34" charset="0"/>
              </a:rPr>
              <a:t>2)   How many socks?</a:t>
            </a:r>
          </a:p>
          <a:p>
            <a:endParaRPr lang="en-GB" sz="28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endParaRPr lang="en-GB" sz="28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endParaRPr lang="en-GB" sz="28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r>
              <a:rPr lang="en-GB" sz="2800" dirty="0">
                <a:latin typeface="Comic Sans MS" panose="030F0702030302020204" pitchFamily="66" charset="0"/>
                <a:cs typeface="Calibri" panose="020F0502020204030204" pitchFamily="34" charset="0"/>
              </a:rPr>
              <a:t>3)   Complete the number track</a:t>
            </a:r>
          </a:p>
          <a:p>
            <a:endParaRPr lang="en-GB" sz="28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endParaRPr lang="en-GB" sz="2800" dirty="0">
              <a:latin typeface="Comic Sans MS" panose="030F0702030302020204" pitchFamily="66" charset="0"/>
              <a:cs typeface="Calibri" panose="020F0502020204030204" pitchFamily="34" charset="0"/>
            </a:endParaRPr>
          </a:p>
        </p:txBody>
      </p:sp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0758167"/>
              </p:ext>
            </p:extLst>
          </p:nvPr>
        </p:nvGraphicFramePr>
        <p:xfrm>
          <a:off x="865059" y="4460024"/>
          <a:ext cx="7158456" cy="6930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6538">
                  <a:extLst>
                    <a:ext uri="{9D8B030D-6E8A-4147-A177-3AD203B41FA5}">
                      <a16:colId xmlns:a16="http://schemas.microsoft.com/office/drawing/2014/main" val="1910050395"/>
                    </a:ext>
                  </a:extLst>
                </a:gridCol>
                <a:gridCol w="596538">
                  <a:extLst>
                    <a:ext uri="{9D8B030D-6E8A-4147-A177-3AD203B41FA5}">
                      <a16:colId xmlns:a16="http://schemas.microsoft.com/office/drawing/2014/main" val="4120278360"/>
                    </a:ext>
                  </a:extLst>
                </a:gridCol>
                <a:gridCol w="596538">
                  <a:extLst>
                    <a:ext uri="{9D8B030D-6E8A-4147-A177-3AD203B41FA5}">
                      <a16:colId xmlns:a16="http://schemas.microsoft.com/office/drawing/2014/main" val="3482899760"/>
                    </a:ext>
                  </a:extLst>
                </a:gridCol>
                <a:gridCol w="596538">
                  <a:extLst>
                    <a:ext uri="{9D8B030D-6E8A-4147-A177-3AD203B41FA5}">
                      <a16:colId xmlns:a16="http://schemas.microsoft.com/office/drawing/2014/main" val="2070224720"/>
                    </a:ext>
                  </a:extLst>
                </a:gridCol>
                <a:gridCol w="596538">
                  <a:extLst>
                    <a:ext uri="{9D8B030D-6E8A-4147-A177-3AD203B41FA5}">
                      <a16:colId xmlns:a16="http://schemas.microsoft.com/office/drawing/2014/main" val="848036698"/>
                    </a:ext>
                  </a:extLst>
                </a:gridCol>
                <a:gridCol w="596538">
                  <a:extLst>
                    <a:ext uri="{9D8B030D-6E8A-4147-A177-3AD203B41FA5}">
                      <a16:colId xmlns:a16="http://schemas.microsoft.com/office/drawing/2014/main" val="675873635"/>
                    </a:ext>
                  </a:extLst>
                </a:gridCol>
                <a:gridCol w="596538">
                  <a:extLst>
                    <a:ext uri="{9D8B030D-6E8A-4147-A177-3AD203B41FA5}">
                      <a16:colId xmlns:a16="http://schemas.microsoft.com/office/drawing/2014/main" val="561306846"/>
                    </a:ext>
                  </a:extLst>
                </a:gridCol>
                <a:gridCol w="596538">
                  <a:extLst>
                    <a:ext uri="{9D8B030D-6E8A-4147-A177-3AD203B41FA5}">
                      <a16:colId xmlns:a16="http://schemas.microsoft.com/office/drawing/2014/main" val="3842038905"/>
                    </a:ext>
                  </a:extLst>
                </a:gridCol>
                <a:gridCol w="596538">
                  <a:extLst>
                    <a:ext uri="{9D8B030D-6E8A-4147-A177-3AD203B41FA5}">
                      <a16:colId xmlns:a16="http://schemas.microsoft.com/office/drawing/2014/main" val="2410868383"/>
                    </a:ext>
                  </a:extLst>
                </a:gridCol>
                <a:gridCol w="596538">
                  <a:extLst>
                    <a:ext uri="{9D8B030D-6E8A-4147-A177-3AD203B41FA5}">
                      <a16:colId xmlns:a16="http://schemas.microsoft.com/office/drawing/2014/main" val="3316955747"/>
                    </a:ext>
                  </a:extLst>
                </a:gridCol>
                <a:gridCol w="596538">
                  <a:extLst>
                    <a:ext uri="{9D8B030D-6E8A-4147-A177-3AD203B41FA5}">
                      <a16:colId xmlns:a16="http://schemas.microsoft.com/office/drawing/2014/main" val="680465750"/>
                    </a:ext>
                  </a:extLst>
                </a:gridCol>
                <a:gridCol w="596538">
                  <a:extLst>
                    <a:ext uri="{9D8B030D-6E8A-4147-A177-3AD203B41FA5}">
                      <a16:colId xmlns:a16="http://schemas.microsoft.com/office/drawing/2014/main" val="3864328987"/>
                    </a:ext>
                  </a:extLst>
                </a:gridCol>
              </a:tblGrid>
              <a:tr h="693056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Comic Sans MS" panose="030F0702030302020204" pitchFamily="66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Comic Sans MS" panose="030F0702030302020204" pitchFamily="66" charset="0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Comic Sans MS" panose="030F0702030302020204" pitchFamily="66" charset="0"/>
                        </a:rPr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Comic Sans MS" panose="030F0702030302020204" pitchFamily="66" charset="0"/>
                        </a:rPr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Comic Sans MS" panose="030F0702030302020204" pitchFamily="66" charset="0"/>
                        </a:rPr>
                        <a:t>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Comic Sans MS" panose="030F0702030302020204" pitchFamily="66" charset="0"/>
                        </a:rPr>
                        <a:t>24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94115195"/>
                  </a:ext>
                </a:extLst>
              </a:tr>
            </a:tbl>
          </a:graphicData>
        </a:graphic>
      </p:graphicFrame>
      <p:pic>
        <p:nvPicPr>
          <p:cNvPr id="31" name="Picture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432" y="2477454"/>
            <a:ext cx="826435" cy="1078957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629" y="2539093"/>
            <a:ext cx="827233" cy="108000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425" y="2539093"/>
            <a:ext cx="827235" cy="108000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9060" y="2537552"/>
            <a:ext cx="826435" cy="1078957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257" y="2599191"/>
            <a:ext cx="827233" cy="108000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053" y="2599191"/>
            <a:ext cx="827235" cy="108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5739" y="984941"/>
            <a:ext cx="2193123" cy="84234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4480" y="1021871"/>
            <a:ext cx="2193123" cy="84234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3221" y="1022642"/>
            <a:ext cx="2193123" cy="842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5545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5550" y="334776"/>
            <a:ext cx="749747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  <a:cs typeface="Calibri" panose="020F0502020204030204" pitchFamily="34" charset="0"/>
              </a:rPr>
              <a:t>1)   How many cookies?</a:t>
            </a:r>
          </a:p>
          <a:p>
            <a:endParaRPr lang="en-GB" sz="28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endParaRPr lang="en-GB" sz="28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endParaRPr lang="en-GB" sz="28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r>
              <a:rPr lang="en-GB" sz="2800" dirty="0">
                <a:latin typeface="Comic Sans MS" panose="030F0702030302020204" pitchFamily="66" charset="0"/>
                <a:cs typeface="Calibri" panose="020F0502020204030204" pitchFamily="34" charset="0"/>
              </a:rPr>
              <a:t>2)   How many socks?</a:t>
            </a:r>
          </a:p>
          <a:p>
            <a:endParaRPr lang="en-GB" sz="28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endParaRPr lang="en-GB" sz="28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endParaRPr lang="en-GB" sz="28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r>
              <a:rPr lang="en-GB" sz="2800" dirty="0">
                <a:latin typeface="Comic Sans MS" panose="030F0702030302020204" pitchFamily="66" charset="0"/>
                <a:cs typeface="Calibri" panose="020F0502020204030204" pitchFamily="34" charset="0"/>
              </a:rPr>
              <a:t>3)   Complete the number track</a:t>
            </a:r>
          </a:p>
          <a:p>
            <a:endParaRPr lang="en-GB" sz="28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endParaRPr lang="en-GB" sz="2800" dirty="0">
              <a:latin typeface="Comic Sans MS" panose="030F0702030302020204" pitchFamily="66" charset="0"/>
              <a:cs typeface="Calibri" panose="020F0502020204030204" pitchFamily="34" charset="0"/>
            </a:endParaRPr>
          </a:p>
        </p:txBody>
      </p:sp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5293604"/>
              </p:ext>
            </p:extLst>
          </p:nvPr>
        </p:nvGraphicFramePr>
        <p:xfrm>
          <a:off x="865059" y="4460024"/>
          <a:ext cx="7158456" cy="6930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6538">
                  <a:extLst>
                    <a:ext uri="{9D8B030D-6E8A-4147-A177-3AD203B41FA5}">
                      <a16:colId xmlns:a16="http://schemas.microsoft.com/office/drawing/2014/main" val="1910050395"/>
                    </a:ext>
                  </a:extLst>
                </a:gridCol>
                <a:gridCol w="596538">
                  <a:extLst>
                    <a:ext uri="{9D8B030D-6E8A-4147-A177-3AD203B41FA5}">
                      <a16:colId xmlns:a16="http://schemas.microsoft.com/office/drawing/2014/main" val="4120278360"/>
                    </a:ext>
                  </a:extLst>
                </a:gridCol>
                <a:gridCol w="596538">
                  <a:extLst>
                    <a:ext uri="{9D8B030D-6E8A-4147-A177-3AD203B41FA5}">
                      <a16:colId xmlns:a16="http://schemas.microsoft.com/office/drawing/2014/main" val="3482899760"/>
                    </a:ext>
                  </a:extLst>
                </a:gridCol>
                <a:gridCol w="596538">
                  <a:extLst>
                    <a:ext uri="{9D8B030D-6E8A-4147-A177-3AD203B41FA5}">
                      <a16:colId xmlns:a16="http://schemas.microsoft.com/office/drawing/2014/main" val="2070224720"/>
                    </a:ext>
                  </a:extLst>
                </a:gridCol>
                <a:gridCol w="596538">
                  <a:extLst>
                    <a:ext uri="{9D8B030D-6E8A-4147-A177-3AD203B41FA5}">
                      <a16:colId xmlns:a16="http://schemas.microsoft.com/office/drawing/2014/main" val="848036698"/>
                    </a:ext>
                  </a:extLst>
                </a:gridCol>
                <a:gridCol w="596538">
                  <a:extLst>
                    <a:ext uri="{9D8B030D-6E8A-4147-A177-3AD203B41FA5}">
                      <a16:colId xmlns:a16="http://schemas.microsoft.com/office/drawing/2014/main" val="675873635"/>
                    </a:ext>
                  </a:extLst>
                </a:gridCol>
                <a:gridCol w="596538">
                  <a:extLst>
                    <a:ext uri="{9D8B030D-6E8A-4147-A177-3AD203B41FA5}">
                      <a16:colId xmlns:a16="http://schemas.microsoft.com/office/drawing/2014/main" val="561306846"/>
                    </a:ext>
                  </a:extLst>
                </a:gridCol>
                <a:gridCol w="596538">
                  <a:extLst>
                    <a:ext uri="{9D8B030D-6E8A-4147-A177-3AD203B41FA5}">
                      <a16:colId xmlns:a16="http://schemas.microsoft.com/office/drawing/2014/main" val="3842038905"/>
                    </a:ext>
                  </a:extLst>
                </a:gridCol>
                <a:gridCol w="596538">
                  <a:extLst>
                    <a:ext uri="{9D8B030D-6E8A-4147-A177-3AD203B41FA5}">
                      <a16:colId xmlns:a16="http://schemas.microsoft.com/office/drawing/2014/main" val="2410868383"/>
                    </a:ext>
                  </a:extLst>
                </a:gridCol>
                <a:gridCol w="596538">
                  <a:extLst>
                    <a:ext uri="{9D8B030D-6E8A-4147-A177-3AD203B41FA5}">
                      <a16:colId xmlns:a16="http://schemas.microsoft.com/office/drawing/2014/main" val="3316955747"/>
                    </a:ext>
                  </a:extLst>
                </a:gridCol>
                <a:gridCol w="596538">
                  <a:extLst>
                    <a:ext uri="{9D8B030D-6E8A-4147-A177-3AD203B41FA5}">
                      <a16:colId xmlns:a16="http://schemas.microsoft.com/office/drawing/2014/main" val="680465750"/>
                    </a:ext>
                  </a:extLst>
                </a:gridCol>
                <a:gridCol w="596538">
                  <a:extLst>
                    <a:ext uri="{9D8B030D-6E8A-4147-A177-3AD203B41FA5}">
                      <a16:colId xmlns:a16="http://schemas.microsoft.com/office/drawing/2014/main" val="3864328987"/>
                    </a:ext>
                  </a:extLst>
                </a:gridCol>
              </a:tblGrid>
              <a:tr h="693056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Comic Sans MS" panose="030F0702030302020204" pitchFamily="66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Comic Sans MS" panose="030F0702030302020204" pitchFamily="66" charset="0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Comic Sans MS" panose="030F0702030302020204" pitchFamily="66" charset="0"/>
                        </a:rPr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Comic Sans MS" panose="030F0702030302020204" pitchFamily="66" charset="0"/>
                        </a:rPr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Comic Sans MS" panose="030F0702030302020204" pitchFamily="66" charset="0"/>
                        </a:rPr>
                        <a:t>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Comic Sans MS" panose="030F0702030302020204" pitchFamily="66" charset="0"/>
                        </a:rPr>
                        <a:t>24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94115195"/>
                  </a:ext>
                </a:extLst>
              </a:tr>
            </a:tbl>
          </a:graphicData>
        </a:graphic>
      </p:graphicFrame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432" y="2477454"/>
            <a:ext cx="826435" cy="1078957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629" y="2539093"/>
            <a:ext cx="827233" cy="108000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425" y="2539093"/>
            <a:ext cx="827235" cy="108000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9060" y="2537552"/>
            <a:ext cx="826435" cy="1078957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257" y="2599191"/>
            <a:ext cx="827233" cy="108000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053" y="2599191"/>
            <a:ext cx="827235" cy="108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5739" y="984941"/>
            <a:ext cx="2193123" cy="84234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74480" y="1021871"/>
            <a:ext cx="2193123" cy="84234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03221" y="1022642"/>
            <a:ext cx="2193123" cy="84234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438155" y="498651"/>
            <a:ext cx="10532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555368" y="2720522"/>
            <a:ext cx="10532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12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747875" y="4599695"/>
            <a:ext cx="10532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253451" y="4593683"/>
            <a:ext cx="10532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10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459060" y="4593683"/>
            <a:ext cx="10532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14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662871" y="4589702"/>
            <a:ext cx="10532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18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241287" y="4589702"/>
            <a:ext cx="10532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20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852646" y="4599695"/>
            <a:ext cx="10532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22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12841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5466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44E6B0A-5D66-794E-AC76-3F54A01194FD}"/>
              </a:ext>
            </a:extLst>
          </p:cNvPr>
          <p:cNvSpPr txBox="1"/>
          <p:nvPr/>
        </p:nvSpPr>
        <p:spPr>
          <a:xfrm>
            <a:off x="3970551" y="5272204"/>
            <a:ext cx="851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or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0F4F66-5FFE-9549-B31F-CDA589D66F0F}"/>
              </a:ext>
            </a:extLst>
          </p:cNvPr>
          <p:cNvSpPr txBox="1"/>
          <p:nvPr/>
        </p:nvSpPr>
        <p:spPr>
          <a:xfrm>
            <a:off x="896176" y="3124615"/>
            <a:ext cx="78480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How many towers has he built?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748B10-A191-A04E-94E7-328970C2D838}"/>
              </a:ext>
            </a:extLst>
          </p:cNvPr>
          <p:cNvSpPr txBox="1"/>
          <p:nvPr/>
        </p:nvSpPr>
        <p:spPr>
          <a:xfrm>
            <a:off x="896176" y="3841661"/>
            <a:ext cx="78480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How many cubes are in each tower?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FD3845-F544-4647-8384-753EB908DF43}"/>
              </a:ext>
            </a:extLst>
          </p:cNvPr>
          <p:cNvSpPr txBox="1"/>
          <p:nvPr/>
        </p:nvSpPr>
        <p:spPr>
          <a:xfrm>
            <a:off x="6602391" y="3124615"/>
            <a:ext cx="6688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38ED67-2F67-1142-83CD-C8ED508CCD1B}"/>
              </a:ext>
            </a:extLst>
          </p:cNvPr>
          <p:cNvSpPr txBox="1"/>
          <p:nvPr/>
        </p:nvSpPr>
        <p:spPr>
          <a:xfrm>
            <a:off x="7203089" y="3841660"/>
            <a:ext cx="6688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26F27FC-5BBD-2E49-B44C-46F3C5C0CEBF}"/>
              </a:ext>
            </a:extLst>
          </p:cNvPr>
          <p:cNvSpPr/>
          <p:nvPr/>
        </p:nvSpPr>
        <p:spPr>
          <a:xfrm>
            <a:off x="1036251" y="5267473"/>
            <a:ext cx="580697" cy="580697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800">
              <a:latin typeface="Comic Sans MS" panose="030F0702030302020204" pitchFamily="66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C68A804-7C17-A04F-83EB-426A1E11DDCA}"/>
              </a:ext>
            </a:extLst>
          </p:cNvPr>
          <p:cNvSpPr/>
          <p:nvPr/>
        </p:nvSpPr>
        <p:spPr>
          <a:xfrm>
            <a:off x="2103757" y="5267473"/>
            <a:ext cx="580697" cy="580697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800">
              <a:latin typeface="Comic Sans MS" panose="030F0702030302020204" pitchFamily="66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9693F-AFD1-934B-883C-C74F09808845}"/>
              </a:ext>
            </a:extLst>
          </p:cNvPr>
          <p:cNvSpPr/>
          <p:nvPr/>
        </p:nvSpPr>
        <p:spPr>
          <a:xfrm>
            <a:off x="3171263" y="5267473"/>
            <a:ext cx="580697" cy="580697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80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604FC6C-A150-6E42-A6E6-C1F134010C6C}"/>
                  </a:ext>
                </a:extLst>
              </p:cNvPr>
              <p:cNvSpPr txBox="1"/>
              <p:nvPr/>
            </p:nvSpPr>
            <p:spPr>
              <a:xfrm>
                <a:off x="1525934" y="5267473"/>
                <a:ext cx="66883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GB" sz="28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604FC6C-A150-6E42-A6E6-C1F134010C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5934" y="5267473"/>
                <a:ext cx="668837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6BE4695-3AD3-F441-BB56-C672D5538F6A}"/>
                  </a:ext>
                </a:extLst>
              </p:cNvPr>
              <p:cNvSpPr txBox="1"/>
              <p:nvPr/>
            </p:nvSpPr>
            <p:spPr>
              <a:xfrm>
                <a:off x="2601855" y="5272170"/>
                <a:ext cx="66883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8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6BE4695-3AD3-F441-BB56-C672D5538F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1855" y="5272170"/>
                <a:ext cx="668837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E72E2097-7289-4140-BBF2-3DB6A8ACFD7D}"/>
              </a:ext>
            </a:extLst>
          </p:cNvPr>
          <p:cNvSpPr txBox="1"/>
          <p:nvPr/>
        </p:nvSpPr>
        <p:spPr>
          <a:xfrm>
            <a:off x="1057705" y="5276234"/>
            <a:ext cx="5477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AD7D62D-DC1E-AC48-BE60-90ECB2A62341}"/>
              </a:ext>
            </a:extLst>
          </p:cNvPr>
          <p:cNvSpPr txBox="1"/>
          <p:nvPr/>
        </p:nvSpPr>
        <p:spPr>
          <a:xfrm>
            <a:off x="2133625" y="5261458"/>
            <a:ext cx="53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209A1B9-57A1-E94F-974A-054B2B56F3AB}"/>
              </a:ext>
            </a:extLst>
          </p:cNvPr>
          <p:cNvSpPr txBox="1"/>
          <p:nvPr/>
        </p:nvSpPr>
        <p:spPr>
          <a:xfrm>
            <a:off x="3162411" y="5265536"/>
            <a:ext cx="5977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8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1C76E9D-174E-984E-B3F0-BA423D657D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0344" y="985835"/>
            <a:ext cx="1967246" cy="241715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0D0F1F1-367A-444F-B388-E6C7718A712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43596" y="2074701"/>
            <a:ext cx="708364" cy="99836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71C3EAD-CF8B-6E4C-81FE-0276991367D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35498" y="1743370"/>
            <a:ext cx="708364" cy="99836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5A61A48-A010-FE45-9543-BC8B1013126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11840" y="2074701"/>
            <a:ext cx="708364" cy="99836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8081C6C-1BA0-C045-8C22-F4A92F6CB23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13633" y="1758348"/>
            <a:ext cx="708364" cy="99836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8BC35E4-9E53-D84B-AC32-B814FB5729B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79965" y="2087307"/>
            <a:ext cx="708364" cy="99836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EFD63FE-8CA0-9149-AE5B-B6722D7C3D5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82377" y="1755976"/>
            <a:ext cx="708364" cy="99836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59CCD54-7959-AB4F-BD47-61F4D5BD24C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48209" y="2087307"/>
            <a:ext cx="708364" cy="99836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3E07F6C-EFAA-FE48-919B-AA2261A4E3A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50002" y="1770954"/>
            <a:ext cx="708364" cy="998365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CC3BAD95-33B0-3A40-B6EB-64451C67B043}"/>
              </a:ext>
            </a:extLst>
          </p:cNvPr>
          <p:cNvSpPr txBox="1"/>
          <p:nvPr/>
        </p:nvSpPr>
        <p:spPr>
          <a:xfrm>
            <a:off x="896176" y="4552073"/>
            <a:ext cx="78480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How many cubes has he used in total?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E80E3B1-35C0-764A-B674-CC2D397F2AB7}"/>
              </a:ext>
            </a:extLst>
          </p:cNvPr>
          <p:cNvSpPr txBox="1"/>
          <p:nvPr/>
        </p:nvSpPr>
        <p:spPr>
          <a:xfrm>
            <a:off x="7568177" y="4551843"/>
            <a:ext cx="6688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781DC63-4C24-F649-AAFE-6B85973A7753}"/>
              </a:ext>
            </a:extLst>
          </p:cNvPr>
          <p:cNvSpPr/>
          <p:nvPr/>
        </p:nvSpPr>
        <p:spPr>
          <a:xfrm>
            <a:off x="4821799" y="5272204"/>
            <a:ext cx="580697" cy="580697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800">
              <a:latin typeface="Comic Sans MS" panose="030F0702030302020204" pitchFamily="66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18DA42B-A20A-D142-9703-216E102B797A}"/>
              </a:ext>
            </a:extLst>
          </p:cNvPr>
          <p:cNvSpPr/>
          <p:nvPr/>
        </p:nvSpPr>
        <p:spPr>
          <a:xfrm>
            <a:off x="5889305" y="5272204"/>
            <a:ext cx="580697" cy="580697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800">
              <a:latin typeface="Comic Sans MS" panose="030F0702030302020204" pitchFamily="66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CFF076A-593A-B94A-BA53-4D69BD78969E}"/>
              </a:ext>
            </a:extLst>
          </p:cNvPr>
          <p:cNvSpPr/>
          <p:nvPr/>
        </p:nvSpPr>
        <p:spPr>
          <a:xfrm>
            <a:off x="6956811" y="5272204"/>
            <a:ext cx="580697" cy="580697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80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9E6779F-1437-B542-9D31-CE2DD91C59B6}"/>
                  </a:ext>
                </a:extLst>
              </p:cNvPr>
              <p:cNvSpPr txBox="1"/>
              <p:nvPr/>
            </p:nvSpPr>
            <p:spPr>
              <a:xfrm>
                <a:off x="5311482" y="5272204"/>
                <a:ext cx="66883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GB" sz="28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9E6779F-1437-B542-9D31-CE2DD91C59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1482" y="5272204"/>
                <a:ext cx="668837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C3677970-D4AD-A74B-BCC3-81AE7C89C82E}"/>
                  </a:ext>
                </a:extLst>
              </p:cNvPr>
              <p:cNvSpPr txBox="1"/>
              <p:nvPr/>
            </p:nvSpPr>
            <p:spPr>
              <a:xfrm>
                <a:off x="6387403" y="5276901"/>
                <a:ext cx="66883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8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C3677970-D4AD-A74B-BCC3-81AE7C89C8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7403" y="5276901"/>
                <a:ext cx="668837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>
            <a:extLst>
              <a:ext uri="{FF2B5EF4-FFF2-40B4-BE49-F238E27FC236}">
                <a16:creationId xmlns:a16="http://schemas.microsoft.com/office/drawing/2014/main" id="{8285EDB6-0468-C143-BEF7-A64C6F8D9248}"/>
              </a:ext>
            </a:extLst>
          </p:cNvPr>
          <p:cNvSpPr txBox="1"/>
          <p:nvPr/>
        </p:nvSpPr>
        <p:spPr>
          <a:xfrm>
            <a:off x="4851867" y="5278171"/>
            <a:ext cx="5477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631629A-E5EE-7E40-9C3A-B09FDE26E0A6}"/>
              </a:ext>
            </a:extLst>
          </p:cNvPr>
          <p:cNvSpPr txBox="1"/>
          <p:nvPr/>
        </p:nvSpPr>
        <p:spPr>
          <a:xfrm>
            <a:off x="5927787" y="5263395"/>
            <a:ext cx="53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F164618-2018-1D41-BFDB-04BBC34CBB3C}"/>
              </a:ext>
            </a:extLst>
          </p:cNvPr>
          <p:cNvSpPr txBox="1"/>
          <p:nvPr/>
        </p:nvSpPr>
        <p:spPr>
          <a:xfrm>
            <a:off x="6956573" y="5267473"/>
            <a:ext cx="5977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6F4C585-F341-3042-B21B-C4972E060C9C}"/>
              </a:ext>
            </a:extLst>
          </p:cNvPr>
          <p:cNvSpPr txBox="1"/>
          <p:nvPr/>
        </p:nvSpPr>
        <p:spPr>
          <a:xfrm>
            <a:off x="800344" y="495796"/>
            <a:ext cx="71470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Jack has built some towers using cubes.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9627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/>
      <p:bldP spid="16" grpId="0"/>
      <p:bldP spid="26" grpId="0"/>
      <p:bldP spid="27" grpId="0"/>
      <p:bldP spid="28" grpId="0" animBg="1"/>
      <p:bldP spid="29" grpId="0" animBg="1"/>
      <p:bldP spid="30" grpId="0" animBg="1"/>
      <p:bldP spid="31" grpId="0"/>
      <p:bldP spid="32" grpId="0"/>
      <p:bldP spid="33" grpId="0"/>
      <p:bldP spid="34" grpId="0"/>
      <p:bldP spid="3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0673" y="898785"/>
            <a:ext cx="747045" cy="7470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16174" y="1041474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  <a:cs typeface="Calibri" panose="020F0502020204030204" pitchFamily="34" charset="0"/>
              </a:rPr>
              <a:t>Have a think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8427C9-0617-9F43-BCE5-501B0A536CF5}"/>
              </a:ext>
            </a:extLst>
          </p:cNvPr>
          <p:cNvSpPr txBox="1"/>
          <p:nvPr/>
        </p:nvSpPr>
        <p:spPr>
          <a:xfrm>
            <a:off x="824853" y="388749"/>
            <a:ext cx="586088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Whitney has also been building towers using cubes.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2163364-0210-FB4E-B234-FC2AFA9C3C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4852" y="1680202"/>
            <a:ext cx="1643717" cy="2027005"/>
          </a:xfrm>
          <a:prstGeom prst="rect">
            <a:avLst/>
          </a:prstGeom>
        </p:spPr>
      </p:pic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43670279-CA43-A843-B60E-53F2E79CF5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9396" y="2289487"/>
            <a:ext cx="746740" cy="1052452"/>
          </a:xfrm>
          <a:prstGeom prst="rect">
            <a:avLst/>
          </a:prstGeom>
        </p:spPr>
      </p:pic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4A849304-77AE-3A4B-9009-E9A114138A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9396" y="1945346"/>
            <a:ext cx="746740" cy="1052452"/>
          </a:xfrm>
          <a:prstGeom prst="rect">
            <a:avLst/>
          </a:prstGeom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582DD840-D561-1F41-91BB-945BB4976D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7765" y="2289487"/>
            <a:ext cx="746740" cy="1052452"/>
          </a:xfrm>
          <a:prstGeom prst="rect">
            <a:avLst/>
          </a:prstGeom>
        </p:spPr>
      </p:pic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8C79AEAD-DEDF-B842-8D8A-4F4AEEBE51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7765" y="1945346"/>
            <a:ext cx="746740" cy="1052452"/>
          </a:xfrm>
          <a:prstGeom prst="rect">
            <a:avLst/>
          </a:prstGeom>
        </p:spPr>
      </p:pic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D5154127-1EF1-D245-838D-22C5CADD14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6134" y="2289487"/>
            <a:ext cx="746740" cy="1052452"/>
          </a:xfrm>
          <a:prstGeom prst="rect">
            <a:avLst/>
          </a:prstGeom>
        </p:spPr>
      </p:pic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390851FE-C9F4-8948-B685-96C5CBF8B5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6134" y="1958409"/>
            <a:ext cx="746740" cy="1052452"/>
          </a:xfrm>
          <a:prstGeom prst="rect">
            <a:avLst/>
          </a:prstGeom>
        </p:spPr>
      </p:pic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ABF306CF-BD1E-0E45-AB45-53E468D55F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8549" y="2289487"/>
            <a:ext cx="746740" cy="1052452"/>
          </a:xfrm>
          <a:prstGeom prst="rect">
            <a:avLst/>
          </a:prstGeom>
        </p:spPr>
      </p:pic>
      <p:pic>
        <p:nvPicPr>
          <p:cNvPr id="15" name="Picture 14" descr="A close up of a logo&#10;&#10;Description automatically generated">
            <a:extLst>
              <a:ext uri="{FF2B5EF4-FFF2-40B4-BE49-F238E27FC236}">
                <a16:creationId xmlns:a16="http://schemas.microsoft.com/office/drawing/2014/main" id="{CA52D64A-0E03-FE4C-8AAA-3696D392F7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8549" y="1958409"/>
            <a:ext cx="746740" cy="1052452"/>
          </a:xfrm>
          <a:prstGeom prst="rect">
            <a:avLst/>
          </a:prstGeom>
        </p:spPr>
      </p:pic>
      <p:pic>
        <p:nvPicPr>
          <p:cNvPr id="16" name="Picture 15" descr="A close up of a logo&#10;&#10;Description automatically generated">
            <a:extLst>
              <a:ext uri="{FF2B5EF4-FFF2-40B4-BE49-F238E27FC236}">
                <a16:creationId xmlns:a16="http://schemas.microsoft.com/office/drawing/2014/main" id="{0DFCB0EB-CC5C-4C48-8275-1A62996594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6245" y="2289487"/>
            <a:ext cx="746740" cy="1052452"/>
          </a:xfrm>
          <a:prstGeom prst="rect">
            <a:avLst/>
          </a:prstGeom>
        </p:spPr>
      </p:pic>
      <p:pic>
        <p:nvPicPr>
          <p:cNvPr id="17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CBB99A5F-F54E-EC41-966F-9577AAB0EA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6245" y="1958409"/>
            <a:ext cx="746740" cy="1052452"/>
          </a:xfrm>
          <a:prstGeom prst="rect">
            <a:avLst/>
          </a:prstGeom>
        </p:spPr>
      </p:pic>
      <p:pic>
        <p:nvPicPr>
          <p:cNvPr id="18" name="Picture 17" descr="A close up of a logo&#10;&#10;Description automatically generated">
            <a:extLst>
              <a:ext uri="{FF2B5EF4-FFF2-40B4-BE49-F238E27FC236}">
                <a16:creationId xmlns:a16="http://schemas.microsoft.com/office/drawing/2014/main" id="{72D5D5CB-2194-3B4E-9D22-995A16B555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43941" y="2289487"/>
            <a:ext cx="746740" cy="1052452"/>
          </a:xfrm>
          <a:prstGeom prst="rect">
            <a:avLst/>
          </a:prstGeom>
        </p:spPr>
      </p:pic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id="{1543BAEE-DC6B-3C4B-9547-48AAD2C721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43941" y="1958409"/>
            <a:ext cx="746740" cy="1052452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C816CBFB-D441-C84D-A400-BCC6BD47B5D8}"/>
              </a:ext>
            </a:extLst>
          </p:cNvPr>
          <p:cNvSpPr txBox="1"/>
          <p:nvPr/>
        </p:nvSpPr>
        <p:spPr>
          <a:xfrm>
            <a:off x="3906534" y="5354350"/>
            <a:ext cx="888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or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7E185E1-E4DC-104C-B387-0C9E317D01B7}"/>
              </a:ext>
            </a:extLst>
          </p:cNvPr>
          <p:cNvSpPr txBox="1"/>
          <p:nvPr/>
        </p:nvSpPr>
        <p:spPr>
          <a:xfrm>
            <a:off x="824853" y="3232239"/>
            <a:ext cx="78480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How many towers has she built?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846744A-10D6-564A-BB7A-E7EAA100237F}"/>
              </a:ext>
            </a:extLst>
          </p:cNvPr>
          <p:cNvSpPr txBox="1"/>
          <p:nvPr/>
        </p:nvSpPr>
        <p:spPr>
          <a:xfrm>
            <a:off x="824853" y="3949285"/>
            <a:ext cx="78480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How many cubes are in each tower?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CF87ECC-2C1E-EF41-8834-16AEF67EC94E}"/>
              </a:ext>
            </a:extLst>
          </p:cNvPr>
          <p:cNvSpPr txBox="1"/>
          <p:nvPr/>
        </p:nvSpPr>
        <p:spPr>
          <a:xfrm>
            <a:off x="6448411" y="3236644"/>
            <a:ext cx="6688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97F2CB6-260D-FC4A-8E09-46CDE2D91322}"/>
              </a:ext>
            </a:extLst>
          </p:cNvPr>
          <p:cNvSpPr txBox="1"/>
          <p:nvPr/>
        </p:nvSpPr>
        <p:spPr>
          <a:xfrm>
            <a:off x="6891722" y="3942552"/>
            <a:ext cx="6688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1F1CCBC-B9AD-F341-A395-E9CB829505C3}"/>
              </a:ext>
            </a:extLst>
          </p:cNvPr>
          <p:cNvSpPr/>
          <p:nvPr/>
        </p:nvSpPr>
        <p:spPr>
          <a:xfrm>
            <a:off x="927237" y="5336407"/>
            <a:ext cx="580697" cy="580697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800">
              <a:latin typeface="Comic Sans MS" panose="030F0702030302020204" pitchFamily="66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10556AD-A662-AA4D-ACF4-CC57D33FC6BE}"/>
              </a:ext>
            </a:extLst>
          </p:cNvPr>
          <p:cNvSpPr/>
          <p:nvPr/>
        </p:nvSpPr>
        <p:spPr>
          <a:xfrm>
            <a:off x="1994743" y="5336407"/>
            <a:ext cx="580697" cy="580697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800">
              <a:latin typeface="Comic Sans MS" panose="030F0702030302020204" pitchFamily="66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61D5400-6EFB-A14D-A76C-02910F699F87}"/>
              </a:ext>
            </a:extLst>
          </p:cNvPr>
          <p:cNvSpPr/>
          <p:nvPr/>
        </p:nvSpPr>
        <p:spPr>
          <a:xfrm>
            <a:off x="3062249" y="5336407"/>
            <a:ext cx="580697" cy="580697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80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6697D906-9008-F34A-B139-9B9B1856E90D}"/>
                  </a:ext>
                </a:extLst>
              </p:cNvPr>
              <p:cNvSpPr txBox="1"/>
              <p:nvPr/>
            </p:nvSpPr>
            <p:spPr>
              <a:xfrm>
                <a:off x="1416920" y="5336407"/>
                <a:ext cx="66883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GB" sz="28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6697D906-9008-F34A-B139-9B9B1856E9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6920" y="5336407"/>
                <a:ext cx="668837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9901D952-6938-E84B-9375-1518D2A3FB4C}"/>
                  </a:ext>
                </a:extLst>
              </p:cNvPr>
              <p:cNvSpPr txBox="1"/>
              <p:nvPr/>
            </p:nvSpPr>
            <p:spPr>
              <a:xfrm>
                <a:off x="2492841" y="5341104"/>
                <a:ext cx="66883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8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9901D952-6938-E84B-9375-1518D2A3FB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2841" y="5341104"/>
                <a:ext cx="668837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>
            <a:extLst>
              <a:ext uri="{FF2B5EF4-FFF2-40B4-BE49-F238E27FC236}">
                <a16:creationId xmlns:a16="http://schemas.microsoft.com/office/drawing/2014/main" id="{0801D238-AFDB-A349-85DE-3DE2B4CF5739}"/>
              </a:ext>
            </a:extLst>
          </p:cNvPr>
          <p:cNvSpPr txBox="1"/>
          <p:nvPr/>
        </p:nvSpPr>
        <p:spPr>
          <a:xfrm>
            <a:off x="940475" y="5356533"/>
            <a:ext cx="5477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5D01E0B-0D42-C745-AECD-9F13A313127B}"/>
              </a:ext>
            </a:extLst>
          </p:cNvPr>
          <p:cNvSpPr txBox="1"/>
          <p:nvPr/>
        </p:nvSpPr>
        <p:spPr>
          <a:xfrm>
            <a:off x="2016395" y="5341757"/>
            <a:ext cx="53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AFFB3F3-B0EB-D947-AE29-4FB50A38F197}"/>
              </a:ext>
            </a:extLst>
          </p:cNvPr>
          <p:cNvSpPr txBox="1"/>
          <p:nvPr/>
        </p:nvSpPr>
        <p:spPr>
          <a:xfrm>
            <a:off x="3045181" y="5345835"/>
            <a:ext cx="5977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12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53FC67E-1CD4-3C48-8498-1CBD602B18D5}"/>
              </a:ext>
            </a:extLst>
          </p:cNvPr>
          <p:cNvSpPr txBox="1"/>
          <p:nvPr/>
        </p:nvSpPr>
        <p:spPr>
          <a:xfrm>
            <a:off x="824853" y="4659697"/>
            <a:ext cx="78480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How many cubes has she used in total?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40F9BEC-AEA6-6144-BC5A-8F072FE6CD44}"/>
              </a:ext>
            </a:extLst>
          </p:cNvPr>
          <p:cNvSpPr txBox="1"/>
          <p:nvPr/>
        </p:nvSpPr>
        <p:spPr>
          <a:xfrm>
            <a:off x="7348254" y="4665002"/>
            <a:ext cx="6688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12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1FA59EC-264D-D645-9444-68C94D1F504B}"/>
              </a:ext>
            </a:extLst>
          </p:cNvPr>
          <p:cNvSpPr/>
          <p:nvPr/>
        </p:nvSpPr>
        <p:spPr>
          <a:xfrm>
            <a:off x="4712785" y="5341138"/>
            <a:ext cx="580697" cy="580697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800">
              <a:latin typeface="Comic Sans MS" panose="030F0702030302020204" pitchFamily="66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5F6A068-575E-2446-B2D7-3822ED0202E2}"/>
              </a:ext>
            </a:extLst>
          </p:cNvPr>
          <p:cNvSpPr/>
          <p:nvPr/>
        </p:nvSpPr>
        <p:spPr>
          <a:xfrm>
            <a:off x="5780291" y="5341138"/>
            <a:ext cx="580697" cy="580697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800">
              <a:latin typeface="Comic Sans MS" panose="030F0702030302020204" pitchFamily="66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3F51ADF-6CA2-E248-9151-774761464764}"/>
              </a:ext>
            </a:extLst>
          </p:cNvPr>
          <p:cNvSpPr/>
          <p:nvPr/>
        </p:nvSpPr>
        <p:spPr>
          <a:xfrm>
            <a:off x="6847797" y="5341138"/>
            <a:ext cx="580697" cy="580697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80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80828E37-575D-F946-A662-DFFF6A4AD3C6}"/>
                  </a:ext>
                </a:extLst>
              </p:cNvPr>
              <p:cNvSpPr txBox="1"/>
              <p:nvPr/>
            </p:nvSpPr>
            <p:spPr>
              <a:xfrm>
                <a:off x="5202468" y="5341138"/>
                <a:ext cx="66883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GB" sz="28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80828E37-575D-F946-A662-DFFF6A4AD3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2468" y="5341138"/>
                <a:ext cx="668837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DBE8CCFE-63BF-7B44-99C3-7A2BF0F80A02}"/>
                  </a:ext>
                </a:extLst>
              </p:cNvPr>
              <p:cNvSpPr txBox="1"/>
              <p:nvPr/>
            </p:nvSpPr>
            <p:spPr>
              <a:xfrm>
                <a:off x="6278389" y="5345835"/>
                <a:ext cx="66883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8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DBE8CCFE-63BF-7B44-99C3-7A2BF0F80A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8389" y="5345835"/>
                <a:ext cx="668837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>
            <a:extLst>
              <a:ext uri="{FF2B5EF4-FFF2-40B4-BE49-F238E27FC236}">
                <a16:creationId xmlns:a16="http://schemas.microsoft.com/office/drawing/2014/main" id="{B3BFFDC0-3A48-2F4B-A849-2A1B9AC4A71C}"/>
              </a:ext>
            </a:extLst>
          </p:cNvPr>
          <p:cNvSpPr txBox="1"/>
          <p:nvPr/>
        </p:nvSpPr>
        <p:spPr>
          <a:xfrm>
            <a:off x="4734637" y="5358470"/>
            <a:ext cx="5477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6B795AB-CE2A-6248-9AA0-3F8A45CB74D8}"/>
              </a:ext>
            </a:extLst>
          </p:cNvPr>
          <p:cNvSpPr txBox="1"/>
          <p:nvPr/>
        </p:nvSpPr>
        <p:spPr>
          <a:xfrm>
            <a:off x="5810557" y="5343694"/>
            <a:ext cx="53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413CFA1-8BA7-FF4E-9D9D-41A7C9BF1057}"/>
              </a:ext>
            </a:extLst>
          </p:cNvPr>
          <p:cNvSpPr txBox="1"/>
          <p:nvPr/>
        </p:nvSpPr>
        <p:spPr>
          <a:xfrm>
            <a:off x="6839343" y="5347772"/>
            <a:ext cx="5977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12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95527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/>
      <p:bldP spid="25" grpId="0" animBg="1"/>
      <p:bldP spid="26" grpId="0" animBg="1"/>
      <p:bldP spid="27" grpId="0" animBg="1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 animBg="1"/>
      <p:bldP spid="36" grpId="0" animBg="1"/>
      <p:bldP spid="37" grpId="0" animBg="1"/>
      <p:bldP spid="38" grpId="0"/>
      <p:bldP spid="39" grpId="0"/>
      <p:bldP spid="40" grpId="0"/>
      <p:bldP spid="41" grpId="0"/>
      <p:bldP spid="4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3584" y="1232352"/>
            <a:ext cx="747045" cy="7470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25580" y="1383309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  <a:cs typeface="Calibri" panose="020F0502020204030204" pitchFamily="34" charset="0"/>
              </a:rPr>
              <a:t>Have a think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8427C9-0617-9F43-BCE5-501B0A536CF5}"/>
              </a:ext>
            </a:extLst>
          </p:cNvPr>
          <p:cNvSpPr txBox="1"/>
          <p:nvPr/>
        </p:nvSpPr>
        <p:spPr>
          <a:xfrm>
            <a:off x="800160" y="345937"/>
            <a:ext cx="78480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Dexter has also been building towers using </a:t>
            </a:r>
          </a:p>
          <a:p>
            <a:r>
              <a:rPr lang="en-GB" sz="2800" dirty="0">
                <a:latin typeface="Comic Sans MS" panose="030F0702030302020204" pitchFamily="66" charset="0"/>
              </a:rPr>
              <a:t>cubes.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13D06EB-0BE4-554B-A819-7E3EC21737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882" y="1318191"/>
            <a:ext cx="1660335" cy="20028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A394CCB-E0AD-ED4A-9F34-A14D993A36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5929" y="884545"/>
            <a:ext cx="570019" cy="24128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207D29F-6C0D-814D-8058-8E9A1AA213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29554" y="884546"/>
            <a:ext cx="570019" cy="241281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D39E85E-00F0-004D-9CD2-9E613515703B}"/>
              </a:ext>
            </a:extLst>
          </p:cNvPr>
          <p:cNvSpPr txBox="1"/>
          <p:nvPr/>
        </p:nvSpPr>
        <p:spPr>
          <a:xfrm>
            <a:off x="3881841" y="5376852"/>
            <a:ext cx="695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or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6548DF3-D61B-1F4C-9DCB-C7484CBF4DBE}"/>
              </a:ext>
            </a:extLst>
          </p:cNvPr>
          <p:cNvSpPr txBox="1"/>
          <p:nvPr/>
        </p:nvSpPr>
        <p:spPr>
          <a:xfrm>
            <a:off x="762469" y="3216051"/>
            <a:ext cx="78480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How many towers has he built?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6A0BA29-96F6-6941-9A0B-2C9B97FE3C88}"/>
              </a:ext>
            </a:extLst>
          </p:cNvPr>
          <p:cNvSpPr txBox="1"/>
          <p:nvPr/>
        </p:nvSpPr>
        <p:spPr>
          <a:xfrm>
            <a:off x="762469" y="3933097"/>
            <a:ext cx="78480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How many cubes are in each tower?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8A739C1-6A3A-DF4E-9BAB-FD6F8D496A95}"/>
              </a:ext>
            </a:extLst>
          </p:cNvPr>
          <p:cNvSpPr txBox="1"/>
          <p:nvPr/>
        </p:nvSpPr>
        <p:spPr>
          <a:xfrm>
            <a:off x="6206175" y="3212145"/>
            <a:ext cx="6688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0251F4A-1171-E54D-92FA-B3F270516921}"/>
              </a:ext>
            </a:extLst>
          </p:cNvPr>
          <p:cNvSpPr txBox="1"/>
          <p:nvPr/>
        </p:nvSpPr>
        <p:spPr>
          <a:xfrm>
            <a:off x="6961006" y="3929190"/>
            <a:ext cx="6688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7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2AD938F-505F-544E-B2E6-340C5D914282}"/>
              </a:ext>
            </a:extLst>
          </p:cNvPr>
          <p:cNvSpPr/>
          <p:nvPr/>
        </p:nvSpPr>
        <p:spPr>
          <a:xfrm>
            <a:off x="902544" y="5358909"/>
            <a:ext cx="580697" cy="580697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80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537BD34-AF8E-8348-8832-061E6692B70A}"/>
              </a:ext>
            </a:extLst>
          </p:cNvPr>
          <p:cNvSpPr/>
          <p:nvPr/>
        </p:nvSpPr>
        <p:spPr>
          <a:xfrm>
            <a:off x="1970050" y="5358909"/>
            <a:ext cx="580697" cy="580697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80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A0AD614-E971-504B-9FBF-6842B0C3EE3B}"/>
              </a:ext>
            </a:extLst>
          </p:cNvPr>
          <p:cNvSpPr/>
          <p:nvPr/>
        </p:nvSpPr>
        <p:spPr>
          <a:xfrm>
            <a:off x="3037556" y="5358909"/>
            <a:ext cx="580697" cy="580697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80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BBF515B-ED29-0D43-BFBF-C4D5ECDEEB54}"/>
                  </a:ext>
                </a:extLst>
              </p:cNvPr>
              <p:cNvSpPr txBox="1"/>
              <p:nvPr/>
            </p:nvSpPr>
            <p:spPr>
              <a:xfrm>
                <a:off x="1392227" y="5358909"/>
                <a:ext cx="66883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GB" sz="28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BBF515B-ED29-0D43-BFBF-C4D5ECDEEB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2227" y="5358909"/>
                <a:ext cx="668837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5847B5C-D188-C84A-B767-66E1FAA830BF}"/>
                  </a:ext>
                </a:extLst>
              </p:cNvPr>
              <p:cNvSpPr txBox="1"/>
              <p:nvPr/>
            </p:nvSpPr>
            <p:spPr>
              <a:xfrm>
                <a:off x="2468148" y="5363606"/>
                <a:ext cx="66883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8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5847B5C-D188-C84A-B767-66E1FAA830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8148" y="5363606"/>
                <a:ext cx="668837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298E7357-F88E-134B-BE46-427010CAF1B0}"/>
              </a:ext>
            </a:extLst>
          </p:cNvPr>
          <p:cNvSpPr txBox="1"/>
          <p:nvPr/>
        </p:nvSpPr>
        <p:spPr>
          <a:xfrm>
            <a:off x="915782" y="5379035"/>
            <a:ext cx="5477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D8FFBF2-3135-D448-A0B9-B6A852A54F6A}"/>
              </a:ext>
            </a:extLst>
          </p:cNvPr>
          <p:cNvSpPr txBox="1"/>
          <p:nvPr/>
        </p:nvSpPr>
        <p:spPr>
          <a:xfrm>
            <a:off x="1991702" y="5364259"/>
            <a:ext cx="53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7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A5000F1-90EF-BA40-A2F3-4F76582C7D14}"/>
              </a:ext>
            </a:extLst>
          </p:cNvPr>
          <p:cNvSpPr txBox="1"/>
          <p:nvPr/>
        </p:nvSpPr>
        <p:spPr>
          <a:xfrm>
            <a:off x="3020488" y="5368337"/>
            <a:ext cx="5977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14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DEC01E5-61D6-5242-89BF-B3499D412AF1}"/>
              </a:ext>
            </a:extLst>
          </p:cNvPr>
          <p:cNvSpPr txBox="1"/>
          <p:nvPr/>
        </p:nvSpPr>
        <p:spPr>
          <a:xfrm>
            <a:off x="762469" y="4643509"/>
            <a:ext cx="78480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How many cubes has he used in total?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E751CF5-A3AA-E64F-880D-2B7EDB41BC92}"/>
              </a:ext>
            </a:extLst>
          </p:cNvPr>
          <p:cNvSpPr txBox="1"/>
          <p:nvPr/>
        </p:nvSpPr>
        <p:spPr>
          <a:xfrm>
            <a:off x="7210019" y="4662008"/>
            <a:ext cx="6688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14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A1A6C08-206F-044B-96D3-A599C564A1B0}"/>
              </a:ext>
            </a:extLst>
          </p:cNvPr>
          <p:cNvSpPr/>
          <p:nvPr/>
        </p:nvSpPr>
        <p:spPr>
          <a:xfrm>
            <a:off x="4688092" y="5363640"/>
            <a:ext cx="580697" cy="580697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800">
              <a:latin typeface="Comic Sans MS" panose="030F0702030302020204" pitchFamily="66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C2B1FB5-8827-D143-91A7-3A1DA6AD2D5C}"/>
              </a:ext>
            </a:extLst>
          </p:cNvPr>
          <p:cNvSpPr/>
          <p:nvPr/>
        </p:nvSpPr>
        <p:spPr>
          <a:xfrm>
            <a:off x="5755598" y="5363640"/>
            <a:ext cx="580697" cy="580697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800">
              <a:latin typeface="Comic Sans MS" panose="030F0702030302020204" pitchFamily="66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77D9CD6-DEE5-AD42-99B6-C2E93AD205B2}"/>
              </a:ext>
            </a:extLst>
          </p:cNvPr>
          <p:cNvSpPr/>
          <p:nvPr/>
        </p:nvSpPr>
        <p:spPr>
          <a:xfrm>
            <a:off x="6823104" y="5363640"/>
            <a:ext cx="580697" cy="580697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80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EE5E5E7C-0F2A-ED44-8533-970B3E68CA86}"/>
                  </a:ext>
                </a:extLst>
              </p:cNvPr>
              <p:cNvSpPr txBox="1"/>
              <p:nvPr/>
            </p:nvSpPr>
            <p:spPr>
              <a:xfrm>
                <a:off x="5177775" y="5363640"/>
                <a:ext cx="66883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GB" sz="28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EE5E5E7C-0F2A-ED44-8533-970B3E68CA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7775" y="5363640"/>
                <a:ext cx="668837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CAB74BD-99F8-DC49-B981-79632D9AB310}"/>
                  </a:ext>
                </a:extLst>
              </p:cNvPr>
              <p:cNvSpPr txBox="1"/>
              <p:nvPr/>
            </p:nvSpPr>
            <p:spPr>
              <a:xfrm>
                <a:off x="6253696" y="5368337"/>
                <a:ext cx="66883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8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CAB74BD-99F8-DC49-B981-79632D9AB3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3696" y="5368337"/>
                <a:ext cx="668837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>
            <a:extLst>
              <a:ext uri="{FF2B5EF4-FFF2-40B4-BE49-F238E27FC236}">
                <a16:creationId xmlns:a16="http://schemas.microsoft.com/office/drawing/2014/main" id="{152F44EB-15FB-AA4E-A858-B04363BD5841}"/>
              </a:ext>
            </a:extLst>
          </p:cNvPr>
          <p:cNvSpPr txBox="1"/>
          <p:nvPr/>
        </p:nvSpPr>
        <p:spPr>
          <a:xfrm>
            <a:off x="4709944" y="5380972"/>
            <a:ext cx="5477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7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4166590-2C7E-4942-821A-3FE1B3762B7A}"/>
              </a:ext>
            </a:extLst>
          </p:cNvPr>
          <p:cNvSpPr txBox="1"/>
          <p:nvPr/>
        </p:nvSpPr>
        <p:spPr>
          <a:xfrm>
            <a:off x="5785864" y="5366196"/>
            <a:ext cx="53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05BD1AC-257E-3340-9BE5-99CD2598F574}"/>
              </a:ext>
            </a:extLst>
          </p:cNvPr>
          <p:cNvSpPr txBox="1"/>
          <p:nvPr/>
        </p:nvSpPr>
        <p:spPr>
          <a:xfrm>
            <a:off x="6814650" y="5370274"/>
            <a:ext cx="5977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14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83965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 animBg="1"/>
      <p:bldP spid="16" grpId="0" animBg="1"/>
      <p:bldP spid="17" grpId="0" animBg="1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 animBg="1"/>
      <p:bldP spid="26" grpId="0" animBg="1"/>
      <p:bldP spid="27" grpId="0" animBg="1"/>
      <p:bldP spid="28" grpId="0"/>
      <p:bldP spid="29" grpId="0"/>
      <p:bldP spid="30" grpId="0"/>
      <p:bldP spid="31" grpId="0"/>
      <p:bldP spid="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cs typeface="Calibri" panose="020F0502020204030204" pitchFamily="34" charset="0"/>
              </a:rPr>
              <a:t>Have a go at questions </a:t>
            </a:r>
            <a:br>
              <a:rPr lang="en-GB" sz="3600" dirty="0">
                <a:cs typeface="Calibri" panose="020F0502020204030204" pitchFamily="34" charset="0"/>
              </a:rPr>
            </a:br>
            <a:r>
              <a:rPr lang="en-GB" sz="3600" dirty="0">
                <a:cs typeface="Calibri" panose="020F0502020204030204" pitchFamily="34" charset="0"/>
              </a:rPr>
              <a:t>1 - 3 on the worksheet</a:t>
            </a:r>
          </a:p>
        </p:txBody>
      </p:sp>
    </p:spTree>
    <p:extLst>
      <p:ext uri="{BB962C8B-B14F-4D97-AF65-F5344CB8AC3E}">
        <p14:creationId xmlns:p14="http://schemas.microsoft.com/office/powerpoint/2010/main" val="378224267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4|6|4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2.5|5.1|15.7|6.1|5.4|3.5|2.9|7.6|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|11.7|14.9|24.2|1|2.1|4.3|3.4|4.6|2.5|7.6|1.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|9|1|8.1|9.7|3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4.1|2.9|0.3|0.3|0.4|0.8|1.3|2.6|0.7|1.1|1.9|5.4|5.9|1.9|7.7|0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4|21.2|2.4|3|4.3|5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3.6|19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2|4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|5.2|5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5"/>
</p:tagLst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Get ready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et ready ques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Let's learn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Let's lear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Your tur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Your turn activity less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0DC92D10A6294EB2D3BAE7684BF2FC" ma:contentTypeVersion="9" ma:contentTypeDescription="Create a new document." ma:contentTypeScope="" ma:versionID="b2c766a94e95002ac4288712d4fa69c8">
  <xsd:schema xmlns:xsd="http://www.w3.org/2001/XMLSchema" xmlns:xs="http://www.w3.org/2001/XMLSchema" xmlns:p="http://schemas.microsoft.com/office/2006/metadata/properties" xmlns:ns3="522d4c35-b548-4432-90ae-af4376e1c4b4" targetNamespace="http://schemas.microsoft.com/office/2006/metadata/properties" ma:root="true" ma:fieldsID="7178f4fb24cd49e559b70803ab372ab1" ns3:_="">
    <xsd:import namespace="522d4c35-b548-4432-90ae-af4376e1c4b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2d4c35-b548-4432-90ae-af4376e1c4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774DABA-B7D2-4590-8E37-07C5F6E3B32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2d4c35-b548-4432-90ae-af4376e1c4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FA976BF-BA58-4DED-B6CD-0D8A580477C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1727757-3061-47D3-99FD-9493F136DC43}">
  <ds:schemaRefs>
    <ds:schemaRef ds:uri="http://www.w3.org/XML/1998/namespace"/>
    <ds:schemaRef ds:uri="http://schemas.microsoft.com/office/2006/metadata/properties"/>
    <ds:schemaRef ds:uri="http://purl.org/dc/terms/"/>
    <ds:schemaRef ds:uri="http://schemas.microsoft.com/office/infopath/2007/PartnerControls"/>
    <ds:schemaRef ds:uri="http://purl.org/dc/elements/1.1/"/>
    <ds:schemaRef ds:uri="522d4c35-b548-4432-90ae-af4376e1c4b4"/>
    <ds:schemaRef ds:uri="http://purl.org/dc/dcmitype/"/>
    <ds:schemaRef ds:uri="http://schemas.microsoft.com/office/2006/documentManagement/type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9855</TotalTime>
  <Words>402</Words>
  <Application>Microsoft Office PowerPoint</Application>
  <PresentationFormat>On-screen Show (4:3)</PresentationFormat>
  <Paragraphs>561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19</vt:i4>
      </vt:variant>
    </vt:vector>
  </HeadingPairs>
  <TitlesOfParts>
    <vt:vector size="31" baseType="lpstr">
      <vt:lpstr>Arial</vt:lpstr>
      <vt:lpstr>Calibri</vt:lpstr>
      <vt:lpstr>Cambria Math</vt:lpstr>
      <vt:lpstr>Comic Sans MS</vt:lpstr>
      <vt:lpstr>KG Primary Penmanship</vt:lpstr>
      <vt:lpstr>Title slide</vt:lpstr>
      <vt:lpstr>Get ready title</vt:lpstr>
      <vt:lpstr>Get ready questions</vt:lpstr>
      <vt:lpstr>Let's learn title</vt:lpstr>
      <vt:lpstr>Let's learn slides</vt:lpstr>
      <vt:lpstr>Your turn</vt:lpstr>
      <vt:lpstr>Your turn activity lesson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Have a go at questions  1 - 3 on the worksheet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Have a go at questions  4 - 5 on the worksheet</vt:lpstr>
      <vt:lpstr>PowerPoint Presentation</vt:lpstr>
      <vt:lpstr>PowerPoint Presentation</vt:lpstr>
      <vt:lpstr>Have a go at the rest of the questions on the worksheet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Jo Brown</cp:lastModifiedBy>
  <cp:revision>229</cp:revision>
  <dcterms:created xsi:type="dcterms:W3CDTF">2019-07-05T11:02:13Z</dcterms:created>
  <dcterms:modified xsi:type="dcterms:W3CDTF">2021-01-12T17:24:27Z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0x010100810DC92D10A6294EB2D3BAE7684BF2FC</vt:lpwstr>
  </property>
</Properties>
</file>