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439" r:id="rId4"/>
    <p:sldId id="400" r:id="rId5"/>
    <p:sldId id="455" r:id="rId6"/>
    <p:sldId id="441" r:id="rId7"/>
    <p:sldId id="534" r:id="rId8"/>
    <p:sldId id="535" r:id="rId9"/>
    <p:sldId id="536" r:id="rId10"/>
    <p:sldId id="440" r:id="rId11"/>
    <p:sldId id="537" r:id="rId12"/>
    <p:sldId id="538" r:id="rId13"/>
    <p:sldId id="541" r:id="rId14"/>
    <p:sldId id="539" r:id="rId15"/>
    <p:sldId id="540" r:id="rId16"/>
    <p:sldId id="542" r:id="rId17"/>
    <p:sldId id="543" r:id="rId18"/>
    <p:sldId id="544" r:id="rId19"/>
    <p:sldId id="545" r:id="rId20"/>
    <p:sldId id="546" r:id="rId21"/>
    <p:sldId id="548" r:id="rId22"/>
    <p:sldId id="549" r:id="rId23"/>
    <p:sldId id="402" r:id="rId24"/>
    <p:sldId id="530" r:id="rId25"/>
    <p:sldId id="550" r:id="rId26"/>
    <p:sldId id="531" r:id="rId27"/>
    <p:sldId id="551" r:id="rId28"/>
    <p:sldId id="552" r:id="rId29"/>
    <p:sldId id="553" r:id="rId30"/>
    <p:sldId id="532" r:id="rId31"/>
    <p:sldId id="554" r:id="rId32"/>
    <p:sldId id="533" r:id="rId33"/>
    <p:sldId id="556" r:id="rId34"/>
    <p:sldId id="529" r:id="rId35"/>
    <p:sldId id="557" r:id="rId36"/>
    <p:sldId id="559" r:id="rId37"/>
    <p:sldId id="560" r:id="rId38"/>
    <p:sldId id="561" r:id="rId39"/>
    <p:sldId id="428" r:id="rId40"/>
    <p:sldId id="460" r:id="rId41"/>
    <p:sldId id="558" r:id="rId42"/>
    <p:sldId id="430" r:id="rId43"/>
    <p:sldId id="459" r:id="rId44"/>
    <p:sldId id="52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83" d="100"/>
          <a:sy n="83" d="100"/>
        </p:scale>
        <p:origin x="7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E734A-34B3-4A79-91DF-33E8FB3D4797}" type="datetimeFigureOut">
              <a:rPr lang="en-GB" smtClean="0"/>
              <a:t>21/01/2021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074B4-96CB-4A24-9176-31C106980C4E}" type="slidenum">
              <a:rPr lang="en-GB" smtClean="0"/>
              <a:t>‹#›</a:t>
            </a:fld>
            <a:endParaRPr lang="en-GB"/>
          </a:p>
        </p:txBody>
      </p:sp>
    </p:spTree>
    <p:extLst>
      <p:ext uri="{BB962C8B-B14F-4D97-AF65-F5344CB8AC3E}">
        <p14:creationId xmlns:p14="http://schemas.microsoft.com/office/powerpoint/2010/main" val="3603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4A69-0BFD-46DF-8F1B-AA532294F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D85D0-BE73-476C-8C4B-23DFD4ED5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A5B2AB-E690-4E2E-86C1-776A80692343}"/>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5" name="Footer Placeholder 4">
            <a:extLst>
              <a:ext uri="{FF2B5EF4-FFF2-40B4-BE49-F238E27FC236}">
                <a16:creationId xmlns:a16="http://schemas.microsoft.com/office/drawing/2014/main" id="{DB930CF0-EEF0-4F64-B020-9BF67BCE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0512D-35FB-449D-B993-E127EE312475}"/>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11443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2E4-E373-4807-9CE4-5D7363C71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508F8-0E21-45D3-80DF-2D11BB652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02A42-94C6-48F1-84C3-987FD1D537E0}"/>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5" name="Footer Placeholder 4">
            <a:extLst>
              <a:ext uri="{FF2B5EF4-FFF2-40B4-BE49-F238E27FC236}">
                <a16:creationId xmlns:a16="http://schemas.microsoft.com/office/drawing/2014/main" id="{9C3EC6E1-F083-4AD8-85CC-10D0A2377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26DB-F4E6-4FF9-A052-06C274AD47A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082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43B14-0C93-4158-A9FF-9968E065B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A385C5-83AF-40FB-B59D-B70866F408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14CBC-A3E2-40C9-BF76-68F8109BBB84}"/>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5" name="Footer Placeholder 4">
            <a:extLst>
              <a:ext uri="{FF2B5EF4-FFF2-40B4-BE49-F238E27FC236}">
                <a16:creationId xmlns:a16="http://schemas.microsoft.com/office/drawing/2014/main" id="{3986FDCE-BC5D-4543-B9B3-AF9E9ECE9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EE44E-31DD-4B77-B673-D33820E73BB3}"/>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9617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3522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109054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1572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79093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50728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35088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78434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98165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B059-FDFB-49B9-9C93-24B2335911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3D316-FAB0-4844-9076-3335FC9B1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ABBA6-4357-41D4-B4E5-962062918038}"/>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5" name="Footer Placeholder 4">
            <a:extLst>
              <a:ext uri="{FF2B5EF4-FFF2-40B4-BE49-F238E27FC236}">
                <a16:creationId xmlns:a16="http://schemas.microsoft.com/office/drawing/2014/main" id="{1791B711-02D4-4A9B-9163-2E2110F8F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AF0A2-658B-48BF-BB45-3D1680965C7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73958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96743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73590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02480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9517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E40B-8632-4EC1-AA43-C0A3DC808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EE5C53-9D45-4387-9A41-FF2867BA2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3F15F-D666-462B-80D5-1EE8A6233647}"/>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5" name="Footer Placeholder 4">
            <a:extLst>
              <a:ext uri="{FF2B5EF4-FFF2-40B4-BE49-F238E27FC236}">
                <a16:creationId xmlns:a16="http://schemas.microsoft.com/office/drawing/2014/main" id="{8CD04A7D-616B-433B-8018-EB58656ED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25E13-D15F-4F7C-B7B5-1EF8BFF7EFE7}"/>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8255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6B01-A801-4D10-BCBA-B7B24FD555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AA424-BA61-4F53-A86B-A592B911B9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A8F0F8-E344-43C9-87E9-4EE00B190E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75CDB-013A-469B-93C3-E78B9B05DACA}"/>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6" name="Footer Placeholder 5">
            <a:extLst>
              <a:ext uri="{FF2B5EF4-FFF2-40B4-BE49-F238E27FC236}">
                <a16:creationId xmlns:a16="http://schemas.microsoft.com/office/drawing/2014/main" id="{F00A5E4E-7531-4427-ACF2-63B42362D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30B82-7FFE-4591-97B0-B95E8F8A03EF}"/>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34850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728A-6215-46A0-B976-6F082CAE29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2AFA6-8B05-4504-B6BA-97F6126DC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F99563-D982-4F04-B989-AD03E4636E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7D2702-C9F8-4955-9EE4-3B390556E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2057B6-613D-4B51-9251-67004CE67D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CBD232-715F-4258-B0CE-6F118CD33603}"/>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8" name="Footer Placeholder 7">
            <a:extLst>
              <a:ext uri="{FF2B5EF4-FFF2-40B4-BE49-F238E27FC236}">
                <a16:creationId xmlns:a16="http://schemas.microsoft.com/office/drawing/2014/main" id="{D6F11D8B-3DD6-4A43-8D67-7AB4AA372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E0EB7F-0A26-45F3-AB2C-22848A4ACC8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84202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CCD0-F90A-494A-B01B-32ACAEE30D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01868D-938C-436A-8010-09B33633FE5F}"/>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4" name="Footer Placeholder 3">
            <a:extLst>
              <a:ext uri="{FF2B5EF4-FFF2-40B4-BE49-F238E27FC236}">
                <a16:creationId xmlns:a16="http://schemas.microsoft.com/office/drawing/2014/main" id="{585527DB-D77A-4E6C-B2D7-F1036703AC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056F63-AF3F-4915-BC2F-1C60B3E7011E}"/>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2575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C70F4-E39B-4981-8B22-C3FED7856097}"/>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3" name="Footer Placeholder 2">
            <a:extLst>
              <a:ext uri="{FF2B5EF4-FFF2-40B4-BE49-F238E27FC236}">
                <a16:creationId xmlns:a16="http://schemas.microsoft.com/office/drawing/2014/main" id="{5930B1D2-A58E-46F2-AC74-D10E66C6BD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3E105A-DBB3-4A2A-B2CA-E732CD5C7FE9}"/>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7082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C42-70B3-4033-9FB0-4B01ED6D1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BEA47C-49C6-4B86-9E89-67844310F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506E24-8D7D-4AD9-A80A-11AD39ECB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92DE1-019D-4528-B160-93B65CCBBF86}"/>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6" name="Footer Placeholder 5">
            <a:extLst>
              <a:ext uri="{FF2B5EF4-FFF2-40B4-BE49-F238E27FC236}">
                <a16:creationId xmlns:a16="http://schemas.microsoft.com/office/drawing/2014/main" id="{BB30E4DD-252F-43A8-8BDA-2F93594B5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066AE-A5FB-4BD1-B185-DB8E660D07D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98077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6D6C-5F06-4DB1-9921-DBD16DD66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F7679-77B5-4CD6-A0E4-12031FA74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32BCE-010A-4041-979D-C1ED032F1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7416A-66AF-4818-810A-A7D8AA53EE84}"/>
              </a:ext>
            </a:extLst>
          </p:cNvPr>
          <p:cNvSpPr>
            <a:spLocks noGrp="1"/>
          </p:cNvSpPr>
          <p:nvPr>
            <p:ph type="dt" sz="half" idx="10"/>
          </p:nvPr>
        </p:nvSpPr>
        <p:spPr/>
        <p:txBody>
          <a:bodyPr/>
          <a:lstStyle/>
          <a:p>
            <a:fld id="{95E44B6B-AF8C-44AE-869C-CCA912647999}" type="datetimeFigureOut">
              <a:rPr lang="en-GB" smtClean="0"/>
              <a:t>21/01/2021</a:t>
            </a:fld>
            <a:endParaRPr lang="en-GB"/>
          </a:p>
        </p:txBody>
      </p:sp>
      <p:sp>
        <p:nvSpPr>
          <p:cNvPr id="6" name="Footer Placeholder 5">
            <a:extLst>
              <a:ext uri="{FF2B5EF4-FFF2-40B4-BE49-F238E27FC236}">
                <a16:creationId xmlns:a16="http://schemas.microsoft.com/office/drawing/2014/main" id="{D68A7E67-C4EF-45D6-869F-55935548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C0F2E-18B5-446B-8DB6-F3B530DBFEFC}"/>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33510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31E5-5DC7-49E7-86BE-F27183BDB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6A81C-2797-4883-8809-7B76B7D25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22079-62BB-4D48-92B2-77DD6B5D7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4B6B-AF8C-44AE-869C-CCA912647999}" type="datetimeFigureOut">
              <a:rPr lang="en-GB" smtClean="0"/>
              <a:t>21/01/2021</a:t>
            </a:fld>
            <a:endParaRPr lang="en-GB"/>
          </a:p>
        </p:txBody>
      </p:sp>
      <p:sp>
        <p:nvSpPr>
          <p:cNvPr id="5" name="Footer Placeholder 4">
            <a:extLst>
              <a:ext uri="{FF2B5EF4-FFF2-40B4-BE49-F238E27FC236}">
                <a16:creationId xmlns:a16="http://schemas.microsoft.com/office/drawing/2014/main" id="{5595E6FA-0A56-432F-A6CC-9A59A114B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8A47AF-B807-4AE2-B51D-0B486C373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6EE3-217D-4C82-BEA3-F768BE0BAAB4}" type="slidenum">
              <a:rPr lang="en-GB" smtClean="0"/>
              <a:t>‹#›</a:t>
            </a:fld>
            <a:endParaRPr lang="en-GB"/>
          </a:p>
        </p:txBody>
      </p:sp>
    </p:spTree>
    <p:extLst>
      <p:ext uri="{BB962C8B-B14F-4D97-AF65-F5344CB8AC3E}">
        <p14:creationId xmlns:p14="http://schemas.microsoft.com/office/powerpoint/2010/main" val="228807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AF4F-3A71-4D51-883B-FB9FDDAF210E}" type="datetimeFigureOut">
              <a:rPr lang="en-GB" smtClean="0"/>
              <a:t>21/01/2021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9982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vimeo.com/48024275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F3C-E903-4CDF-BCD3-146CABDC9D2A}"/>
              </a:ext>
            </a:extLst>
          </p:cNvPr>
          <p:cNvSpPr>
            <a:spLocks noGrp="1"/>
          </p:cNvSpPr>
          <p:nvPr>
            <p:ph type="ctrTitle"/>
          </p:nvPr>
        </p:nvSpPr>
        <p:spPr/>
        <p:txBody>
          <a:bodyPr>
            <a:normAutofit fontScale="90000"/>
          </a:bodyPr>
          <a:lstStyle/>
          <a:p>
            <a:r>
              <a:rPr lang="en-GB" dirty="0"/>
              <a:t>Wednesday 27</a:t>
            </a:r>
            <a:r>
              <a:rPr lang="en-GB" baseline="30000" dirty="0"/>
              <a:t>th</a:t>
            </a:r>
            <a:r>
              <a:rPr lang="en-GB" dirty="0"/>
              <a:t> January 2021</a:t>
            </a:r>
            <a:br>
              <a:rPr lang="en-GB" dirty="0"/>
            </a:br>
            <a:r>
              <a:rPr lang="en-GB" dirty="0"/>
              <a:t>Week 4</a:t>
            </a:r>
          </a:p>
        </p:txBody>
      </p:sp>
      <p:sp>
        <p:nvSpPr>
          <p:cNvPr id="3" name="Subtitle 2">
            <a:extLst>
              <a:ext uri="{FF2B5EF4-FFF2-40B4-BE49-F238E27FC236}">
                <a16:creationId xmlns:a16="http://schemas.microsoft.com/office/drawing/2014/main" id="{66C2172A-19C7-4399-BD59-A813A7D7791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0396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Comic Sans MS" panose="030F0702030302020204" pitchFamily="66" charset="0"/>
              </a:rPr>
              <a:t>Over the last couple of days we have looked at perimeter.</a:t>
            </a:r>
          </a:p>
        </p:txBody>
      </p:sp>
      <p:sp>
        <p:nvSpPr>
          <p:cNvPr id="3" name="Content Placeholder 2"/>
          <p:cNvSpPr>
            <a:spLocks noGrp="1"/>
          </p:cNvSpPr>
          <p:nvPr>
            <p:ph idx="1"/>
          </p:nvPr>
        </p:nvSpPr>
        <p:spPr>
          <a:xfrm>
            <a:off x="838200" y="2189017"/>
            <a:ext cx="10515600" cy="3987945"/>
          </a:xfrm>
        </p:spPr>
        <p:txBody>
          <a:bodyPr>
            <a:normAutofit/>
          </a:bodyPr>
          <a:lstStyle/>
          <a:p>
            <a:pPr marL="0" indent="0">
              <a:buNone/>
            </a:pPr>
            <a:r>
              <a:rPr lang="en-GB" sz="2400" dirty="0">
                <a:latin typeface="Comic Sans MS" panose="030F0702030302020204" pitchFamily="66" charset="0"/>
              </a:rPr>
              <a:t>This measures the length around the edge of the shape.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Today we are going to move onto looking at area.</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This is the space inside the shape.</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When calculating the area of a rectangle or square we can follow a simple equation.</a:t>
            </a:r>
          </a:p>
        </p:txBody>
      </p:sp>
    </p:spTree>
    <p:extLst>
      <p:ext uri="{BB962C8B-B14F-4D97-AF65-F5344CB8AC3E}">
        <p14:creationId xmlns:p14="http://schemas.microsoft.com/office/powerpoint/2010/main" val="168327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3.jpg"/>
          <p:cNvPicPr>
            <a:picLocks noChangeAspect="1"/>
          </p:cNvPicPr>
          <p:nvPr/>
        </p:nvPicPr>
        <p:blipFill rotWithShape="1">
          <a:blip r:embed="rId2">
            <a:extLst>
              <a:ext uri="{28A0092B-C50C-407E-A947-70E740481C1C}">
                <a14:useLocalDpi xmlns:a14="http://schemas.microsoft.com/office/drawing/2010/main" val="0"/>
              </a:ext>
            </a:extLst>
          </a:blip>
          <a:srcRect l="12476" t="9700" r="14952" b="33113"/>
          <a:stretch/>
        </p:blipFill>
        <p:spPr>
          <a:xfrm>
            <a:off x="5556068" y="1580605"/>
            <a:ext cx="6635932" cy="3696789"/>
          </a:xfrm>
          <a:prstGeom prst="rect">
            <a:avLst/>
          </a:prstGeom>
        </p:spPr>
      </p:pic>
      <p:sp>
        <p:nvSpPr>
          <p:cNvPr id="3" name="TextBox 2"/>
          <p:cNvSpPr txBox="1"/>
          <p:nvPr/>
        </p:nvSpPr>
        <p:spPr>
          <a:xfrm>
            <a:off x="470263" y="261256"/>
            <a:ext cx="4184864" cy="5909310"/>
          </a:xfrm>
          <a:prstGeom prst="rect">
            <a:avLst/>
          </a:prstGeom>
          <a:noFill/>
        </p:spPr>
        <p:txBody>
          <a:bodyPr wrap="square" rtlCol="0">
            <a:spAutoFit/>
          </a:bodyPr>
          <a:lstStyle/>
          <a:p>
            <a:r>
              <a:rPr lang="en-GB" dirty="0">
                <a:latin typeface="Comic Sans MS" panose="030F0702030302020204" pitchFamily="66" charset="0"/>
              </a:rPr>
              <a:t>Looking at the shape we can see how many squares fill the inside of the shape - this is the area.</a:t>
            </a:r>
          </a:p>
          <a:p>
            <a:endParaRPr lang="en-GB" dirty="0">
              <a:latin typeface="Comic Sans MS" panose="030F0702030302020204" pitchFamily="66" charset="0"/>
            </a:endParaRPr>
          </a:p>
          <a:p>
            <a:r>
              <a:rPr lang="en-GB" dirty="0">
                <a:latin typeface="Comic Sans MS" panose="030F0702030302020204" pitchFamily="66" charset="0"/>
              </a:rPr>
              <a:t>To do this we need to know how many rows there are. In this case there are 2 rows - this is also known as the length of the shape.</a:t>
            </a:r>
          </a:p>
          <a:p>
            <a:endParaRPr lang="en-GB" dirty="0">
              <a:latin typeface="Comic Sans MS" panose="030F0702030302020204" pitchFamily="66" charset="0"/>
            </a:endParaRPr>
          </a:p>
          <a:p>
            <a:r>
              <a:rPr lang="en-GB" dirty="0">
                <a:latin typeface="Comic Sans MS" panose="030F0702030302020204" pitchFamily="66" charset="0"/>
              </a:rPr>
              <a:t>We also need to know how many squares are in each row. In this case there are 4 -  this is also known as the width.</a:t>
            </a:r>
          </a:p>
          <a:p>
            <a:endParaRPr lang="en-GB" dirty="0">
              <a:latin typeface="Comic Sans MS" panose="030F0702030302020204" pitchFamily="66" charset="0"/>
            </a:endParaRPr>
          </a:p>
          <a:p>
            <a:r>
              <a:rPr lang="en-GB" dirty="0">
                <a:latin typeface="Comic Sans MS" panose="030F0702030302020204" pitchFamily="66" charset="0"/>
              </a:rPr>
              <a:t>When we count how many squares there are altogether, there are 8.</a:t>
            </a:r>
          </a:p>
          <a:p>
            <a:endParaRPr lang="en-GB" dirty="0">
              <a:latin typeface="Comic Sans MS" panose="030F0702030302020204" pitchFamily="66" charset="0"/>
            </a:endParaRPr>
          </a:p>
          <a:p>
            <a:r>
              <a:rPr lang="en-GB" dirty="0">
                <a:latin typeface="Comic Sans MS" panose="030F0702030302020204" pitchFamily="66" charset="0"/>
              </a:rPr>
              <a:t>Sometimes we won’t have squares to help us. When this happens we can simply multiply the length by the width to tell us the area. 2 x 4 = 8</a:t>
            </a:r>
          </a:p>
        </p:txBody>
      </p:sp>
    </p:spTree>
    <p:extLst>
      <p:ext uri="{BB962C8B-B14F-4D97-AF65-F5344CB8AC3E}">
        <p14:creationId xmlns:p14="http://schemas.microsoft.com/office/powerpoint/2010/main" val="428921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Have a go at the next few questions.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Remember to work out both the number of squares in the length and the width before multiplying them together to get the area.</a:t>
            </a:r>
          </a:p>
        </p:txBody>
      </p:sp>
    </p:spTree>
    <p:extLst>
      <p:ext uri="{BB962C8B-B14F-4D97-AF65-F5344CB8AC3E}">
        <p14:creationId xmlns:p14="http://schemas.microsoft.com/office/powerpoint/2010/main" val="207749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53146"/>
            <a:ext cx="9550400" cy="6751708"/>
          </a:xfrm>
          <a:prstGeom prst="rect">
            <a:avLst/>
          </a:prstGeom>
        </p:spPr>
      </p:pic>
    </p:spTree>
    <p:extLst>
      <p:ext uri="{BB962C8B-B14F-4D97-AF65-F5344CB8AC3E}">
        <p14:creationId xmlns:p14="http://schemas.microsoft.com/office/powerpoint/2010/main" val="41407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6464401"/>
          </a:xfrm>
          <a:prstGeom prst="rect">
            <a:avLst/>
          </a:prstGeom>
        </p:spPr>
      </p:pic>
    </p:spTree>
    <p:extLst>
      <p:ext uri="{BB962C8B-B14F-4D97-AF65-F5344CB8AC3E}">
        <p14:creationId xmlns:p14="http://schemas.microsoft.com/office/powerpoint/2010/main" val="402188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86" y="104504"/>
            <a:ext cx="9144000" cy="6464401"/>
          </a:xfrm>
          <a:prstGeom prst="rect">
            <a:avLst/>
          </a:prstGeom>
        </p:spPr>
      </p:pic>
      <p:sp>
        <p:nvSpPr>
          <p:cNvPr id="3" name="TextBox 2"/>
          <p:cNvSpPr txBox="1"/>
          <p:nvPr/>
        </p:nvSpPr>
        <p:spPr>
          <a:xfrm>
            <a:off x="350455" y="797547"/>
            <a:ext cx="1933302" cy="5078313"/>
          </a:xfrm>
          <a:prstGeom prst="rect">
            <a:avLst/>
          </a:prstGeom>
          <a:noFill/>
        </p:spPr>
        <p:txBody>
          <a:bodyPr wrap="square" rtlCol="0">
            <a:spAutoFit/>
          </a:bodyPr>
          <a:lstStyle/>
          <a:p>
            <a:r>
              <a:rPr lang="en-GB" dirty="0">
                <a:latin typeface="Comic Sans MS" panose="030F0702030302020204" pitchFamily="66" charset="0"/>
              </a:rPr>
              <a:t>As mentioned before, sometimes we won’t have squared paper to help us. So we can multiply the length by the width. </a:t>
            </a:r>
          </a:p>
          <a:p>
            <a:endParaRPr lang="en-GB" dirty="0">
              <a:latin typeface="Comic Sans MS" panose="030F0702030302020204" pitchFamily="66" charset="0"/>
            </a:endParaRPr>
          </a:p>
          <a:p>
            <a:r>
              <a:rPr lang="en-GB" dirty="0">
                <a:latin typeface="Comic Sans MS" panose="030F0702030302020204" pitchFamily="66" charset="0"/>
              </a:rPr>
              <a:t>Have a go at these questions now. </a:t>
            </a:r>
          </a:p>
          <a:p>
            <a:endParaRPr lang="en-GB" dirty="0">
              <a:latin typeface="Comic Sans MS" panose="030F0702030302020204" pitchFamily="66" charset="0"/>
            </a:endParaRPr>
          </a:p>
          <a:p>
            <a:r>
              <a:rPr lang="en-GB" dirty="0">
                <a:latin typeface="Comic Sans MS" panose="030F0702030302020204" pitchFamily="66" charset="0"/>
              </a:rPr>
              <a:t>What do you notice about the units for area?</a:t>
            </a:r>
          </a:p>
        </p:txBody>
      </p:sp>
    </p:spTree>
    <p:extLst>
      <p:ext uri="{BB962C8B-B14F-4D97-AF65-F5344CB8AC3E}">
        <p14:creationId xmlns:p14="http://schemas.microsoft.com/office/powerpoint/2010/main" val="35633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7.jpg"/>
          <p:cNvPicPr>
            <a:picLocks noChangeAspect="1"/>
          </p:cNvPicPr>
          <p:nvPr/>
        </p:nvPicPr>
        <p:blipFill rotWithShape="1">
          <a:blip r:embed="rId2">
            <a:extLst>
              <a:ext uri="{28A0092B-C50C-407E-A947-70E740481C1C}">
                <a14:useLocalDpi xmlns:a14="http://schemas.microsoft.com/office/drawing/2010/main" val="0"/>
              </a:ext>
            </a:extLst>
          </a:blip>
          <a:srcRect b="39133"/>
          <a:stretch/>
        </p:blipFill>
        <p:spPr>
          <a:xfrm>
            <a:off x="686873" y="720438"/>
            <a:ext cx="10818253" cy="4655126"/>
          </a:xfrm>
          <a:prstGeom prst="rect">
            <a:avLst/>
          </a:prstGeom>
        </p:spPr>
      </p:pic>
    </p:spTree>
    <p:extLst>
      <p:ext uri="{BB962C8B-B14F-4D97-AF65-F5344CB8AC3E}">
        <p14:creationId xmlns:p14="http://schemas.microsoft.com/office/powerpoint/2010/main" val="107119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8.jpg"/>
          <p:cNvPicPr>
            <a:picLocks noChangeAspect="1"/>
          </p:cNvPicPr>
          <p:nvPr/>
        </p:nvPicPr>
        <p:blipFill rotWithShape="1">
          <a:blip r:embed="rId2">
            <a:extLst>
              <a:ext uri="{28A0092B-C50C-407E-A947-70E740481C1C}">
                <a14:useLocalDpi xmlns:a14="http://schemas.microsoft.com/office/drawing/2010/main" val="0"/>
              </a:ext>
            </a:extLst>
          </a:blip>
          <a:srcRect b="29881"/>
          <a:stretch/>
        </p:blipFill>
        <p:spPr>
          <a:xfrm>
            <a:off x="2764972" y="849086"/>
            <a:ext cx="9144000" cy="4532811"/>
          </a:xfrm>
          <a:prstGeom prst="rect">
            <a:avLst/>
          </a:prstGeom>
        </p:spPr>
      </p:pic>
      <p:sp>
        <p:nvSpPr>
          <p:cNvPr id="3" name="TextBox 2"/>
          <p:cNvSpPr txBox="1"/>
          <p:nvPr/>
        </p:nvSpPr>
        <p:spPr>
          <a:xfrm>
            <a:off x="570412" y="2693588"/>
            <a:ext cx="1907177" cy="2031325"/>
          </a:xfrm>
          <a:prstGeom prst="rect">
            <a:avLst/>
          </a:prstGeom>
          <a:noFill/>
        </p:spPr>
        <p:txBody>
          <a:bodyPr wrap="square" rtlCol="0">
            <a:spAutoFit/>
          </a:bodyPr>
          <a:lstStyle/>
          <a:p>
            <a:r>
              <a:rPr lang="en-GB" dirty="0">
                <a:latin typeface="Comic Sans MS" panose="030F0702030302020204" pitchFamily="66" charset="0"/>
              </a:rPr>
              <a:t>Hint:  think carefully about what numbers you would multiply together to get 24.</a:t>
            </a:r>
          </a:p>
        </p:txBody>
      </p:sp>
      <p:sp>
        <p:nvSpPr>
          <p:cNvPr id="4" name="Rectangle 3">
            <a:extLst>
              <a:ext uri="{FF2B5EF4-FFF2-40B4-BE49-F238E27FC236}">
                <a16:creationId xmlns:a16="http://schemas.microsoft.com/office/drawing/2014/main" id="{47980E3A-C461-4557-908A-ABDF04506C73}"/>
              </a:ext>
            </a:extLst>
          </p:cNvPr>
          <p:cNvSpPr/>
          <p:nvPr/>
        </p:nvSpPr>
        <p:spPr>
          <a:xfrm>
            <a:off x="283028" y="202755"/>
            <a:ext cx="11548754" cy="646331"/>
          </a:xfrm>
          <a:prstGeom prst="rect">
            <a:avLst/>
          </a:prstGeom>
        </p:spPr>
        <p:txBody>
          <a:bodyPr wrap="square">
            <a:spAutoFit/>
          </a:bodyPr>
          <a:lstStyle/>
          <a:p>
            <a:r>
              <a:rPr lang="en-GB" dirty="0">
                <a:solidFill>
                  <a:srgbClr val="FF0000"/>
                </a:solidFill>
                <a:latin typeface="Comic Sans MS" panose="030F0702030302020204" pitchFamily="66" charset="0"/>
              </a:rPr>
              <a:t>Challenge: </a:t>
            </a:r>
          </a:p>
          <a:p>
            <a:r>
              <a:rPr lang="en-GB" dirty="0">
                <a:latin typeface="Comic Sans MS" panose="030F0702030302020204" pitchFamily="66" charset="0"/>
              </a:rPr>
              <a:t>Remember to use a ruler when drawing a shape. Using squared paper may help you.</a:t>
            </a:r>
          </a:p>
        </p:txBody>
      </p:sp>
    </p:spTree>
    <p:extLst>
      <p:ext uri="{BB962C8B-B14F-4D97-AF65-F5344CB8AC3E}">
        <p14:creationId xmlns:p14="http://schemas.microsoft.com/office/powerpoint/2010/main" val="210696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6464401"/>
          </a:xfrm>
          <a:prstGeom prst="rect">
            <a:avLst/>
          </a:prstGeom>
        </p:spPr>
      </p:pic>
    </p:spTree>
    <p:extLst>
      <p:ext uri="{BB962C8B-B14F-4D97-AF65-F5344CB8AC3E}">
        <p14:creationId xmlns:p14="http://schemas.microsoft.com/office/powerpoint/2010/main" val="20225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5_B5_PP_03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6464401"/>
          </a:xfrm>
          <a:prstGeom prst="rect">
            <a:avLst/>
          </a:prstGeom>
        </p:spPr>
      </p:pic>
    </p:spTree>
    <p:extLst>
      <p:ext uri="{BB962C8B-B14F-4D97-AF65-F5344CB8AC3E}">
        <p14:creationId xmlns:p14="http://schemas.microsoft.com/office/powerpoint/2010/main" val="384118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D6F8A5-B348-4829-9C66-07FFAF106F35}"/>
              </a:ext>
            </a:extLst>
          </p:cNvPr>
          <p:cNvSpPr txBox="1"/>
          <p:nvPr/>
        </p:nvSpPr>
        <p:spPr>
          <a:xfrm>
            <a:off x="225419" y="311243"/>
            <a:ext cx="11892455" cy="954107"/>
          </a:xfrm>
          <a:prstGeom prst="rect">
            <a:avLst/>
          </a:prstGeom>
          <a:noFill/>
        </p:spPr>
        <p:txBody>
          <a:bodyPr wrap="square" rtlCol="0">
            <a:spAutoFit/>
          </a:bodyPr>
          <a:lstStyle/>
          <a:p>
            <a:pPr algn="ctr"/>
            <a:r>
              <a:rPr lang="en-GB" sz="2800" dirty="0">
                <a:solidFill>
                  <a:srgbClr val="002060"/>
                </a:solidFill>
                <a:latin typeface="CCW Cursive Writing 1" panose="03050602040000000000" pitchFamily="66" charset="0"/>
              </a:rPr>
              <a:t>Good morning! </a:t>
            </a:r>
          </a:p>
          <a:p>
            <a:pPr algn="ctr"/>
            <a:r>
              <a:rPr lang="en-GB" sz="2800" dirty="0">
                <a:solidFill>
                  <a:srgbClr val="002060"/>
                </a:solidFill>
                <a:latin typeface="CCW Cursive Writing 1" panose="03050602040000000000" pitchFamily="66" charset="0"/>
              </a:rPr>
              <a:t>Have a go at the following task:</a:t>
            </a:r>
          </a:p>
        </p:txBody>
      </p:sp>
      <p:sp>
        <p:nvSpPr>
          <p:cNvPr id="8" name="Rectangle 7">
            <a:extLst>
              <a:ext uri="{FF2B5EF4-FFF2-40B4-BE49-F238E27FC236}">
                <a16:creationId xmlns:a16="http://schemas.microsoft.com/office/drawing/2014/main" id="{B5D8C579-E62D-4F1E-9466-12393135822C}"/>
              </a:ext>
            </a:extLst>
          </p:cNvPr>
          <p:cNvSpPr/>
          <p:nvPr/>
        </p:nvSpPr>
        <p:spPr>
          <a:xfrm>
            <a:off x="776034" y="2850935"/>
            <a:ext cx="5577470" cy="3416320"/>
          </a:xfrm>
          <a:prstGeom prst="rect">
            <a:avLst/>
          </a:prstGeom>
        </p:spPr>
        <p:txBody>
          <a:bodyPr wrap="square">
            <a:spAutoFit/>
          </a:bodyPr>
          <a:lstStyle/>
          <a:p>
            <a:pPr algn="ctr"/>
            <a:r>
              <a:rPr lang="en-GB" sz="3600" dirty="0">
                <a:solidFill>
                  <a:srgbClr val="00B0F0"/>
                </a:solidFill>
                <a:latin typeface="CCW Cursive Writing 1" panose="03050602040000000000" pitchFamily="66" charset="0"/>
              </a:rPr>
              <a:t>Don’t say “went” say …… How many alternatives can you think of?</a:t>
            </a:r>
          </a:p>
        </p:txBody>
      </p:sp>
      <p:pic>
        <p:nvPicPr>
          <p:cNvPr id="9" name="Picture 2" descr="http://3.bp.blogspot.com/_89tK-99oKe8/S7v4snm_SFI/AAAAAAAAGss/EPPUcugFNS0/s1600/walk_cartoon.gif">
            <a:extLst>
              <a:ext uri="{FF2B5EF4-FFF2-40B4-BE49-F238E27FC236}">
                <a16:creationId xmlns:a16="http://schemas.microsoft.com/office/drawing/2014/main" id="{726288EC-5E27-4D48-8CF2-3DC2530B32F1}"/>
              </a:ext>
            </a:extLst>
          </p:cNvPr>
          <p:cNvPicPr>
            <a:picLocks noChangeAspect="1" noChangeArrowheads="1"/>
          </p:cNvPicPr>
          <p:nvPr/>
        </p:nvPicPr>
        <p:blipFill>
          <a:blip r:embed="rId2" cstate="print"/>
          <a:srcRect/>
          <a:stretch>
            <a:fillRect/>
          </a:stretch>
        </p:blipFill>
        <p:spPr bwMode="auto">
          <a:xfrm>
            <a:off x="6983683" y="2592182"/>
            <a:ext cx="3162300" cy="3933826"/>
          </a:xfrm>
          <a:prstGeom prst="rect">
            <a:avLst/>
          </a:prstGeom>
          <a:noFill/>
        </p:spPr>
      </p:pic>
    </p:spTree>
    <p:extLst>
      <p:ext uri="{BB962C8B-B14F-4D97-AF65-F5344CB8AC3E}">
        <p14:creationId xmlns:p14="http://schemas.microsoft.com/office/powerpoint/2010/main" val="357681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5018"/>
            <a:ext cx="10515600" cy="4809981"/>
          </a:xfrm>
        </p:spPr>
        <p:txBody>
          <a:bodyPr/>
          <a:lstStyle/>
          <a:p>
            <a:pPr marL="0" indent="0">
              <a:buNone/>
            </a:pPr>
            <a:r>
              <a:rPr lang="en-GB" dirty="0">
                <a:solidFill>
                  <a:srgbClr val="FF0000"/>
                </a:solidFill>
                <a:latin typeface="Comic Sans MS" panose="030F0702030302020204" pitchFamily="66" charset="0"/>
              </a:rPr>
              <a:t>Super spicy challenge:</a:t>
            </a:r>
          </a:p>
          <a:p>
            <a:pPr marL="0" indent="0">
              <a:buNone/>
            </a:pPr>
            <a:endParaRPr lang="en-GB" dirty="0">
              <a:solidFill>
                <a:srgbClr val="FF0000"/>
              </a:solidFill>
              <a:latin typeface="Comic Sans MS" panose="030F0702030302020204" pitchFamily="66" charset="0"/>
            </a:endParaRPr>
          </a:p>
          <a:p>
            <a:pPr marL="0" indent="0">
              <a:buNone/>
            </a:pPr>
            <a:r>
              <a:rPr lang="en-GB" dirty="0">
                <a:latin typeface="Comic Sans MS" panose="030F0702030302020204" pitchFamily="66" charset="0"/>
              </a:rPr>
              <a:t>I have created 3 rectangles that all have the area 120cm</a:t>
            </a:r>
            <a:r>
              <a:rPr lang="en-GB" baseline="30000" dirty="0">
                <a:latin typeface="Comic Sans MS" panose="030F0702030302020204" pitchFamily="66" charset="0"/>
              </a:rPr>
              <a:t>2</a:t>
            </a:r>
            <a:r>
              <a:rPr lang="en-GB" dirty="0">
                <a:latin typeface="Comic Sans MS" panose="030F0702030302020204" pitchFamily="66" charset="0"/>
              </a:rPr>
              <a:t>. All the sides are even numbers.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Find the size of the rectangles I could have created.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Find an example of a rectangle that I couldn’t have created.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39215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If you would like some more support on this please watch the video below:</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hlinkClick r:id="rId2"/>
              </a:rPr>
              <a:t>https://vimeo.com/480242752</a:t>
            </a:r>
            <a:r>
              <a:rPr lang="en-GB" dirty="0">
                <a:latin typeface="Comic Sans MS" panose="030F0702030302020204" pitchFamily="66" charset="0"/>
              </a:rPr>
              <a:t> </a:t>
            </a:r>
          </a:p>
        </p:txBody>
      </p:sp>
    </p:spTree>
    <p:extLst>
      <p:ext uri="{BB962C8B-B14F-4D97-AF65-F5344CB8AC3E}">
        <p14:creationId xmlns:p14="http://schemas.microsoft.com/office/powerpoint/2010/main" val="421018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CW Cursive Writing 1" panose="03050602040000000000" pitchFamily="66" charset="0"/>
              </a:rPr>
              <a:t>English</a:t>
            </a:r>
          </a:p>
          <a:p>
            <a:pPr algn="ctr"/>
            <a:r>
              <a:rPr lang="en-GB" sz="2000" dirty="0">
                <a:solidFill>
                  <a:srgbClr val="002060"/>
                </a:solidFill>
                <a:latin typeface="CCW Cursive Writing 1" panose="03050602040000000000" pitchFamily="66" charset="0"/>
              </a:rPr>
              <a:t>- Sentence structure</a:t>
            </a:r>
          </a:p>
        </p:txBody>
      </p:sp>
    </p:spTree>
    <p:extLst>
      <p:ext uri="{BB962C8B-B14F-4D97-AF65-F5344CB8AC3E}">
        <p14:creationId xmlns:p14="http://schemas.microsoft.com/office/powerpoint/2010/main" val="385024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8" y="872594"/>
            <a:ext cx="10960100" cy="4890897"/>
          </a:xfrm>
        </p:spPr>
        <p:txBody>
          <a:bodyPr/>
          <a:lstStyle/>
          <a:p>
            <a:r>
              <a:rPr lang="en-GB" sz="2800" dirty="0">
                <a:latin typeface="Comic Sans MS" panose="030F0702030302020204" pitchFamily="66" charset="0"/>
              </a:rPr>
              <a:t>Over the last couple of days we have looked at creating tension.</a:t>
            </a:r>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Yesterday we looked at using descriptive language to help the reader imagine the scene.</a:t>
            </a:r>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Today we are going to look at the sentence structure to help us create more tension.</a:t>
            </a:r>
          </a:p>
        </p:txBody>
      </p:sp>
    </p:spTree>
    <p:extLst>
      <p:ext uri="{BB962C8B-B14F-4D97-AF65-F5344CB8AC3E}">
        <p14:creationId xmlns:p14="http://schemas.microsoft.com/office/powerpoint/2010/main" val="51608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78894"/>
            <a:ext cx="10960100" cy="6379105"/>
          </a:xfrm>
        </p:spPr>
        <p:txBody>
          <a:bodyPr/>
          <a:lstStyle/>
          <a:p>
            <a:r>
              <a:rPr lang="en-GB" sz="2400" dirty="0">
                <a:latin typeface="Comic Sans MS" panose="030F0702030302020204" pitchFamily="66" charset="0"/>
              </a:rPr>
              <a:t>The first thing we can do is use short, sharp sentences.</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The use of short sentences are perfect for building tension as they leave more to the imagination.</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Look at the sentences below and see which you think is most effective:</a:t>
            </a:r>
            <a:br>
              <a:rPr lang="en-GB" sz="2400" dirty="0">
                <a:latin typeface="Comic Sans MS" panose="030F0702030302020204" pitchFamily="66" charset="0"/>
              </a:rPr>
            </a:br>
            <a:br>
              <a:rPr lang="en-GB" sz="2400" dirty="0">
                <a:latin typeface="Comic Sans MS" panose="030F0702030302020204" pitchFamily="66" charset="0"/>
              </a:rPr>
            </a:br>
            <a:r>
              <a:rPr lang="en-GB" sz="2400" dirty="0">
                <a:solidFill>
                  <a:srgbClr val="0070C0"/>
                </a:solidFill>
                <a:latin typeface="Comic Sans MS" panose="030F0702030302020204" pitchFamily="66" charset="0"/>
              </a:rPr>
              <a:t>Something was moving.</a:t>
            </a:r>
            <a:br>
              <a:rPr lang="en-GB" sz="2400" dirty="0">
                <a:solidFill>
                  <a:srgbClr val="0070C0"/>
                </a:solidFill>
                <a:latin typeface="Comic Sans MS" panose="030F0702030302020204" pitchFamily="66" charset="0"/>
              </a:rPr>
            </a:br>
            <a:br>
              <a:rPr lang="en-GB" sz="2400" dirty="0">
                <a:solidFill>
                  <a:srgbClr val="0070C0"/>
                </a:solidFill>
                <a:latin typeface="Comic Sans MS" panose="030F0702030302020204" pitchFamily="66" charset="0"/>
              </a:rPr>
            </a:br>
            <a:r>
              <a:rPr lang="en-GB" sz="2400" dirty="0">
                <a:solidFill>
                  <a:srgbClr val="0070C0"/>
                </a:solidFill>
                <a:latin typeface="Comic Sans MS" panose="030F0702030302020204" pitchFamily="66" charset="0"/>
              </a:rPr>
              <a:t>A giant spider jumped across the dressing table, its spindly legs moving faster and faster as it went.</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Although the second sentence is very descriptive, it takes away all the tension by revealing too much too soon.  The short sharp sentence helps to move the story on without giving too much away.</a:t>
            </a:r>
          </a:p>
        </p:txBody>
      </p:sp>
    </p:spTree>
    <p:extLst>
      <p:ext uri="{BB962C8B-B14F-4D97-AF65-F5344CB8AC3E}">
        <p14:creationId xmlns:p14="http://schemas.microsoft.com/office/powerpoint/2010/main" val="378433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91998" y="165389"/>
            <a:ext cx="8220075" cy="993775"/>
          </a:xfrm>
        </p:spPr>
        <p:txBody>
          <a:bodyPr/>
          <a:lstStyle/>
          <a:p>
            <a:pPr eaLnBrk="1" hangingPunct="1"/>
            <a:r>
              <a:rPr lang="en-GB" altLang="en-US" b="0">
                <a:latin typeface="Twinkl SemiBold" pitchFamily="2" charset="0"/>
              </a:rPr>
              <a:t>Building Suspense</a:t>
            </a:r>
          </a:p>
        </p:txBody>
      </p:sp>
      <p:sp>
        <p:nvSpPr>
          <p:cNvPr id="4" name="Google Shape;96;p18"/>
          <p:cNvSpPr txBox="1"/>
          <p:nvPr/>
        </p:nvSpPr>
        <p:spPr>
          <a:xfrm>
            <a:off x="2165350" y="1798639"/>
            <a:ext cx="7964488" cy="3260725"/>
          </a:xfrm>
          <a:prstGeom prst="rect">
            <a:avLst/>
          </a:prstGeom>
          <a:solidFill>
            <a:schemeClr val="accent6">
              <a:lumMod val="20000"/>
              <a:lumOff val="80000"/>
            </a:schemeClr>
          </a:solidFill>
          <a:ln>
            <a:noFill/>
          </a:ln>
        </p:spPr>
        <p:txBody>
          <a:bodyPr spcFirstLastPara="1" lIns="91425" tIns="91425" rIns="91425" bIns="91425" anchor="ctr"/>
          <a:lstStyle/>
          <a:p>
            <a:pPr algn="just">
              <a:lnSpc>
                <a:spcPct val="150000"/>
              </a:lnSpc>
              <a:defRPr/>
            </a:pPr>
            <a:r>
              <a:rPr lang="en-GB" sz="1100" i="1" dirty="0">
                <a:solidFill>
                  <a:schemeClr val="dk1"/>
                </a:solidFill>
              </a:rPr>
              <a:t>Nothing moved. </a:t>
            </a:r>
            <a:r>
              <a:rPr lang="en-GB" sz="1100" i="1" dirty="0" err="1">
                <a:solidFill>
                  <a:schemeClr val="dk1"/>
                </a:solidFill>
              </a:rPr>
              <a:t>Cogston</a:t>
            </a:r>
            <a:r>
              <a:rPr lang="en-GB" sz="1100" i="1" dirty="0">
                <a:solidFill>
                  <a:schemeClr val="dk1"/>
                </a:solidFill>
              </a:rPr>
              <a:t> House was as silent as the grave. Perhaps the only thing worse than hearing her best friend desperately calling her name was being alone in this endless quiet. Alice’s eyes searched through the darkness, scouring the corridor which faded into more murky gloom. She could make out the hallway right in front of her, the door opposite, and beyond it, the enormous winding staircase. As she looked, blinking through the tears which had begun to stream hopelessly down her face, she was met with a sight at the top of the staircase which all but turned her to stone...</a:t>
            </a:r>
          </a:p>
          <a:p>
            <a:pPr algn="just">
              <a:lnSpc>
                <a:spcPct val="150000"/>
              </a:lnSpc>
              <a:defRPr/>
            </a:pPr>
            <a:endParaRPr lang="en-GB" sz="1100" i="1" dirty="0">
              <a:solidFill>
                <a:schemeClr val="dk1"/>
              </a:solidFill>
            </a:endParaRPr>
          </a:p>
          <a:p>
            <a:pPr algn="just">
              <a:lnSpc>
                <a:spcPct val="150000"/>
              </a:lnSpc>
              <a:defRPr/>
            </a:pPr>
            <a:r>
              <a:rPr lang="en-GB" sz="1100" i="1" dirty="0"/>
              <a:t>Something was moving.</a:t>
            </a:r>
          </a:p>
          <a:p>
            <a:pPr algn="just">
              <a:lnSpc>
                <a:spcPct val="150000"/>
              </a:lnSpc>
              <a:defRPr/>
            </a:pPr>
            <a:endParaRPr lang="en-GB" sz="1100" i="1" dirty="0">
              <a:solidFill>
                <a:schemeClr val="dk1"/>
              </a:solidFill>
            </a:endParaRPr>
          </a:p>
          <a:p>
            <a:pPr algn="just">
              <a:lnSpc>
                <a:spcPct val="150000"/>
              </a:lnSpc>
              <a:defRPr/>
            </a:pPr>
            <a:r>
              <a:rPr lang="en-GB" sz="1100" i="1" dirty="0">
                <a:solidFill>
                  <a:schemeClr val="dk1"/>
                </a:solidFill>
              </a:rPr>
              <a:t>Alice watched numbly. Her heart was in her mouth and her breath came in sharp, rattling gasps. </a:t>
            </a:r>
          </a:p>
          <a:p>
            <a:pPr algn="just">
              <a:lnSpc>
                <a:spcPct val="150000"/>
              </a:lnSpc>
              <a:defRPr/>
            </a:pPr>
            <a:endParaRPr lang="en-GB" sz="1100" i="1" dirty="0">
              <a:solidFill>
                <a:schemeClr val="dk1"/>
              </a:solidFill>
            </a:endParaRPr>
          </a:p>
          <a:p>
            <a:pPr algn="just">
              <a:lnSpc>
                <a:spcPct val="150000"/>
              </a:lnSpc>
              <a:buClr>
                <a:srgbClr val="000000"/>
              </a:buClr>
              <a:buSzPts val="1100"/>
              <a:defRPr/>
            </a:pPr>
            <a:r>
              <a:rPr lang="en-GB" sz="1100" i="1" dirty="0">
                <a:solidFill>
                  <a:schemeClr val="dk1"/>
                </a:solidFill>
              </a:rPr>
              <a:t>Descending the stairs one careful, agonising, creaking step at a time, a hunched silhouette shuffled out from the darkness...</a:t>
            </a:r>
          </a:p>
        </p:txBody>
      </p:sp>
      <p:sp>
        <p:nvSpPr>
          <p:cNvPr id="8" name="Google Shape;96;p18"/>
          <p:cNvSpPr txBox="1"/>
          <p:nvPr/>
        </p:nvSpPr>
        <p:spPr>
          <a:xfrm>
            <a:off x="404864" y="1970088"/>
            <a:ext cx="11485460" cy="4615439"/>
          </a:xfrm>
          <a:prstGeom prst="rect">
            <a:avLst/>
          </a:prstGeom>
          <a:solidFill>
            <a:schemeClr val="accent6">
              <a:lumMod val="20000"/>
              <a:lumOff val="80000"/>
            </a:schemeClr>
          </a:solidFill>
          <a:ln>
            <a:noFill/>
          </a:ln>
        </p:spPr>
        <p:txBody>
          <a:bodyPr spcFirstLastPara="1" lIns="91425" tIns="91425" rIns="91425" bIns="91425" anchor="ctr"/>
          <a:lstStyle/>
          <a:p>
            <a:pPr algn="just">
              <a:lnSpc>
                <a:spcPct val="150000"/>
              </a:lnSpc>
              <a:defRPr/>
            </a:pPr>
            <a:r>
              <a:rPr lang="en-GB" sz="1600" i="1" dirty="0">
                <a:solidFill>
                  <a:schemeClr val="dk1"/>
                </a:solidFill>
              </a:rPr>
              <a:t>Nothing moved. </a:t>
            </a:r>
            <a:r>
              <a:rPr lang="en-GB" sz="1600" i="1" dirty="0" err="1">
                <a:solidFill>
                  <a:schemeClr val="dk1"/>
                </a:solidFill>
              </a:rPr>
              <a:t>Cogston</a:t>
            </a:r>
            <a:r>
              <a:rPr lang="en-GB" sz="1600" i="1" dirty="0">
                <a:solidFill>
                  <a:schemeClr val="dk1"/>
                </a:solidFill>
              </a:rPr>
              <a:t> House was as silent as the grave. Perhaps the only thing worse than hearing her best friend desperately calling her name was being alone in this endless quiet. Alice’s eyes searched through the darkness, scouring the corridor which faded into more murky gloom. She could make out the hallway right in front of her, the door opposite, and beyond it, the enormous winding staircase. As she looked, blinking through the tears which had begun to stream hopelessly down her face, she was met with a sight at the top of the staircase which all but turned her to stone...</a:t>
            </a:r>
          </a:p>
          <a:p>
            <a:pPr algn="just">
              <a:lnSpc>
                <a:spcPct val="150000"/>
              </a:lnSpc>
              <a:defRPr/>
            </a:pPr>
            <a:endParaRPr lang="en-GB" sz="1600" i="1" dirty="0">
              <a:solidFill>
                <a:schemeClr val="dk1"/>
              </a:solidFill>
            </a:endParaRPr>
          </a:p>
          <a:p>
            <a:pPr algn="just">
              <a:lnSpc>
                <a:spcPct val="150000"/>
              </a:lnSpc>
              <a:defRPr/>
            </a:pPr>
            <a:r>
              <a:rPr lang="en-GB" sz="1600" i="1" dirty="0">
                <a:solidFill>
                  <a:srgbClr val="0000FF"/>
                </a:solidFill>
              </a:rPr>
              <a:t>Something was moving.</a:t>
            </a:r>
          </a:p>
          <a:p>
            <a:pPr algn="just">
              <a:lnSpc>
                <a:spcPct val="150000"/>
              </a:lnSpc>
              <a:defRPr/>
            </a:pPr>
            <a:endParaRPr lang="en-GB" sz="1600" i="1" dirty="0">
              <a:solidFill>
                <a:schemeClr val="dk1"/>
              </a:solidFill>
            </a:endParaRPr>
          </a:p>
          <a:p>
            <a:pPr algn="just">
              <a:lnSpc>
                <a:spcPct val="150000"/>
              </a:lnSpc>
              <a:defRPr/>
            </a:pPr>
            <a:r>
              <a:rPr lang="en-GB" sz="1600" i="1" dirty="0">
                <a:solidFill>
                  <a:schemeClr val="dk1"/>
                </a:solidFill>
              </a:rPr>
              <a:t>Alice watched numbly. Her heart was in her mouth and her breath came in sharp, rattling gasps. </a:t>
            </a:r>
          </a:p>
          <a:p>
            <a:pPr algn="just">
              <a:lnSpc>
                <a:spcPct val="150000"/>
              </a:lnSpc>
              <a:defRPr/>
            </a:pPr>
            <a:endParaRPr lang="en-GB" sz="1600" i="1" dirty="0">
              <a:solidFill>
                <a:schemeClr val="dk1"/>
              </a:solidFill>
            </a:endParaRPr>
          </a:p>
          <a:p>
            <a:pPr algn="just">
              <a:lnSpc>
                <a:spcPct val="150000"/>
              </a:lnSpc>
              <a:buClr>
                <a:srgbClr val="000000"/>
              </a:buClr>
              <a:buSzPts val="1100"/>
              <a:defRPr/>
            </a:pPr>
            <a:r>
              <a:rPr lang="en-GB" sz="1600" i="1" dirty="0">
                <a:solidFill>
                  <a:schemeClr val="dk1"/>
                </a:solidFill>
              </a:rPr>
              <a:t>Descending the stairs one careful, agonising, creaking step at a time, a hunched silhouette shuffled out from the darkness...</a:t>
            </a:r>
          </a:p>
        </p:txBody>
      </p:sp>
      <p:sp>
        <p:nvSpPr>
          <p:cNvPr id="15365" name="Google Shape;95;p18"/>
          <p:cNvSpPr txBox="1">
            <a:spLocks noChangeArrowheads="1"/>
          </p:cNvSpPr>
          <p:nvPr/>
        </p:nvSpPr>
        <p:spPr bwMode="auto">
          <a:xfrm>
            <a:off x="387926" y="1303338"/>
            <a:ext cx="11490037" cy="666750"/>
          </a:xfrm>
          <a:prstGeom prst="rect">
            <a:avLst/>
          </a:prstGeom>
          <a:solidFill>
            <a:srgbClr val="4A35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a:solidFill>
                  <a:srgbClr val="1C1C1C"/>
                </a:solidFill>
                <a:latin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9pPr>
          </a:lstStyle>
          <a:p>
            <a:pPr>
              <a:lnSpc>
                <a:spcPct val="100000"/>
              </a:lnSpc>
              <a:spcBef>
                <a:spcPct val="0"/>
              </a:spcBef>
              <a:buFontTx/>
              <a:buNone/>
            </a:pPr>
            <a:r>
              <a:rPr lang="en-GB" altLang="en-US" sz="1600" dirty="0">
                <a:solidFill>
                  <a:schemeClr val="bg1"/>
                </a:solidFill>
              </a:rPr>
              <a:t>The text uses some short, sharp sentences to shock the reader. In these short sentences, giving the reader no details at all is scary   a bit like being in the dark. </a:t>
            </a:r>
          </a:p>
        </p:txBody>
      </p:sp>
      <p:cxnSp>
        <p:nvCxnSpPr>
          <p:cNvPr id="3" name="Straight Connector 2"/>
          <p:cNvCxnSpPr/>
          <p:nvPr/>
        </p:nvCxnSpPr>
        <p:spPr>
          <a:xfrm>
            <a:off x="7008814" y="1782763"/>
            <a:ext cx="1238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904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78894"/>
            <a:ext cx="10960100" cy="1599287"/>
          </a:xfrm>
        </p:spPr>
        <p:txBody>
          <a:bodyPr/>
          <a:lstStyle/>
          <a:p>
            <a:r>
              <a:rPr lang="en-GB" sz="4000" dirty="0">
                <a:latin typeface="Comic Sans MS" panose="030F0702030302020204" pitchFamily="66" charset="0"/>
              </a:rPr>
              <a:t>Have a look at the paragraph below. </a:t>
            </a:r>
            <a:br>
              <a:rPr lang="en-GB" sz="4000" dirty="0">
                <a:latin typeface="Comic Sans MS" panose="030F0702030302020204" pitchFamily="66" charset="0"/>
              </a:rPr>
            </a:br>
            <a:r>
              <a:rPr lang="en-GB" sz="4000" dirty="0">
                <a:latin typeface="Comic Sans MS" panose="030F0702030302020204" pitchFamily="66" charset="0"/>
              </a:rPr>
              <a:t>Can you replace a sentence or two with short sentences to improve the tension?</a:t>
            </a:r>
          </a:p>
        </p:txBody>
      </p:sp>
      <p:sp>
        <p:nvSpPr>
          <p:cNvPr id="3" name="Title 1"/>
          <p:cNvSpPr txBox="1">
            <a:spLocks/>
          </p:cNvSpPr>
          <p:nvPr/>
        </p:nvSpPr>
        <p:spPr>
          <a:xfrm>
            <a:off x="609598" y="2733964"/>
            <a:ext cx="10960100" cy="3740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Twinkl" pitchFamily="2" charset="0"/>
                <a:ea typeface="+mj-ea"/>
                <a:cs typeface="+mj-cs"/>
              </a:defRPr>
            </a:lvl1pPr>
          </a:lstStyle>
          <a:p>
            <a:r>
              <a:rPr lang="en-GB" sz="2000" dirty="0">
                <a:latin typeface="Comic Sans MS" panose="030F0702030302020204" pitchFamily="66" charset="0"/>
              </a:rPr>
              <a:t>He stumbled down the crooked cellar stairs; bouncing off each one until he finally hit the bottom. He looked around the room with great interest, as he picked himself back up. He had never been allowed to come down here by himself, so he thought he best make the most of the opportunity.</a:t>
            </a:r>
          </a:p>
          <a:p>
            <a:r>
              <a:rPr lang="en-GB" sz="2000" dirty="0">
                <a:latin typeface="Comic Sans MS" panose="030F0702030302020204" pitchFamily="66" charset="0"/>
              </a:rPr>
              <a:t>As he glared into every corner of the room, he noticed a small wooden door. He hobbled towards it with crimson flowing through his jeans. The dull pain from the fall seemed not to faze him as he went towards it. </a:t>
            </a:r>
          </a:p>
          <a:p>
            <a:endParaRPr lang="en-GB" sz="2000" dirty="0">
              <a:latin typeface="Comic Sans MS" panose="030F0702030302020204" pitchFamily="66" charset="0"/>
            </a:endParaRPr>
          </a:p>
          <a:p>
            <a:r>
              <a:rPr lang="en-GB" sz="2000" dirty="0">
                <a:latin typeface="Comic Sans MS" panose="030F0702030302020204" pitchFamily="66" charset="0"/>
              </a:rPr>
              <a:t>As he did, the door nob turned slightly. This caused his heart to race faster and faster and it made his palms very sweaty. What could be opening the small wooden door?</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3578274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515841"/>
            <a:ext cx="10960100" cy="994306"/>
          </a:xfrm>
        </p:spPr>
        <p:txBody>
          <a:bodyPr/>
          <a:lstStyle/>
          <a:p>
            <a:r>
              <a:rPr lang="en-GB" sz="2400" dirty="0">
                <a:latin typeface="Comic Sans MS" panose="030F0702030302020204" pitchFamily="66" charset="0"/>
              </a:rPr>
              <a:t>As you can see, there is a lot of description but we can alter some of the sentences to make them shorter but more effective for building tension. Read the paragraph again and see what you think about what I have replaced. Is it the same as you?</a:t>
            </a:r>
          </a:p>
        </p:txBody>
      </p:sp>
      <p:sp>
        <p:nvSpPr>
          <p:cNvPr id="3" name="Title 1"/>
          <p:cNvSpPr txBox="1">
            <a:spLocks/>
          </p:cNvSpPr>
          <p:nvPr/>
        </p:nvSpPr>
        <p:spPr>
          <a:xfrm>
            <a:off x="609598" y="3831695"/>
            <a:ext cx="10960100" cy="9943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Twinkl" pitchFamily="2" charset="0"/>
                <a:ea typeface="+mj-ea"/>
                <a:cs typeface="+mj-cs"/>
              </a:defRPr>
            </a:lvl1pPr>
          </a:lstStyle>
          <a:p>
            <a:r>
              <a:rPr lang="en-GB" sz="2400" dirty="0">
                <a:latin typeface="Comic Sans MS" panose="030F0702030302020204" pitchFamily="66" charset="0"/>
              </a:rPr>
              <a:t>He stumbled down the crooked cellar stairs; bouncing off each one until he finally hit the bottom. He stared around the room with great interest, as he picked himself back up. He had never been allowed to come down here by himself, so he thought he best make the most of the opportunity.</a:t>
            </a:r>
          </a:p>
          <a:p>
            <a:r>
              <a:rPr lang="en-GB" sz="2400" dirty="0">
                <a:latin typeface="Comic Sans MS" panose="030F0702030302020204" pitchFamily="66" charset="0"/>
              </a:rPr>
              <a:t>As he glared into every corner of the room, he noticed a something. </a:t>
            </a:r>
          </a:p>
          <a:p>
            <a:r>
              <a:rPr lang="en-GB" sz="2400" dirty="0">
                <a:latin typeface="Comic Sans MS" panose="030F0702030302020204" pitchFamily="66" charset="0"/>
              </a:rPr>
              <a:t>A door. He hobbled towards it with crimson flowing through his jeans. The dull pain from the fall seemed not to faze him. </a:t>
            </a:r>
          </a:p>
          <a:p>
            <a:endParaRPr lang="en-GB" sz="2400" dirty="0">
              <a:latin typeface="Comic Sans MS" panose="030F0702030302020204" pitchFamily="66" charset="0"/>
            </a:endParaRPr>
          </a:p>
          <a:p>
            <a:r>
              <a:rPr lang="en-GB" sz="2400" dirty="0">
                <a:latin typeface="Comic Sans MS" panose="030F0702030302020204" pitchFamily="66" charset="0"/>
              </a:rPr>
              <a:t>As he did, the door nob turned slightly. His heart began to race. His palms became sweaty. His breathing became erratic. What was opening the door?</a:t>
            </a: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421363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4" y="544945"/>
            <a:ext cx="10960100" cy="5911273"/>
          </a:xfrm>
        </p:spPr>
        <p:txBody>
          <a:bodyPr/>
          <a:lstStyle/>
          <a:p>
            <a:r>
              <a:rPr lang="en-GB" sz="3600" dirty="0">
                <a:latin typeface="Comic Sans MS" panose="030F0702030302020204" pitchFamily="66" charset="0"/>
              </a:rPr>
              <a:t>The use of short sentences in the edited paragraph create a better effect. The short pause after each sentence makes the reading more dramatic.</a:t>
            </a:r>
            <a:br>
              <a:rPr lang="en-GB" sz="3600" dirty="0">
                <a:latin typeface="Comic Sans MS" panose="030F0702030302020204" pitchFamily="66" charset="0"/>
              </a:rPr>
            </a:br>
            <a:br>
              <a:rPr lang="en-GB" sz="3600" dirty="0">
                <a:latin typeface="Comic Sans MS" panose="030F0702030302020204" pitchFamily="66" charset="0"/>
              </a:rPr>
            </a:br>
            <a:r>
              <a:rPr lang="en-GB" sz="3600" dirty="0">
                <a:latin typeface="Comic Sans MS" panose="030F0702030302020204" pitchFamily="66" charset="0"/>
              </a:rPr>
              <a:t>It is important to remember not to use only short sentences though. Sometimes we need more detail to make the reader wait longer for the next piece of action.</a:t>
            </a:r>
          </a:p>
        </p:txBody>
      </p:sp>
    </p:spTree>
    <p:extLst>
      <p:ext uri="{BB962C8B-B14F-4D97-AF65-F5344CB8AC3E}">
        <p14:creationId xmlns:p14="http://schemas.microsoft.com/office/powerpoint/2010/main" val="1839652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65019" y="224632"/>
            <a:ext cx="9591676" cy="993775"/>
          </a:xfrm>
        </p:spPr>
        <p:txBody>
          <a:bodyPr/>
          <a:lstStyle/>
          <a:p>
            <a:pPr eaLnBrk="1" hangingPunct="1"/>
            <a:r>
              <a:rPr lang="en-GB" altLang="en-US" b="0" dirty="0">
                <a:latin typeface="Twinkl SemiBold" pitchFamily="2" charset="0"/>
              </a:rPr>
              <a:t>Building Suspense</a:t>
            </a:r>
          </a:p>
        </p:txBody>
      </p:sp>
      <p:sp>
        <p:nvSpPr>
          <p:cNvPr id="4" name="Google Shape;96;p18"/>
          <p:cNvSpPr txBox="1"/>
          <p:nvPr/>
        </p:nvSpPr>
        <p:spPr>
          <a:xfrm>
            <a:off x="2165350" y="1798639"/>
            <a:ext cx="7964488" cy="3260725"/>
          </a:xfrm>
          <a:prstGeom prst="rect">
            <a:avLst/>
          </a:prstGeom>
          <a:solidFill>
            <a:schemeClr val="accent6">
              <a:lumMod val="20000"/>
              <a:lumOff val="80000"/>
            </a:schemeClr>
          </a:solidFill>
          <a:ln>
            <a:noFill/>
          </a:ln>
        </p:spPr>
        <p:txBody>
          <a:bodyPr spcFirstLastPara="1" lIns="91425" tIns="91425" rIns="91425" bIns="91425" anchor="ctr"/>
          <a:lstStyle/>
          <a:p>
            <a:pPr algn="just">
              <a:lnSpc>
                <a:spcPct val="150000"/>
              </a:lnSpc>
              <a:defRPr/>
            </a:pPr>
            <a:r>
              <a:rPr lang="en-GB" sz="1100" i="1" dirty="0"/>
              <a:t>Nothing moved. </a:t>
            </a:r>
            <a:r>
              <a:rPr lang="en-GB" sz="1100" i="1" dirty="0" err="1"/>
              <a:t>Cogston</a:t>
            </a:r>
            <a:r>
              <a:rPr lang="en-GB" sz="1100" i="1" dirty="0"/>
              <a:t> House was as silent as the grave. Perhaps the only thing worse than hearing her best friend desperately calling her name was being alone in this endless quiet. Alice’s eyes searched through the darkness, scouring the corridor which faded into more murky gloom. She could make out the hallway right in front of her, the door opposite, and beyond it, the enormous winding staircase. As she looked, blinking through the tears which had begun to stream hopelessly down her face, she was met with a sight at the top of the staircase which all but turned her to stone...</a:t>
            </a:r>
          </a:p>
          <a:p>
            <a:pPr algn="just">
              <a:lnSpc>
                <a:spcPct val="150000"/>
              </a:lnSpc>
              <a:defRPr/>
            </a:pPr>
            <a:endParaRPr lang="en-GB" sz="1100" i="1" dirty="0"/>
          </a:p>
          <a:p>
            <a:pPr algn="just">
              <a:lnSpc>
                <a:spcPct val="150000"/>
              </a:lnSpc>
              <a:defRPr/>
            </a:pPr>
            <a:r>
              <a:rPr lang="en-GB" sz="1100" i="1" dirty="0"/>
              <a:t>Something was moving.</a:t>
            </a:r>
          </a:p>
          <a:p>
            <a:pPr algn="just">
              <a:lnSpc>
                <a:spcPct val="150000"/>
              </a:lnSpc>
              <a:defRPr/>
            </a:pPr>
            <a:endParaRPr lang="en-GB" sz="1100" i="1" dirty="0"/>
          </a:p>
          <a:p>
            <a:pPr algn="just">
              <a:lnSpc>
                <a:spcPct val="150000"/>
              </a:lnSpc>
              <a:defRPr/>
            </a:pPr>
            <a:r>
              <a:rPr lang="en-GB" sz="1100" i="1" dirty="0"/>
              <a:t>Alice watched numbly. Her heart was in her mouth and her breath came in sharp, rattling gasps. </a:t>
            </a:r>
          </a:p>
          <a:p>
            <a:pPr algn="just">
              <a:lnSpc>
                <a:spcPct val="150000"/>
              </a:lnSpc>
              <a:defRPr/>
            </a:pPr>
            <a:endParaRPr lang="en-GB" sz="1100" i="1" dirty="0"/>
          </a:p>
          <a:p>
            <a:pPr algn="just">
              <a:lnSpc>
                <a:spcPct val="150000"/>
              </a:lnSpc>
              <a:defRPr/>
            </a:pPr>
            <a:r>
              <a:rPr lang="en-GB" sz="1100" i="1" dirty="0"/>
              <a:t>Descending the stairs one careful, agonising, creaking step at a time, a hunched silhouette shuffled out from the darkness...</a:t>
            </a:r>
          </a:p>
        </p:txBody>
      </p:sp>
      <p:sp>
        <p:nvSpPr>
          <p:cNvPr id="6" name="Google Shape;96;p18"/>
          <p:cNvSpPr txBox="1">
            <a:spLocks noChangeArrowheads="1"/>
          </p:cNvSpPr>
          <p:nvPr/>
        </p:nvSpPr>
        <p:spPr bwMode="auto">
          <a:xfrm>
            <a:off x="423019" y="1967057"/>
            <a:ext cx="11317720" cy="4470688"/>
          </a:xfrm>
          <a:prstGeom prst="rect">
            <a:avLst/>
          </a:prstGeom>
          <a:solidFill>
            <a:srgbClr val="EADC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a:solidFill>
                  <a:srgbClr val="1C1C1C"/>
                </a:solidFill>
                <a:latin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9pPr>
          </a:lstStyle>
          <a:p>
            <a:pPr algn="just">
              <a:lnSpc>
                <a:spcPct val="150000"/>
              </a:lnSpc>
              <a:spcBef>
                <a:spcPct val="0"/>
              </a:spcBef>
              <a:buFontTx/>
              <a:buNone/>
            </a:pPr>
            <a:r>
              <a:rPr lang="en-GB" altLang="en-US" sz="1400" i="1" dirty="0"/>
              <a:t>Nothing moved. </a:t>
            </a:r>
            <a:r>
              <a:rPr lang="en-GB" altLang="en-US" sz="1400" i="1" dirty="0" err="1"/>
              <a:t>Cogston</a:t>
            </a:r>
            <a:r>
              <a:rPr lang="en-GB" altLang="en-US" sz="1400" i="1" dirty="0"/>
              <a:t> House was as silent as the grave. Perhaps the only thing worse than hearing her best friend desperately calling her name was being alone in this endless quiet. Alice’s eyes searched through the darkness, scouring the corridor which faded into more murky gloom. She could make out the hallway right in front of her, the door opposite, and beyond it, the enormous winding staircase. </a:t>
            </a:r>
            <a:r>
              <a:rPr lang="en-GB" altLang="en-US" sz="1400" i="1" dirty="0">
                <a:solidFill>
                  <a:srgbClr val="0000FF"/>
                </a:solidFill>
              </a:rPr>
              <a:t>As she looked, blinking through the tears which had begun to stream hopelessly down her face,</a:t>
            </a:r>
            <a:r>
              <a:rPr lang="en-GB" altLang="en-US" sz="1400" i="1" dirty="0"/>
              <a:t> she was met with a sight at the top of the staircase which all but turned her to stone...</a:t>
            </a:r>
          </a:p>
          <a:p>
            <a:pPr algn="just">
              <a:lnSpc>
                <a:spcPct val="150000"/>
              </a:lnSpc>
              <a:spcBef>
                <a:spcPct val="0"/>
              </a:spcBef>
              <a:buFontTx/>
              <a:buNone/>
            </a:pPr>
            <a:endParaRPr lang="en-GB" altLang="en-US" sz="1400" i="1" dirty="0"/>
          </a:p>
          <a:p>
            <a:pPr algn="just">
              <a:lnSpc>
                <a:spcPct val="150000"/>
              </a:lnSpc>
              <a:spcBef>
                <a:spcPct val="0"/>
              </a:spcBef>
              <a:buFontTx/>
              <a:buNone/>
            </a:pPr>
            <a:r>
              <a:rPr lang="en-GB" altLang="en-US" sz="1400" i="1" dirty="0"/>
              <a:t>Something was moving.</a:t>
            </a:r>
          </a:p>
          <a:p>
            <a:pPr algn="just">
              <a:lnSpc>
                <a:spcPct val="150000"/>
              </a:lnSpc>
              <a:spcBef>
                <a:spcPct val="0"/>
              </a:spcBef>
              <a:buFontTx/>
              <a:buNone/>
            </a:pPr>
            <a:endParaRPr lang="en-GB" altLang="en-US" sz="1400" i="1" dirty="0"/>
          </a:p>
          <a:p>
            <a:pPr algn="just">
              <a:lnSpc>
                <a:spcPct val="150000"/>
              </a:lnSpc>
              <a:spcBef>
                <a:spcPct val="0"/>
              </a:spcBef>
              <a:buFontTx/>
              <a:buNone/>
            </a:pPr>
            <a:r>
              <a:rPr lang="en-GB" altLang="en-US" sz="1400" i="1" dirty="0"/>
              <a:t>Alice watched numbly. Her heart was in her mouth and her breath came in sharp, rattling gasps. </a:t>
            </a:r>
          </a:p>
          <a:p>
            <a:pPr algn="just">
              <a:lnSpc>
                <a:spcPct val="150000"/>
              </a:lnSpc>
              <a:spcBef>
                <a:spcPct val="0"/>
              </a:spcBef>
              <a:buFontTx/>
              <a:buNone/>
            </a:pPr>
            <a:endParaRPr lang="en-GB" altLang="en-US" sz="1400" i="1" dirty="0"/>
          </a:p>
          <a:p>
            <a:pPr algn="just">
              <a:lnSpc>
                <a:spcPct val="150000"/>
              </a:lnSpc>
              <a:spcBef>
                <a:spcPct val="0"/>
              </a:spcBef>
              <a:buFontTx/>
              <a:buNone/>
            </a:pPr>
            <a:r>
              <a:rPr lang="en-GB" altLang="en-US" sz="1400" i="1" dirty="0">
                <a:solidFill>
                  <a:srgbClr val="0000FF"/>
                </a:solidFill>
              </a:rPr>
              <a:t>Descending the stairs one careful, agonising, creaking step at a time, </a:t>
            </a:r>
            <a:r>
              <a:rPr lang="en-GB" altLang="en-US" sz="1400" i="1" dirty="0"/>
              <a:t>a hunched silhouette shuffled out from the darkness...</a:t>
            </a:r>
          </a:p>
        </p:txBody>
      </p:sp>
      <p:sp>
        <p:nvSpPr>
          <p:cNvPr id="16389" name="Google Shape;95;p18"/>
          <p:cNvSpPr txBox="1">
            <a:spLocks noChangeArrowheads="1"/>
          </p:cNvSpPr>
          <p:nvPr/>
        </p:nvSpPr>
        <p:spPr bwMode="auto">
          <a:xfrm>
            <a:off x="449406" y="1304925"/>
            <a:ext cx="11319575" cy="666750"/>
          </a:xfrm>
          <a:prstGeom prst="rect">
            <a:avLst/>
          </a:prstGeom>
          <a:solidFill>
            <a:srgbClr val="4A35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a:solidFill>
                  <a:srgbClr val="1C1C1C"/>
                </a:solidFill>
                <a:latin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9pPr>
          </a:lstStyle>
          <a:p>
            <a:pPr>
              <a:lnSpc>
                <a:spcPct val="100000"/>
              </a:lnSpc>
              <a:spcBef>
                <a:spcPct val="0"/>
              </a:spcBef>
              <a:buFontTx/>
              <a:buNone/>
            </a:pPr>
            <a:r>
              <a:rPr lang="en-GB" altLang="en-US" sz="2000" dirty="0">
                <a:solidFill>
                  <a:schemeClr val="bg1"/>
                </a:solidFill>
              </a:rPr>
              <a:t>Adding extra information (subordinate and relative clauses) to sentences can also make the reader wait even longer.</a:t>
            </a:r>
          </a:p>
        </p:txBody>
      </p:sp>
    </p:spTree>
    <p:extLst>
      <p:ext uri="{BB962C8B-B14F-4D97-AF65-F5344CB8AC3E}">
        <p14:creationId xmlns:p14="http://schemas.microsoft.com/office/powerpoint/2010/main" val="3310666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Arithmetic</a:t>
            </a:r>
          </a:p>
        </p:txBody>
      </p:sp>
    </p:spTree>
    <p:extLst>
      <p:ext uri="{BB962C8B-B14F-4D97-AF65-F5344CB8AC3E}">
        <p14:creationId xmlns:p14="http://schemas.microsoft.com/office/powerpoint/2010/main" val="426441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3" y="480291"/>
            <a:ext cx="10960100" cy="5902035"/>
          </a:xfrm>
        </p:spPr>
        <p:txBody>
          <a:bodyPr/>
          <a:lstStyle/>
          <a:p>
            <a:r>
              <a:rPr lang="en-GB" sz="3200" dirty="0">
                <a:latin typeface="Comic Sans MS" panose="030F0702030302020204" pitchFamily="66" charset="0"/>
              </a:rPr>
              <a:t>We can also use a piece of punctuation called an ellipsis.</a:t>
            </a:r>
            <a:br>
              <a:rPr lang="en-GB" sz="3200" dirty="0">
                <a:latin typeface="Comic Sans MS" panose="030F0702030302020204" pitchFamily="66" charset="0"/>
              </a:rPr>
            </a:br>
            <a:br>
              <a:rPr lang="en-GB" sz="3200" dirty="0">
                <a:latin typeface="Comic Sans MS" panose="030F0702030302020204" pitchFamily="66" charset="0"/>
              </a:rPr>
            </a:br>
            <a:r>
              <a:rPr lang="en-GB" sz="3200" dirty="0">
                <a:latin typeface="Comic Sans MS" panose="030F0702030302020204" pitchFamily="66" charset="0"/>
              </a:rPr>
              <a:t>This punctuation is used to give us a cliff hanger moment.</a:t>
            </a:r>
            <a:br>
              <a:rPr lang="en-GB" sz="3200" dirty="0">
                <a:latin typeface="Comic Sans MS" panose="030F0702030302020204" pitchFamily="66" charset="0"/>
              </a:rPr>
            </a:br>
            <a:br>
              <a:rPr lang="en-GB" sz="3200" dirty="0">
                <a:latin typeface="Comic Sans MS" panose="030F0702030302020204" pitchFamily="66" charset="0"/>
              </a:rPr>
            </a:br>
            <a:r>
              <a:rPr lang="en-GB" sz="3200" dirty="0">
                <a:latin typeface="Comic Sans MS" panose="030F0702030302020204" pitchFamily="66" charset="0"/>
              </a:rPr>
              <a:t>It shows that something is coming up or if we want to leave the reader waiting. It looks like this …</a:t>
            </a:r>
            <a:br>
              <a:rPr lang="en-GB" sz="3200" dirty="0">
                <a:latin typeface="Comic Sans MS" panose="030F0702030302020204" pitchFamily="66" charset="0"/>
              </a:rPr>
            </a:br>
            <a:br>
              <a:rPr lang="en-GB" sz="3200" dirty="0">
                <a:latin typeface="Comic Sans MS" panose="030F0702030302020204" pitchFamily="66" charset="0"/>
              </a:rPr>
            </a:br>
            <a:r>
              <a:rPr lang="en-GB" sz="3200" dirty="0">
                <a:latin typeface="Comic Sans MS" panose="030F0702030302020204" pitchFamily="66" charset="0"/>
              </a:rPr>
              <a:t>It is important to remember to start the sentence with what was taken out so that the text continue to make sense.</a:t>
            </a:r>
          </a:p>
        </p:txBody>
      </p:sp>
    </p:spTree>
    <p:extLst>
      <p:ext uri="{BB962C8B-B14F-4D97-AF65-F5344CB8AC3E}">
        <p14:creationId xmlns:p14="http://schemas.microsoft.com/office/powerpoint/2010/main" val="672073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1" y="479426"/>
            <a:ext cx="8220075" cy="993775"/>
          </a:xfrm>
        </p:spPr>
        <p:txBody>
          <a:bodyPr/>
          <a:lstStyle/>
          <a:p>
            <a:pPr eaLnBrk="1" hangingPunct="1"/>
            <a:r>
              <a:rPr lang="en-GB" altLang="en-US" b="0">
                <a:latin typeface="Twinkl SemiBold" pitchFamily="2" charset="0"/>
              </a:rPr>
              <a:t>Building Suspense</a:t>
            </a:r>
          </a:p>
        </p:txBody>
      </p:sp>
      <p:sp>
        <p:nvSpPr>
          <p:cNvPr id="17411" name="Google Shape;95;p18"/>
          <p:cNvSpPr txBox="1">
            <a:spLocks noChangeArrowheads="1"/>
          </p:cNvSpPr>
          <p:nvPr/>
        </p:nvSpPr>
        <p:spPr bwMode="auto">
          <a:xfrm>
            <a:off x="2163763" y="1376364"/>
            <a:ext cx="7967662" cy="420687"/>
          </a:xfrm>
          <a:prstGeom prst="rect">
            <a:avLst/>
          </a:prstGeom>
          <a:solidFill>
            <a:srgbClr val="4A35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a:solidFill>
                  <a:srgbClr val="1C1C1C"/>
                </a:solidFill>
                <a:latin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9pPr>
          </a:lstStyle>
          <a:p>
            <a:pPr>
              <a:lnSpc>
                <a:spcPct val="100000"/>
              </a:lnSpc>
              <a:spcBef>
                <a:spcPct val="0"/>
              </a:spcBef>
              <a:buFontTx/>
              <a:buNone/>
            </a:pPr>
            <a:r>
              <a:rPr lang="en-GB" altLang="en-US" sz="1600">
                <a:solidFill>
                  <a:schemeClr val="bg1"/>
                </a:solidFill>
              </a:rPr>
              <a:t>There is a special piece of </a:t>
            </a:r>
            <a:r>
              <a:rPr lang="en-GB" altLang="en-US" sz="1600" b="1">
                <a:solidFill>
                  <a:schemeClr val="bg1"/>
                </a:solidFill>
              </a:rPr>
              <a:t>punctuation </a:t>
            </a:r>
            <a:r>
              <a:rPr lang="en-GB" altLang="en-US" sz="1600">
                <a:solidFill>
                  <a:schemeClr val="bg1"/>
                </a:solidFill>
              </a:rPr>
              <a:t>used when creating suspense.</a:t>
            </a:r>
          </a:p>
        </p:txBody>
      </p:sp>
      <p:sp>
        <p:nvSpPr>
          <p:cNvPr id="4" name="Google Shape;96;p18"/>
          <p:cNvSpPr txBox="1"/>
          <p:nvPr/>
        </p:nvSpPr>
        <p:spPr>
          <a:xfrm>
            <a:off x="2165350" y="1800226"/>
            <a:ext cx="7964488" cy="3260725"/>
          </a:xfrm>
          <a:prstGeom prst="rect">
            <a:avLst/>
          </a:prstGeom>
          <a:solidFill>
            <a:schemeClr val="accent6">
              <a:lumMod val="20000"/>
              <a:lumOff val="80000"/>
            </a:schemeClr>
          </a:solidFill>
          <a:ln>
            <a:noFill/>
          </a:ln>
        </p:spPr>
        <p:txBody>
          <a:bodyPr spcFirstLastPara="1" lIns="91425" tIns="91425" rIns="91425" bIns="91425" anchor="ctr"/>
          <a:lstStyle/>
          <a:p>
            <a:pPr algn="just">
              <a:lnSpc>
                <a:spcPct val="150000"/>
              </a:lnSpc>
              <a:defRPr/>
            </a:pPr>
            <a:r>
              <a:rPr lang="en-GB" sz="1100" i="1" dirty="0"/>
              <a:t>Nothing moved. </a:t>
            </a:r>
            <a:r>
              <a:rPr lang="en-GB" sz="1100" i="1" dirty="0" err="1"/>
              <a:t>Cogston</a:t>
            </a:r>
            <a:r>
              <a:rPr lang="en-GB" sz="1100" i="1" dirty="0"/>
              <a:t> House was as silent as the grave. Perhaps the only thing worse than hearing her best friend desperately calling her name was being alone in this endless quiet. Alice’s eyes searched through the darkness, scouring the corridor which faded into more murky gloom. She could make out the hallway right in front of her, the door opposite, and beyond it, the enormous winding staircase. As she looked, blinking through the tears which had begun to stream hopelessly down her face, she was met with a sight at the top of the staircase which all but turned her to stone</a:t>
            </a:r>
            <a:r>
              <a:rPr lang="en-GB" sz="1100" b="1" i="1" dirty="0"/>
              <a:t>...</a:t>
            </a:r>
          </a:p>
          <a:p>
            <a:pPr algn="just">
              <a:lnSpc>
                <a:spcPct val="150000"/>
              </a:lnSpc>
              <a:defRPr/>
            </a:pPr>
            <a:endParaRPr lang="en-GB" sz="1100" i="1" dirty="0"/>
          </a:p>
          <a:p>
            <a:pPr algn="just">
              <a:lnSpc>
                <a:spcPct val="150000"/>
              </a:lnSpc>
              <a:defRPr/>
            </a:pPr>
            <a:r>
              <a:rPr lang="en-GB" sz="1100" i="1" dirty="0"/>
              <a:t>Something was moving.</a:t>
            </a:r>
          </a:p>
          <a:p>
            <a:pPr algn="just">
              <a:lnSpc>
                <a:spcPct val="150000"/>
              </a:lnSpc>
              <a:defRPr/>
            </a:pPr>
            <a:endParaRPr lang="en-GB" sz="1100" i="1" dirty="0"/>
          </a:p>
          <a:p>
            <a:pPr algn="just">
              <a:lnSpc>
                <a:spcPct val="150000"/>
              </a:lnSpc>
              <a:defRPr/>
            </a:pPr>
            <a:r>
              <a:rPr lang="en-GB" sz="1100" i="1" dirty="0"/>
              <a:t>Alice watched numbly. Her heart was in her mouth and her breath came in sharp, rattling gasps. </a:t>
            </a:r>
          </a:p>
          <a:p>
            <a:pPr algn="just">
              <a:lnSpc>
                <a:spcPct val="150000"/>
              </a:lnSpc>
              <a:defRPr/>
            </a:pPr>
            <a:endParaRPr lang="en-GB" sz="1100" i="1" dirty="0"/>
          </a:p>
          <a:p>
            <a:pPr algn="just">
              <a:lnSpc>
                <a:spcPct val="150000"/>
              </a:lnSpc>
              <a:defRPr/>
            </a:pPr>
            <a:r>
              <a:rPr lang="en-GB" sz="1100" i="1" dirty="0"/>
              <a:t>Descending the stairs one careful, agonising, creaking step at a time, a hunched silhouette shuffled out from the darkness</a:t>
            </a:r>
            <a:r>
              <a:rPr lang="en-GB" sz="1100" b="1" i="1" dirty="0"/>
              <a:t>...</a:t>
            </a:r>
            <a:endParaRPr lang="en-GB" sz="1100" i="1" dirty="0"/>
          </a:p>
        </p:txBody>
      </p:sp>
      <p:grpSp>
        <p:nvGrpSpPr>
          <p:cNvPr id="3" name="Group 2"/>
          <p:cNvGrpSpPr>
            <a:grpSpLocks/>
          </p:cNvGrpSpPr>
          <p:nvPr/>
        </p:nvGrpSpPr>
        <p:grpSpPr bwMode="auto">
          <a:xfrm>
            <a:off x="2163763" y="1798639"/>
            <a:ext cx="7967662" cy="3946525"/>
            <a:chOff x="638176" y="1913467"/>
            <a:chExt cx="7967662" cy="3945465"/>
          </a:xfrm>
        </p:grpSpPr>
        <p:sp>
          <p:nvSpPr>
            <p:cNvPr id="17414" name="Google Shape;96;p18"/>
            <p:cNvSpPr txBox="1">
              <a:spLocks noChangeArrowheads="1"/>
            </p:cNvSpPr>
            <p:nvPr/>
          </p:nvSpPr>
          <p:spPr bwMode="auto">
            <a:xfrm>
              <a:off x="641350" y="1913467"/>
              <a:ext cx="7964488" cy="3260725"/>
            </a:xfrm>
            <a:prstGeom prst="rect">
              <a:avLst/>
            </a:prstGeom>
            <a:solidFill>
              <a:srgbClr val="EADC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a:solidFill>
                    <a:srgbClr val="1C1C1C"/>
                  </a:solidFill>
                  <a:latin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9pPr>
            </a:lstStyle>
            <a:p>
              <a:pPr algn="just">
                <a:lnSpc>
                  <a:spcPct val="150000"/>
                </a:lnSpc>
                <a:spcBef>
                  <a:spcPct val="0"/>
                </a:spcBef>
                <a:buFontTx/>
                <a:buNone/>
              </a:pPr>
              <a:r>
                <a:rPr lang="en-GB" altLang="en-US" sz="1100" i="1"/>
                <a:t>Nothing moved. Cogston House was as silent as the grave. Perhaps the only thing worse than hearing her best friend desperately calling her name was being alone in this endless quiet. Alice’s eyes searched through the darkness, scouring the corridor which faded into more murky gloom. She could make out the hallway right in front of her, the door opposite, and beyond it, the enormous winding staircase. As she looked, blinking through the tears which had begun to stream hopelessly down her face, she was met with a sight at the top of the staircase which all but turned her to stone</a:t>
              </a:r>
              <a:r>
                <a:rPr lang="en-GB" altLang="en-US" sz="1100" b="1" i="1">
                  <a:solidFill>
                    <a:srgbClr val="0000FF"/>
                  </a:solidFill>
                </a:rPr>
                <a:t>...</a:t>
              </a:r>
            </a:p>
            <a:p>
              <a:pPr algn="just">
                <a:lnSpc>
                  <a:spcPct val="150000"/>
                </a:lnSpc>
                <a:spcBef>
                  <a:spcPct val="0"/>
                </a:spcBef>
                <a:buFontTx/>
                <a:buNone/>
              </a:pPr>
              <a:endParaRPr lang="en-GB" altLang="en-US" sz="1100" i="1"/>
            </a:p>
            <a:p>
              <a:pPr algn="just">
                <a:lnSpc>
                  <a:spcPct val="150000"/>
                </a:lnSpc>
                <a:spcBef>
                  <a:spcPct val="0"/>
                </a:spcBef>
                <a:buFontTx/>
                <a:buNone/>
              </a:pPr>
              <a:r>
                <a:rPr lang="en-GB" altLang="en-US" sz="1100" i="1"/>
                <a:t>Something was moving.</a:t>
              </a:r>
            </a:p>
            <a:p>
              <a:pPr algn="just">
                <a:lnSpc>
                  <a:spcPct val="150000"/>
                </a:lnSpc>
                <a:spcBef>
                  <a:spcPct val="0"/>
                </a:spcBef>
                <a:buFontTx/>
                <a:buNone/>
              </a:pPr>
              <a:endParaRPr lang="en-GB" altLang="en-US" sz="1100" i="1"/>
            </a:p>
            <a:p>
              <a:pPr algn="just">
                <a:lnSpc>
                  <a:spcPct val="150000"/>
                </a:lnSpc>
                <a:spcBef>
                  <a:spcPct val="0"/>
                </a:spcBef>
                <a:buFontTx/>
                <a:buNone/>
              </a:pPr>
              <a:r>
                <a:rPr lang="en-GB" altLang="en-US" sz="1100" i="1"/>
                <a:t>Alice watched numbly. Her heart was in her mouth and her breath came in sharp, rattling gasps. </a:t>
              </a:r>
            </a:p>
            <a:p>
              <a:pPr algn="just">
                <a:lnSpc>
                  <a:spcPct val="150000"/>
                </a:lnSpc>
                <a:spcBef>
                  <a:spcPct val="0"/>
                </a:spcBef>
                <a:buFontTx/>
                <a:buNone/>
              </a:pPr>
              <a:endParaRPr lang="en-GB" altLang="en-US" sz="1100" i="1"/>
            </a:p>
            <a:p>
              <a:pPr algn="just">
                <a:lnSpc>
                  <a:spcPct val="150000"/>
                </a:lnSpc>
                <a:spcBef>
                  <a:spcPct val="0"/>
                </a:spcBef>
                <a:buFontTx/>
                <a:buNone/>
              </a:pPr>
              <a:r>
                <a:rPr lang="en-GB" altLang="en-US" sz="1100" i="1"/>
                <a:t>Descending the stairs one careful, agonising, creaking step at a time, a hunched silhouette shuffled out from the darkness</a:t>
              </a:r>
              <a:r>
                <a:rPr lang="en-GB" altLang="en-US" sz="1100" b="1" i="1">
                  <a:solidFill>
                    <a:srgbClr val="0000FF"/>
                  </a:solidFill>
                </a:rPr>
                <a:t>...</a:t>
              </a:r>
              <a:endParaRPr lang="en-GB" altLang="en-US" sz="1100" i="1"/>
            </a:p>
          </p:txBody>
        </p:sp>
        <p:sp>
          <p:nvSpPr>
            <p:cNvPr id="17415" name="Google Shape;95;p18"/>
            <p:cNvSpPr txBox="1">
              <a:spLocks noChangeArrowheads="1"/>
            </p:cNvSpPr>
            <p:nvPr/>
          </p:nvSpPr>
          <p:spPr bwMode="auto">
            <a:xfrm>
              <a:off x="638176" y="5174191"/>
              <a:ext cx="7967662" cy="684741"/>
            </a:xfrm>
            <a:prstGeom prst="rect">
              <a:avLst/>
            </a:prstGeom>
            <a:solidFill>
              <a:srgbClr val="4A35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a:solidFill>
                    <a:srgbClr val="1C1C1C"/>
                  </a:solidFill>
                  <a:latin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Twinkl" pitchFamily="2" charset="0"/>
                </a:defRPr>
              </a:lvl9pPr>
            </a:lstStyle>
            <a:p>
              <a:pPr>
                <a:lnSpc>
                  <a:spcPct val="100000"/>
                </a:lnSpc>
                <a:spcBef>
                  <a:spcPct val="0"/>
                </a:spcBef>
                <a:buFontTx/>
                <a:buNone/>
              </a:pPr>
              <a:r>
                <a:rPr lang="en-GB" altLang="en-US" sz="1600">
                  <a:solidFill>
                    <a:schemeClr val="bg1"/>
                  </a:solidFill>
                </a:rPr>
                <a:t>Three dots together is called an </a:t>
              </a:r>
              <a:r>
                <a:rPr lang="en-GB" altLang="en-US" sz="1600" b="1">
                  <a:solidFill>
                    <a:schemeClr val="bg1"/>
                  </a:solidFill>
                </a:rPr>
                <a:t>ellipsis</a:t>
              </a:r>
              <a:r>
                <a:rPr lang="en-GB" altLang="en-US" sz="1600">
                  <a:solidFill>
                    <a:schemeClr val="bg1"/>
                  </a:solidFill>
                </a:rPr>
                <a:t>. </a:t>
              </a:r>
              <a:r>
                <a:rPr lang="en-GB" altLang="en-US" sz="1600" b="1">
                  <a:solidFill>
                    <a:schemeClr val="bg1"/>
                  </a:solidFill>
                </a:rPr>
                <a:t>Ellipses</a:t>
              </a:r>
              <a:r>
                <a:rPr lang="en-GB" altLang="en-US" sz="1600">
                  <a:solidFill>
                    <a:schemeClr val="bg1"/>
                  </a:solidFill>
                </a:rPr>
                <a:t> show that something is coming next (like a drumroll), or sometimes that the end of the sentence is missing. </a:t>
              </a:r>
            </a:p>
          </p:txBody>
        </p:sp>
        <p:sp>
          <p:nvSpPr>
            <p:cNvPr id="2" name="Oval 1"/>
            <p:cNvSpPr/>
            <p:nvPr/>
          </p:nvSpPr>
          <p:spPr>
            <a:xfrm>
              <a:off x="6915151" y="3229151"/>
              <a:ext cx="219075" cy="21901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8218488" y="4746393"/>
              <a:ext cx="219075" cy="21901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4035628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4" y="304800"/>
            <a:ext cx="10960100" cy="6336145"/>
          </a:xfrm>
        </p:spPr>
        <p:txBody>
          <a:bodyPr/>
          <a:lstStyle/>
          <a:p>
            <a:r>
              <a:rPr lang="en-GB" sz="2800" dirty="0">
                <a:latin typeface="Comic Sans MS" panose="030F0702030302020204" pitchFamily="66" charset="0"/>
              </a:rPr>
              <a:t>Have a go at the ellipses sheets on the home learning page to expand your knowledge.</a:t>
            </a:r>
            <a:br>
              <a:rPr lang="en-GB" sz="2800" dirty="0">
                <a:latin typeface="Comic Sans MS" panose="030F0702030302020204" pitchFamily="66" charset="0"/>
              </a:rPr>
            </a:br>
            <a:br>
              <a:rPr lang="en-GB" sz="2800" dirty="0">
                <a:latin typeface="Comic Sans MS" panose="030F0702030302020204" pitchFamily="66" charset="0"/>
              </a:rPr>
            </a:br>
            <a:br>
              <a:rPr lang="en-GB" sz="2800" dirty="0">
                <a:latin typeface="Comic Sans MS" panose="030F0702030302020204" pitchFamily="66" charset="0"/>
              </a:rPr>
            </a:br>
            <a:r>
              <a:rPr lang="en-GB" sz="2800" dirty="0">
                <a:solidFill>
                  <a:srgbClr val="FF0000"/>
                </a:solidFill>
                <a:latin typeface="Comic Sans MS" panose="030F0702030302020204" pitchFamily="66" charset="0"/>
              </a:rPr>
              <a:t>Challenge:  </a:t>
            </a:r>
            <a:r>
              <a:rPr lang="en-GB" sz="2800" dirty="0">
                <a:latin typeface="Comic Sans MS" panose="030F0702030302020204" pitchFamily="66" charset="0"/>
              </a:rPr>
              <a:t>Write a paragraph looking at the image from Monday.</a:t>
            </a: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Try to include:</a:t>
            </a:r>
            <a:br>
              <a:rPr lang="en-GB" sz="2800" dirty="0">
                <a:latin typeface="Comic Sans MS" panose="030F0702030302020204" pitchFamily="66" charset="0"/>
              </a:rPr>
            </a:br>
            <a:r>
              <a:rPr lang="en-GB" sz="2800" dirty="0">
                <a:latin typeface="Comic Sans MS" panose="030F0702030302020204" pitchFamily="66" charset="0"/>
              </a:rPr>
              <a:t>- Short sentences for effect</a:t>
            </a:r>
            <a:br>
              <a:rPr lang="en-GB" sz="2800" dirty="0">
                <a:latin typeface="Comic Sans MS" panose="030F0702030302020204" pitchFamily="66" charset="0"/>
              </a:rPr>
            </a:br>
            <a:r>
              <a:rPr lang="en-GB" sz="2800" dirty="0">
                <a:latin typeface="Comic Sans MS" panose="030F0702030302020204" pitchFamily="66" charset="0"/>
              </a:rPr>
              <a:t>- Sentences with detail(relative/subordinate clause)</a:t>
            </a:r>
            <a:br>
              <a:rPr lang="en-GB" sz="2800" dirty="0">
                <a:latin typeface="Comic Sans MS" panose="030F0702030302020204" pitchFamily="66" charset="0"/>
              </a:rPr>
            </a:br>
            <a:r>
              <a:rPr lang="en-GB" sz="2800" dirty="0">
                <a:latin typeface="Comic Sans MS" panose="030F0702030302020204" pitchFamily="66" charset="0"/>
              </a:rPr>
              <a:t>- Ellipses to create a cliff hanger moment</a:t>
            </a:r>
          </a:p>
        </p:txBody>
      </p:sp>
    </p:spTree>
    <p:extLst>
      <p:ext uri="{BB962C8B-B14F-4D97-AF65-F5344CB8AC3E}">
        <p14:creationId xmlns:p14="http://schemas.microsoft.com/office/powerpoint/2010/main" val="126732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605910" y="149351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Guided reading</a:t>
            </a:r>
          </a:p>
        </p:txBody>
      </p:sp>
    </p:spTree>
    <p:extLst>
      <p:ext uri="{BB962C8B-B14F-4D97-AF65-F5344CB8AC3E}">
        <p14:creationId xmlns:p14="http://schemas.microsoft.com/office/powerpoint/2010/main" val="382270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The garden of doom returns.</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Today in guided reading we are going to be looking at pink questions (Polly prediction).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Read through the text from Monday or listen to my wonderful recording again below.</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As you go through make notes about the story. What has happened so far? This will help you to make a prediction about the text.</a:t>
            </a:r>
          </a:p>
        </p:txBody>
      </p:sp>
    </p:spTree>
    <p:extLst>
      <p:ext uri="{BB962C8B-B14F-4D97-AF65-F5344CB8AC3E}">
        <p14:creationId xmlns:p14="http://schemas.microsoft.com/office/powerpoint/2010/main" val="4116615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When making a prediction it is important to think about what has already come before.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This will make it so that your prediction is relevant to the text.</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Look at the two predictions on the next slide - which do you think is most likely to happen?</a:t>
            </a:r>
          </a:p>
        </p:txBody>
      </p:sp>
    </p:spTree>
    <p:extLst>
      <p:ext uri="{BB962C8B-B14F-4D97-AF65-F5344CB8AC3E}">
        <p14:creationId xmlns:p14="http://schemas.microsoft.com/office/powerpoint/2010/main" val="2043302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2873"/>
            <a:ext cx="10515600" cy="5244090"/>
          </a:xfrm>
        </p:spPr>
        <p:txBody>
          <a:bodyPr/>
          <a:lstStyle/>
          <a:p>
            <a:pPr marL="0" indent="0">
              <a:buNone/>
            </a:pPr>
            <a:r>
              <a:rPr lang="en-GB" dirty="0">
                <a:latin typeface="Comic Sans MS" panose="030F0702030302020204" pitchFamily="66" charset="0"/>
              </a:rPr>
              <a:t>After being sucked into the game the boys will have to travel through the computer game ‘The garden of doom’ and beat the final boss before they can get back into their room. They will have to fight deadly plants and an evil gardener before they can finally go home. They will also need their mum to help them by turning the </a:t>
            </a:r>
            <a:r>
              <a:rPr lang="en-GB" dirty="0" err="1">
                <a:latin typeface="Comic Sans MS" panose="030F0702030302020204" pitchFamily="66" charset="0"/>
              </a:rPr>
              <a:t>tv</a:t>
            </a:r>
            <a:r>
              <a:rPr lang="en-GB" dirty="0">
                <a:latin typeface="Comic Sans MS" panose="030F0702030302020204" pitchFamily="66" charset="0"/>
              </a:rPr>
              <a:t> back on.</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I think the boys will be abducted by aliens and taken to another planet where they will have to look after an evil garden for the aliens.</a:t>
            </a:r>
          </a:p>
        </p:txBody>
      </p:sp>
    </p:spTree>
    <p:extLst>
      <p:ext uri="{BB962C8B-B14F-4D97-AF65-F5344CB8AC3E}">
        <p14:creationId xmlns:p14="http://schemas.microsoft.com/office/powerpoint/2010/main" val="785391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7527"/>
            <a:ext cx="10515600" cy="5179436"/>
          </a:xfrm>
        </p:spPr>
        <p:txBody>
          <a:bodyPr/>
          <a:lstStyle/>
          <a:p>
            <a:pPr marL="0" indent="0">
              <a:buNone/>
            </a:pPr>
            <a:r>
              <a:rPr lang="en-GB" dirty="0">
                <a:latin typeface="Comic Sans MS" panose="030F0702030302020204" pitchFamily="66" charset="0"/>
              </a:rPr>
              <a:t>Now its your turn.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Have a go at deciding what will happen to the boys next.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Use your notes that you made when reading the text to help you justify your answer.</a:t>
            </a:r>
          </a:p>
        </p:txBody>
      </p:sp>
    </p:spTree>
    <p:extLst>
      <p:ext uri="{BB962C8B-B14F-4D97-AF65-F5344CB8AC3E}">
        <p14:creationId xmlns:p14="http://schemas.microsoft.com/office/powerpoint/2010/main" val="3947895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latin typeface="CCW Cursive Writing 1" panose="03050602040000000000" pitchFamily="66" charset="0"/>
              </a:rPr>
              <a:t>Spelling</a:t>
            </a:r>
          </a:p>
        </p:txBody>
      </p:sp>
    </p:spTree>
    <p:extLst>
      <p:ext uri="{BB962C8B-B14F-4D97-AF65-F5344CB8AC3E}">
        <p14:creationId xmlns:p14="http://schemas.microsoft.com/office/powerpoint/2010/main" val="1890817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a:extLst>
              <a:ext uri="{FF2B5EF4-FFF2-40B4-BE49-F238E27FC236}">
                <a16:creationId xmlns:a16="http://schemas.microsoft.com/office/drawing/2014/main" id="{FF8762E2-2E82-4EB5-9867-3753029060A8}"/>
              </a:ext>
            </a:extLst>
          </p:cNvPr>
          <p:cNvSpPr>
            <a:spLocks noChangeArrowheads="1"/>
          </p:cNvSpPr>
          <p:nvPr/>
        </p:nvSpPr>
        <p:spPr bwMode="auto">
          <a:xfrm>
            <a:off x="3043646" y="888275"/>
            <a:ext cx="5460273"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Prefixes part 3:</a:t>
            </a:r>
            <a:endParaRPr lang="en-GB" altLang="en-US" sz="2800" b="1" dirty="0">
              <a:solidFill>
                <a:srgbClr val="FF0000"/>
              </a:solidFill>
              <a:latin typeface="Comic Sans MS" panose="030F0702030302020204" pitchFamily="66"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Over</a:t>
            </a:r>
            <a:r>
              <a:rPr kumimoji="0" lang="en-GB" altLang="en-US" sz="2800" b="1" i="0" u="none" strike="noStrike" kern="1200" cap="none" spc="0" normalizeH="0" noProof="0" dirty="0">
                <a:ln>
                  <a:noFill/>
                </a:ln>
                <a:solidFill>
                  <a:srgbClr val="FF0000"/>
                </a:solidFill>
                <a:effectLst/>
                <a:uLnTx/>
                <a:uFillTx/>
                <a:latin typeface="Comic Sans MS" panose="030F0702030302020204" pitchFamily="66" charset="0"/>
                <a:ea typeface="+mn-ea"/>
                <a:cs typeface="+mn-cs"/>
              </a:rPr>
              <a:t> the last couple of days we have looked at different prefixes.</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lang="en-GB" altLang="en-US" sz="2800" b="1" baseline="0" dirty="0">
              <a:solidFill>
                <a:srgbClr val="FF0000"/>
              </a:solidFill>
              <a:latin typeface="Comic Sans MS" panose="030F0702030302020204" pitchFamily="66"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noProof="0" dirty="0">
                <a:ln>
                  <a:noFill/>
                </a:ln>
                <a:solidFill>
                  <a:srgbClr val="FF0000"/>
                </a:solidFill>
                <a:effectLst/>
                <a:uLnTx/>
                <a:uFillTx/>
                <a:latin typeface="Comic Sans MS" panose="030F0702030302020204" pitchFamily="66" charset="0"/>
                <a:ea typeface="+mn-ea"/>
                <a:cs typeface="+mn-cs"/>
              </a:rPr>
              <a:t>Today we are going to look at the prefix </a:t>
            </a:r>
            <a:r>
              <a:rPr kumimoji="0" lang="en-GB" altLang="en-US" sz="2800" b="1" i="0" u="none" strike="noStrike" kern="1200" cap="none" spc="0" normalizeH="0" noProof="0" dirty="0">
                <a:ln>
                  <a:noFill/>
                </a:ln>
                <a:solidFill>
                  <a:srgbClr val="0070C0"/>
                </a:solidFill>
                <a:effectLst/>
                <a:uLnTx/>
                <a:uFillTx/>
                <a:latin typeface="Comic Sans MS" panose="030F0702030302020204" pitchFamily="66" charset="0"/>
                <a:ea typeface="+mn-ea"/>
                <a:cs typeface="+mn-cs"/>
              </a:rPr>
              <a:t>tele-.</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lang="en-GB" altLang="en-US" sz="2800" b="1" baseline="0" dirty="0">
              <a:solidFill>
                <a:srgbClr val="FF0000"/>
              </a:solidFill>
              <a:latin typeface="Comic Sans MS" panose="030F0702030302020204" pitchFamily="66"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lang="en-GB" altLang="en-US" sz="2800" b="1" dirty="0">
                <a:solidFill>
                  <a:srgbClr val="FF0000"/>
                </a:solidFill>
                <a:latin typeface="Comic Sans MS" panose="030F0702030302020204" pitchFamily="66" charset="0"/>
              </a:rPr>
              <a:t>Think of as many words as you can that use this prefix.</a:t>
            </a:r>
            <a:endParaRPr kumimoji="0" lang="en-GB"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4790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127" t="20982" r="9507" b="12589"/>
          <a:stretch/>
        </p:blipFill>
        <p:spPr>
          <a:xfrm>
            <a:off x="0" y="1"/>
            <a:ext cx="6833067" cy="3788228"/>
          </a:xfrm>
          <a:prstGeom prst="rect">
            <a:avLst/>
          </a:prstGeom>
        </p:spPr>
      </p:pic>
      <p:pic>
        <p:nvPicPr>
          <p:cNvPr id="5" name="Picture 4"/>
          <p:cNvPicPr>
            <a:picLocks noChangeAspect="1"/>
          </p:cNvPicPr>
          <p:nvPr/>
        </p:nvPicPr>
        <p:blipFill rotWithShape="1">
          <a:blip r:embed="rId3"/>
          <a:srcRect l="22926" t="20982" r="8904" b="12410"/>
          <a:stretch/>
        </p:blipFill>
        <p:spPr>
          <a:xfrm>
            <a:off x="4781005" y="2965269"/>
            <a:ext cx="7302137" cy="3892730"/>
          </a:xfrm>
          <a:prstGeom prst="rect">
            <a:avLst/>
          </a:prstGeom>
        </p:spPr>
      </p:pic>
    </p:spTree>
    <p:extLst>
      <p:ext uri="{BB962C8B-B14F-4D97-AF65-F5344CB8AC3E}">
        <p14:creationId xmlns:p14="http://schemas.microsoft.com/office/powerpoint/2010/main" val="2834073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a:latin typeface="Comic Sans MS" panose="030F0702030302020204" pitchFamily="66" charset="0"/>
              </a:rPr>
              <a:t>The prefix tele- means at a distance.</a:t>
            </a:r>
          </a:p>
        </p:txBody>
      </p:sp>
      <p:sp>
        <p:nvSpPr>
          <p:cNvPr id="3" name="Content Placeholder 2"/>
          <p:cNvSpPr>
            <a:spLocks noGrp="1"/>
          </p:cNvSpPr>
          <p:nvPr>
            <p:ph idx="1"/>
          </p:nvPr>
        </p:nvSpPr>
        <p:spPr>
          <a:xfrm>
            <a:off x="838200" y="1557651"/>
            <a:ext cx="10515600" cy="1048204"/>
          </a:xfrm>
        </p:spPr>
        <p:txBody>
          <a:bodyPr/>
          <a:lstStyle/>
          <a:p>
            <a:pPr marL="0" indent="0">
              <a:buNone/>
            </a:pPr>
            <a:r>
              <a:rPr lang="en-GB" dirty="0">
                <a:latin typeface="Comic Sans MS" panose="030F0702030302020204" pitchFamily="66" charset="0"/>
              </a:rPr>
              <a:t>Look at the images below can you work out the words beginning with tele- that go with them.</a:t>
            </a:r>
          </a:p>
        </p:txBody>
      </p:sp>
      <p:pic>
        <p:nvPicPr>
          <p:cNvPr id="1026" name="Picture 2" descr="Telephon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47" y="2898994"/>
            <a:ext cx="209550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levision ( TV ) icon recycled paper craft. Poster • Pixers® • We live to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116" y="2452001"/>
            <a:ext cx="2056311" cy="20563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lekinesis: Facts About Mind Over Matter | Liv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233" y="2898994"/>
            <a:ext cx="2835819" cy="18914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uld you rather teleport to work? If you walk or bike, maybe not – Greater  Greater Washing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586507"/>
            <a:ext cx="3201579" cy="21370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9 best telescopes | The Independent | The Independent"/>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52813" y="4533477"/>
            <a:ext cx="3384498" cy="253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576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Outdoor learning</a:t>
            </a:r>
          </a:p>
        </p:txBody>
      </p:sp>
    </p:spTree>
    <p:extLst>
      <p:ext uri="{BB962C8B-B14F-4D97-AF65-F5344CB8AC3E}">
        <p14:creationId xmlns:p14="http://schemas.microsoft.com/office/powerpoint/2010/main" val="1745848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247073" y="178711"/>
            <a:ext cx="11741727" cy="1459345"/>
          </a:xfrm>
        </p:spPr>
        <p:txBody>
          <a:bodyPr/>
          <a:lstStyle/>
          <a:p>
            <a:pPr marL="0" indent="0" algn="ctr">
              <a:buNone/>
            </a:pPr>
            <a:endParaRPr lang="en-GB" dirty="0">
              <a:solidFill>
                <a:srgbClr val="7030A0"/>
              </a:solidFill>
              <a:latin typeface="CCW Cursive Writing 1" panose="03050602040000000000" pitchFamily="66" charset="0"/>
            </a:endParaRPr>
          </a:p>
          <a:p>
            <a:pPr marL="0" indent="0" algn="ctr">
              <a:buNone/>
            </a:pPr>
            <a:endParaRPr lang="en-GB" dirty="0">
              <a:solidFill>
                <a:srgbClr val="7030A0"/>
              </a:solidFill>
              <a:latin typeface="CCW Cursive Writing 1" panose="03050602040000000000" pitchFamily="66" charset="0"/>
            </a:endParaRPr>
          </a:p>
        </p:txBody>
      </p:sp>
      <p:sp>
        <p:nvSpPr>
          <p:cNvPr id="2" name="TextBox 1">
            <a:extLst>
              <a:ext uri="{FF2B5EF4-FFF2-40B4-BE49-F238E27FC236}">
                <a16:creationId xmlns:a16="http://schemas.microsoft.com/office/drawing/2014/main" id="{B14A22BA-5676-400A-A465-1783514A42C6}"/>
              </a:ext>
            </a:extLst>
          </p:cNvPr>
          <p:cNvSpPr txBox="1"/>
          <p:nvPr/>
        </p:nvSpPr>
        <p:spPr>
          <a:xfrm>
            <a:off x="701964" y="908383"/>
            <a:ext cx="10631054" cy="501675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This week in outdoor learning we are going to go for our nature walk around the village. We should have done this a couple of weeks ago but unfortunately the weather was against us.</a:t>
            </a:r>
          </a:p>
          <a:p>
            <a:pPr algn="ctr"/>
            <a:endParaRPr lang="en-GB" sz="3200" dirty="0">
              <a:solidFill>
                <a:srgbClr val="FF0000"/>
              </a:solidFill>
              <a:latin typeface="Comic Sans MS" panose="030F0702030302020204" pitchFamily="66" charset="0"/>
            </a:endParaRPr>
          </a:p>
          <a:p>
            <a:pPr algn="ctr"/>
            <a:endParaRPr lang="en-GB" sz="3200" dirty="0">
              <a:solidFill>
                <a:srgbClr val="FF0000"/>
              </a:solidFill>
              <a:latin typeface="Comic Sans MS" panose="030F0702030302020204" pitchFamily="66" charset="0"/>
            </a:endParaRPr>
          </a:p>
          <a:p>
            <a:pPr algn="ctr"/>
            <a:r>
              <a:rPr lang="en-GB" sz="3200" dirty="0">
                <a:solidFill>
                  <a:srgbClr val="FF0000"/>
                </a:solidFill>
                <a:latin typeface="Comic Sans MS" panose="030F0702030302020204" pitchFamily="66" charset="0"/>
              </a:rPr>
              <a:t>We are going to find points of interest and take pictures of them. This will help us to write out instructions next week for people to follow the same route we have.</a:t>
            </a:r>
          </a:p>
        </p:txBody>
      </p:sp>
    </p:spTree>
    <p:extLst>
      <p:ext uri="{BB962C8B-B14F-4D97-AF65-F5344CB8AC3E}">
        <p14:creationId xmlns:p14="http://schemas.microsoft.com/office/powerpoint/2010/main" val="557883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Why not have a go at home?</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Take pictures of key landmarks around the village or your garden so that you can ask people to find them or so that they can help you to write a set of instructions about how to follow the route you took.</a:t>
            </a:r>
          </a:p>
        </p:txBody>
      </p:sp>
    </p:spTree>
    <p:extLst>
      <p:ext uri="{BB962C8B-B14F-4D97-AF65-F5344CB8AC3E}">
        <p14:creationId xmlns:p14="http://schemas.microsoft.com/office/powerpoint/2010/main" val="78509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127" t="21518" r="9105" b="12589"/>
          <a:stretch/>
        </p:blipFill>
        <p:spPr>
          <a:xfrm>
            <a:off x="0" y="1"/>
            <a:ext cx="7025265" cy="3840479"/>
          </a:xfrm>
          <a:prstGeom prst="rect">
            <a:avLst/>
          </a:prstGeom>
        </p:spPr>
      </p:pic>
      <p:pic>
        <p:nvPicPr>
          <p:cNvPr id="5" name="Picture 4"/>
          <p:cNvPicPr>
            <a:picLocks noChangeAspect="1"/>
          </p:cNvPicPr>
          <p:nvPr/>
        </p:nvPicPr>
        <p:blipFill rotWithShape="1">
          <a:blip r:embed="rId3"/>
          <a:srcRect l="23328" t="20982" r="8904" b="12053"/>
          <a:stretch/>
        </p:blipFill>
        <p:spPr>
          <a:xfrm>
            <a:off x="4519749" y="2940255"/>
            <a:ext cx="7672251" cy="3917745"/>
          </a:xfrm>
          <a:prstGeom prst="rect">
            <a:avLst/>
          </a:prstGeom>
        </p:spPr>
      </p:pic>
    </p:spTree>
    <p:extLst>
      <p:ext uri="{BB962C8B-B14F-4D97-AF65-F5344CB8AC3E}">
        <p14:creationId xmlns:p14="http://schemas.microsoft.com/office/powerpoint/2010/main" val="195932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Comic Sans MS" panose="030F0702030302020204" pitchFamily="66" charset="0"/>
              </a:rPr>
              <a:t>Today we will focus on question 4 of year 5.</a:t>
            </a:r>
          </a:p>
        </p:txBody>
      </p:sp>
      <p:sp>
        <p:nvSpPr>
          <p:cNvPr id="3" name="Content Placeholder 2"/>
          <p:cNvSpPr>
            <a:spLocks noGrp="1"/>
          </p:cNvSpPr>
          <p:nvPr>
            <p:ph idx="1"/>
          </p:nvPr>
        </p:nvSpPr>
        <p:spPr/>
        <p:txBody>
          <a:bodyPr>
            <a:normAutofit/>
          </a:bodyPr>
          <a:lstStyle/>
          <a:p>
            <a:pPr marL="0" indent="0">
              <a:buNone/>
            </a:pPr>
            <a:r>
              <a:rPr lang="en-GB" sz="2400" dirty="0">
                <a:latin typeface="Comic Sans MS" panose="030F0702030302020204" pitchFamily="66" charset="0"/>
              </a:rPr>
              <a:t>The question is asking us what the missing number is in the question 8,036-1000= ????+1000. When looking at the answer sheet, it tells us the missing number is 6,036 but how did we get this?</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This question is about balancing calculations.</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It is important to remember that = symbol means equals and doesn’t mean answer. This shows that each side of the calculation has to equal the same.</a:t>
            </a:r>
          </a:p>
          <a:p>
            <a:pPr marL="0" indent="0">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372525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Comic Sans MS" panose="030F0702030302020204" pitchFamily="66" charset="0"/>
              </a:rPr>
              <a:t>Working out 8,036-1000= ????+1000</a:t>
            </a:r>
          </a:p>
        </p:txBody>
      </p:sp>
      <p:sp>
        <p:nvSpPr>
          <p:cNvPr id="3" name="Content Placeholder 2"/>
          <p:cNvSpPr>
            <a:spLocks noGrp="1"/>
          </p:cNvSpPr>
          <p:nvPr>
            <p:ph idx="1"/>
          </p:nvPr>
        </p:nvSpPr>
        <p:spPr/>
        <p:txBody>
          <a:bodyPr>
            <a:normAutofit/>
          </a:bodyPr>
          <a:lstStyle/>
          <a:p>
            <a:pPr marL="0" indent="0">
              <a:buNone/>
            </a:pPr>
            <a:r>
              <a:rPr lang="en-GB" sz="1800" dirty="0">
                <a:latin typeface="Comic Sans MS" panose="030F0702030302020204" pitchFamily="66" charset="0"/>
              </a:rPr>
              <a:t>We need to know what each side should total </a:t>
            </a:r>
          </a:p>
          <a:p>
            <a:pPr marL="0" indent="0">
              <a:buNone/>
            </a:pPr>
            <a:r>
              <a:rPr lang="en-GB" sz="1800" dirty="0">
                <a:latin typeface="Comic Sans MS" panose="030F0702030302020204" pitchFamily="66" charset="0"/>
              </a:rPr>
              <a:t>We can do this by working out the calculation on the left first.</a:t>
            </a:r>
          </a:p>
          <a:p>
            <a:pPr marL="0" indent="0">
              <a:buNone/>
            </a:pPr>
            <a:r>
              <a:rPr lang="en-GB" sz="1800" dirty="0">
                <a:latin typeface="Comic Sans MS" panose="030F0702030302020204" pitchFamily="66" charset="0"/>
              </a:rPr>
              <a:t>8,036 – 1000</a:t>
            </a:r>
          </a:p>
          <a:p>
            <a:pPr marL="0" indent="0">
              <a:buNone/>
            </a:pPr>
            <a:r>
              <a:rPr lang="en-GB" sz="1800" dirty="0">
                <a:latin typeface="Comic Sans MS" panose="030F0702030302020204" pitchFamily="66" charset="0"/>
              </a:rPr>
              <a:t>This subtraction equals 7,036, so the calculation on the other side must equal the same.</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7,036 = ???? + 1,000</a:t>
            </a:r>
          </a:p>
          <a:p>
            <a:pPr marL="0" indent="0">
              <a:buNone/>
            </a:pPr>
            <a:r>
              <a:rPr lang="en-GB" sz="1800" dirty="0">
                <a:latin typeface="Comic Sans MS" panose="030F0702030302020204" pitchFamily="66" charset="0"/>
              </a:rPr>
              <a:t>So now we need to ask ourselves what do we add 1,000 to that will reach 7,036. To work this out we can do the inverse and subtract 1000 to see what we had before this would give us our answer of 6,036.</a:t>
            </a:r>
          </a:p>
          <a:p>
            <a:pPr marL="0" indent="0">
              <a:buNone/>
            </a:pPr>
            <a:r>
              <a:rPr lang="en-GB" sz="1800" dirty="0">
                <a:latin typeface="Comic Sans MS" panose="030F0702030302020204" pitchFamily="66" charset="0"/>
              </a:rPr>
              <a:t>8,036 – 1000= 6,036 +1,000</a:t>
            </a:r>
          </a:p>
          <a:p>
            <a:pPr marL="0" indent="0">
              <a:buNone/>
            </a:pPr>
            <a:r>
              <a:rPr lang="en-GB" sz="1800" dirty="0">
                <a:latin typeface="Comic Sans MS" panose="030F0702030302020204" pitchFamily="66" charset="0"/>
              </a:rPr>
              <a:t>After completing both sides of the calculation we should have 7,036 on each side.</a:t>
            </a:r>
          </a:p>
        </p:txBody>
      </p:sp>
    </p:spTree>
    <p:extLst>
      <p:ext uri="{BB962C8B-B14F-4D97-AF65-F5344CB8AC3E}">
        <p14:creationId xmlns:p14="http://schemas.microsoft.com/office/powerpoint/2010/main" val="189745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latin typeface="Comic Sans MS" panose="030F0702030302020204" pitchFamily="66" charset="0"/>
              </a:rPr>
              <a:t>To help you work out the missing number, work out the calculation on the opposite side first to tell you what it should equal.</a:t>
            </a:r>
          </a:p>
        </p:txBody>
      </p:sp>
      <p:sp>
        <p:nvSpPr>
          <p:cNvPr id="3" name="Content Placeholder 2"/>
          <p:cNvSpPr>
            <a:spLocks noGrp="1"/>
          </p:cNvSpPr>
          <p:nvPr>
            <p:ph idx="1"/>
          </p:nvPr>
        </p:nvSpPr>
        <p:spPr>
          <a:xfrm>
            <a:off x="838200" y="2539999"/>
            <a:ext cx="10515600" cy="3636963"/>
          </a:xfrm>
        </p:spPr>
        <p:txBody>
          <a:bodyPr/>
          <a:lstStyle/>
          <a:p>
            <a:pPr marL="0" indent="0">
              <a:buNone/>
            </a:pPr>
            <a:r>
              <a:rPr lang="en-GB" dirty="0">
                <a:latin typeface="Comic Sans MS" panose="030F0702030302020204" pitchFamily="66" charset="0"/>
              </a:rPr>
              <a:t>Have a go at these questions using what you have just learnt.</a:t>
            </a:r>
          </a:p>
          <a:p>
            <a:pPr marL="514350" indent="-514350">
              <a:buAutoNum type="arabicPeriod"/>
            </a:pPr>
            <a:r>
              <a:rPr lang="en-GB" dirty="0">
                <a:latin typeface="Comic Sans MS" panose="030F0702030302020204" pitchFamily="66" charset="0"/>
              </a:rPr>
              <a:t>50 + 100=  ?? -  50</a:t>
            </a:r>
          </a:p>
          <a:p>
            <a:pPr marL="514350" indent="-514350">
              <a:buAutoNum type="arabicPeriod"/>
            </a:pPr>
            <a:endParaRPr lang="en-GB" dirty="0">
              <a:latin typeface="Comic Sans MS" panose="030F0702030302020204" pitchFamily="66" charset="0"/>
            </a:endParaRPr>
          </a:p>
          <a:p>
            <a:pPr marL="514350" indent="-514350">
              <a:buAutoNum type="arabicPeriod"/>
            </a:pPr>
            <a:r>
              <a:rPr lang="en-GB" dirty="0">
                <a:latin typeface="Comic Sans MS" panose="030F0702030302020204" pitchFamily="66" charset="0"/>
              </a:rPr>
              <a:t>4 x  ?  = 10 + 10</a:t>
            </a:r>
          </a:p>
          <a:p>
            <a:pPr marL="514350" indent="-514350">
              <a:buAutoNum type="arabicPeriod"/>
            </a:pPr>
            <a:endParaRPr lang="en-GB" dirty="0">
              <a:latin typeface="Comic Sans MS" panose="030F0702030302020204" pitchFamily="66" charset="0"/>
            </a:endParaRPr>
          </a:p>
          <a:p>
            <a:pPr marL="514350" indent="-514350">
              <a:buAutoNum type="arabicPeriod"/>
            </a:pPr>
            <a:r>
              <a:rPr lang="en-GB" dirty="0">
                <a:latin typeface="Comic Sans MS" panose="030F0702030302020204" pitchFamily="66" charset="0"/>
              </a:rPr>
              <a:t>Half of 200 =  ??? + 80</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72912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7875928"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Maths – Area of rectangles </a:t>
            </a:r>
          </a:p>
          <a:p>
            <a:pPr algn="ctr"/>
            <a:endParaRPr lang="en-GB" sz="2800" dirty="0">
              <a:solidFill>
                <a:srgbClr val="002060"/>
              </a:solidFill>
              <a:latin typeface="CCW Cursive Writing 1" panose="03050602040000000000" pitchFamily="66" charset="0"/>
            </a:endParaRPr>
          </a:p>
        </p:txBody>
      </p:sp>
    </p:spTree>
    <p:extLst>
      <p:ext uri="{BB962C8B-B14F-4D97-AF65-F5344CB8AC3E}">
        <p14:creationId xmlns:p14="http://schemas.microsoft.com/office/powerpoint/2010/main" val="2069221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3706</TotalTime>
  <Words>2899</Words>
  <Application>Microsoft Office PowerPoint</Application>
  <PresentationFormat>Widescreen</PresentationFormat>
  <Paragraphs>170</Paragraphs>
  <Slides>43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Calibri</vt:lpstr>
      <vt:lpstr>Calibri Light</vt:lpstr>
      <vt:lpstr>CCW Cursive Writing 1</vt:lpstr>
      <vt:lpstr>Comic Sans MS</vt:lpstr>
      <vt:lpstr>Twinkl</vt:lpstr>
      <vt:lpstr>Twinkl SemiBold</vt:lpstr>
      <vt:lpstr>Office Theme</vt:lpstr>
      <vt:lpstr>2_Office Theme</vt:lpstr>
      <vt:lpstr>Wednesday 27th January 2021 Week 4</vt:lpstr>
      <vt:lpstr>PowerPoint Presentation</vt:lpstr>
      <vt:lpstr>PowerPoint Presentation</vt:lpstr>
      <vt:lpstr>PowerPoint Presentation</vt:lpstr>
      <vt:lpstr>PowerPoint Presentation</vt:lpstr>
      <vt:lpstr>Today we will focus on question 4 of year 5.</vt:lpstr>
      <vt:lpstr>Working out 8,036-1000= ????+1000</vt:lpstr>
      <vt:lpstr>To help you work out the missing number, work out the calculation on the opposite side first to tell you what it should equal.</vt:lpstr>
      <vt:lpstr>PowerPoint Presentation</vt:lpstr>
      <vt:lpstr>Over the last couple of days we have looked at perimeter.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the last couple of days we have looked at creating tension.   Yesterday we looked at using descriptive language to help the reader imagine the scene.   Today we are going to look at the sentence structure to help us create more tension.</vt:lpstr>
      <vt:lpstr>The first thing we can do is use short, sharp sentences.  The use of short sentences are perfect for building tension as they leave more to the imagination.  Look at the sentences below and see which you think is most effective:  Something was moving.  A giant spider jumped across the dressing table, its spindly legs moving faster and faster as it went.  Although the second sentence is very descriptive, it takes away all the tension by revealing too much too soon.  The short sharp sentence helps to move the story on without giving too much away.</vt:lpstr>
      <vt:lpstr>Building Suspense</vt:lpstr>
      <vt:lpstr>Have a look at the paragraph below.  Can you replace a sentence or two with short sentences to improve the tension?</vt:lpstr>
      <vt:lpstr>As you can see, there is a lot of description but we can alter some of the sentences to make them shorter but more effective for building tension. Read the paragraph again and see what you think about what I have replaced. Is it the same as you?</vt:lpstr>
      <vt:lpstr>The use of short sentences in the edited paragraph create a better effect. The short pause after each sentence makes the reading more dramatic.  It is important to remember not to use only short sentences though. Sometimes we need more detail to make the reader wait longer for the next piece of action.</vt:lpstr>
      <vt:lpstr>Building Suspense</vt:lpstr>
      <vt:lpstr>We can also use a piece of punctuation called an ellipsis.  This punctuation is used to give us a cliff hanger moment.  It shows that something is coming up or if we want to leave the reader waiting. It looks like this …  It is important to remember to start the sentence with what was taken out so that the text continue to make sense.</vt:lpstr>
      <vt:lpstr>Building Suspense</vt:lpstr>
      <vt:lpstr>Have a go at the ellipses sheets on the home learning page to expand your knowledge.   Challenge:  Write a paragraph looking at the image from Monday.  Try to include: - Short sentences for effect - Sentences with detail(relative/subordinate clause) - Ellipses to create a cliff hanger moment</vt:lpstr>
      <vt:lpstr>PowerPoint Presentation</vt:lpstr>
      <vt:lpstr>The garden of doom returns.</vt:lpstr>
      <vt:lpstr>PowerPoint Presentation</vt:lpstr>
      <vt:lpstr>PowerPoint Presentation</vt:lpstr>
      <vt:lpstr>PowerPoint Presentation</vt:lpstr>
      <vt:lpstr>PowerPoint Presentation</vt:lpstr>
      <vt:lpstr>PowerPoint Presentation</vt:lpstr>
      <vt:lpstr>The prefix tele- means at a distance.</vt:lpstr>
      <vt:lpstr>PowerPoint Presentation</vt:lpstr>
      <vt:lpstr>PowerPoint Presentation</vt:lpstr>
      <vt:lpstr>Why not have a go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Cooper</dc:creator>
  <cp:lastModifiedBy>Heather Cooper</cp:lastModifiedBy>
  <cp:revision>80</cp:revision>
  <dcterms:created xsi:type="dcterms:W3CDTF">2020-09-08T18:26:49Z</dcterms:created>
  <dcterms:modified xsi:type="dcterms:W3CDTF">2021-01-21T19:14:24Z</dcterms:modified>
</cp:coreProperties>
</file>