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1"/>
  </p:notesMasterIdLst>
  <p:sldIdLst>
    <p:sldId id="256" r:id="rId3"/>
    <p:sldId id="439" r:id="rId4"/>
    <p:sldId id="400" r:id="rId5"/>
    <p:sldId id="441" r:id="rId6"/>
    <p:sldId id="455" r:id="rId7"/>
    <p:sldId id="440" r:id="rId8"/>
    <p:sldId id="462" r:id="rId9"/>
    <p:sldId id="466" r:id="rId10"/>
    <p:sldId id="467" r:id="rId11"/>
    <p:sldId id="468" r:id="rId12"/>
    <p:sldId id="469" r:id="rId13"/>
    <p:sldId id="470" r:id="rId14"/>
    <p:sldId id="471" r:id="rId15"/>
    <p:sldId id="472" r:id="rId16"/>
    <p:sldId id="473" r:id="rId17"/>
    <p:sldId id="474" r:id="rId18"/>
    <p:sldId id="475" r:id="rId19"/>
    <p:sldId id="476" r:id="rId20"/>
    <p:sldId id="477" r:id="rId21"/>
    <p:sldId id="478" r:id="rId22"/>
    <p:sldId id="479" r:id="rId23"/>
    <p:sldId id="480" r:id="rId24"/>
    <p:sldId id="481" r:id="rId25"/>
    <p:sldId id="482" r:id="rId26"/>
    <p:sldId id="483" r:id="rId27"/>
    <p:sldId id="484" r:id="rId28"/>
    <p:sldId id="485" r:id="rId29"/>
    <p:sldId id="486" r:id="rId30"/>
    <p:sldId id="487" r:id="rId31"/>
    <p:sldId id="488" r:id="rId32"/>
    <p:sldId id="489" r:id="rId33"/>
    <p:sldId id="490" r:id="rId34"/>
    <p:sldId id="491" r:id="rId35"/>
    <p:sldId id="492" r:id="rId36"/>
    <p:sldId id="493" r:id="rId37"/>
    <p:sldId id="494" r:id="rId38"/>
    <p:sldId id="495" r:id="rId39"/>
    <p:sldId id="496" r:id="rId40"/>
    <p:sldId id="497" r:id="rId41"/>
    <p:sldId id="498" r:id="rId42"/>
    <p:sldId id="499" r:id="rId43"/>
    <p:sldId id="500" r:id="rId44"/>
    <p:sldId id="501" r:id="rId45"/>
    <p:sldId id="502" r:id="rId46"/>
    <p:sldId id="503" r:id="rId47"/>
    <p:sldId id="504" r:id="rId48"/>
    <p:sldId id="505" r:id="rId49"/>
    <p:sldId id="506" r:id="rId50"/>
    <p:sldId id="507" r:id="rId51"/>
    <p:sldId id="508" r:id="rId52"/>
    <p:sldId id="509" r:id="rId53"/>
    <p:sldId id="510" r:id="rId54"/>
    <p:sldId id="511" r:id="rId55"/>
    <p:sldId id="512" r:id="rId56"/>
    <p:sldId id="513" r:id="rId57"/>
    <p:sldId id="514" r:id="rId58"/>
    <p:sldId id="515" r:id="rId59"/>
    <p:sldId id="516" r:id="rId60"/>
    <p:sldId id="517" r:id="rId61"/>
    <p:sldId id="518" r:id="rId62"/>
    <p:sldId id="519" r:id="rId63"/>
    <p:sldId id="520" r:id="rId64"/>
    <p:sldId id="521" r:id="rId65"/>
    <p:sldId id="522" r:id="rId66"/>
    <p:sldId id="523" r:id="rId67"/>
    <p:sldId id="524" r:id="rId68"/>
    <p:sldId id="525" r:id="rId69"/>
    <p:sldId id="402" r:id="rId70"/>
    <p:sldId id="448" r:id="rId71"/>
    <p:sldId id="465" r:id="rId72"/>
    <p:sldId id="427" r:id="rId73"/>
    <p:sldId id="526" r:id="rId74"/>
    <p:sldId id="428" r:id="rId75"/>
    <p:sldId id="460" r:id="rId76"/>
    <p:sldId id="527" r:id="rId77"/>
    <p:sldId id="430" r:id="rId78"/>
    <p:sldId id="459" r:id="rId79"/>
    <p:sldId id="528" r:id="rId8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5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theme" Target="theme/theme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presProps" Target="presProps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E734A-34B3-4A79-91DF-33E8FB3D4797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074B4-96CB-4A24-9176-31C106980C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294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8cce8e75f3_0_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g8cce8e75f3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97028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8cce8e75f3_0_12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g8cce8e75f3_0_1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35758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8cce8e75f3_0_15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g8cce8e75f3_0_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0993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8cce8e75f3_0_17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1" name="Google Shape;351;g8cce8e75f3_0_1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949683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8cce8e75f3_0_18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g8cce8e75f3_0_1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21295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g8cce8e75f3_0_19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Google Shape;371;g8cce8e75f3_0_1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05261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g8cce8e75f3_0_2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1" name="Google Shape;381;g8cce8e75f3_0_2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60810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g8cce8e75f3_0_20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3" name="Google Shape;393;g8cce8e75f3_0_2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050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g8cce8e75f3_0_2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g8cce8e75f3_0_2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86272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8cce8e75f3_0_23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Google Shape;413;g8cce8e75f3_0_2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1923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g8cce8e75f3_0_24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" name="Google Shape;420;g8cce8e75f3_0_2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16534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8cce8e75f3_0_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g8cce8e75f3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52568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8cce8e75f3_0_24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g8cce8e75f3_0_2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39504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8cce8e75f3_0_25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" name="Google Shape;437;g8cce8e75f3_0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62713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g8cce8e75f3_0_27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7" name="Google Shape;447;g8cce8e75f3_0_2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29069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g8cce8e75f3_0_28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9" name="Google Shape;459;g8cce8e75f3_0_2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523385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g8cce8e75f3_0_29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2" name="Google Shape;472;g8cce8e75f3_0_2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588635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g8cce8e75f3_0_49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2" name="Google Shape;482;g8cce8e75f3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04194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g8cce8e75f3_0_50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4" name="Google Shape;494;g8cce8e75f3_0_5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20602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g8cce8e75f3_0_5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7" name="Google Shape;507;g8cce8e75f3_0_5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0394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g8cce8e75f3_0_5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9" name="Google Shape;519;g8cce8e75f3_0_5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507000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g8cce8e75f3_0_48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2" name="Google Shape;532;g8cce8e75f3_0_4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76136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8cce8e75f3_0_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g8cce8e75f3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6154704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8cce8e75f3_0_54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4" name="Google Shape;544;g8cce8e75f3_0_5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616516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g8cce8e75f3_0_55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7" name="Google Shape;557;g8cce8e75f3_0_5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9741150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Google Shape;577;g8cce8e75f3_0_30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8" name="Google Shape;578;g8cce8e75f3_0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2951818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g8c1f28d05e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6" name="Google Shape;586;g8c1f28d05e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3924741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g8cce8e75f3_0_32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2" name="Google Shape;592;g8cce8e75f3_0_3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0093615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Google Shape;598;g8cce8e75f3_0_3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9" name="Google Shape;599;g8cce8e75f3_0_3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414021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Google Shape;605;g8cce8e75f3_0_34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6" name="Google Shape;606;g8cce8e75f3_0_3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567781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Google Shape;618;g8cce8e75f3_0_35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9" name="Google Shape;619;g8cce8e75f3_0_3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73436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Google Shape;625;g8cce8e75f3_0_36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6" name="Google Shape;626;g8cce8e75f3_0_3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736418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Google Shape;632;g8cce8e75f3_0_36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3" name="Google Shape;633;g8cce8e75f3_0_3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61670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8cce8e75f3_0_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g8cce8e75f3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9150667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Google Shape;645;g8cce8e75f3_0_37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6" name="Google Shape;646;g8cce8e75f3_0_3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1240491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Google Shape;653;g8cce8e75f3_0_38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4" name="Google Shape;654;g8cce8e75f3_0_3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5647711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" name="Google Shape;666;g8cce8e75f3_0_40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7" name="Google Shape;667;g8cce8e75f3_0_4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920829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Google Shape;675;g8cce8e75f3_0_4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6" name="Google Shape;676;g8cce8e75f3_0_4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27490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Google Shape;688;g8cce8e75f3_0_4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9" name="Google Shape;689;g8cce8e75f3_0_4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0531020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Google Shape;698;g8cce8e75f3_0_45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9" name="Google Shape;699;g8cce8e75f3_0_4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0447570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" name="Google Shape;711;g8cce8e75f3_0_46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2" name="Google Shape;712;g8cce8e75f3_0_4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623318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8cce8e75f3_0_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g8cce8e75f3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072715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8cce8e767a_0_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g8cce8e767a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234617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8cce8e75f3_0_15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g8cce8e75f3_0_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02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8cce8e75f3_0_5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g8cce8e75f3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5818559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8cce8e767a_0_1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g8cce8e767a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971722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8cce8e767a_0_1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g8cce8e767a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285059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8cce8e767a_0_16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g8cce8e767a_0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445821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8cce8e767a_0_17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6" name="Google Shape;346;g8cce8e767a_0_1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6143380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8cce8e767a_0_18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g8cce8e767a_0_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663125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g8cce8e767a_0_28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0" name="Google Shape;450;g8cce8e767a_0_2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4169269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g8cce8e767a_0_29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9" name="Google Shape;459;g8cce8e767a_0_2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932850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g8cce8e767a_0_29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7" name="Google Shape;467;g8cce8e767a_0_2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1786278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g8cce8e767a_0_30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5" name="Google Shape;475;g8cce8e767a_0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3292696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g8cce8e75f3_0_30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6" name="Google Shape;576;g8cce8e75f3_0_3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27381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8cce8e75f3_0_6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g8cce8e75f3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578473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8cce8e75f3_0_8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g8cce8e75f3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49193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8cce8e75f3_0_9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g8cce8e75f3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8219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8cce8e75f3_0_10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g8cce8e75f3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4122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94A69-0BFD-46DF-8F1B-AA532294F0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ED85D0-BE73-476C-8C4B-23DFD4ED52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5B2AB-E690-4E2E-86C1-776A80692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4B6B-AF8C-44AE-869C-CCA912647999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30CF0-EEF0-4F64-B020-9BF67BCE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20512D-35FB-449D-B993-E127EE312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6EE3-217D-4C82-BEA3-F768BE0BA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43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5D2E4-E373-4807-9CE4-5D7363C71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7508F8-0E21-45D3-80DF-2D11BB652E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02A42-94C6-48F1-84C3-987FD1D53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4B6B-AF8C-44AE-869C-CCA912647999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EC6E1-F083-4AD8-85CC-10D0A2377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626DB-F4E6-4FF9-A052-06C274AD4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6EE3-217D-4C82-BEA3-F768BE0BA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482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943B14-0C93-4158-A9FF-9968E065BA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A385C5-83AF-40FB-B59D-B70866F408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14CBC-A3E2-40C9-BF76-68F8109BB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4B6B-AF8C-44AE-869C-CCA912647999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6FDCE-BC5D-4543-B9B3-AF9E9ECE9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4EE44E-31DD-4B77-B673-D33820E73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6EE3-217D-4C82-BEA3-F768BE0BA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173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bg>
      <p:bgPr>
        <a:solidFill>
          <a:schemeClr val="accent2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611967" y="1917533"/>
            <a:ext cx="10968000" cy="42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Montserrat SemiBold"/>
              <a:buNone/>
              <a:defRPr sz="4000" b="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4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4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4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4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4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4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4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4800"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611961" y="6391100"/>
            <a:ext cx="960000" cy="2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l" rtl="0">
              <a:buClr>
                <a:schemeClr val="lt1"/>
              </a:buClr>
              <a:buSzPts val="1067"/>
              <a:buFont typeface="Montserrat Medium"/>
              <a:buNone/>
              <a:defRPr sz="1067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0" lvl="1" indent="0" algn="l" rtl="0">
              <a:buClr>
                <a:schemeClr val="lt1"/>
              </a:buClr>
              <a:buSzPts val="1067"/>
              <a:buFont typeface="Montserrat Medium"/>
              <a:buNone/>
              <a:defRPr sz="1067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0" lvl="2" indent="0" algn="l" rtl="0">
              <a:buClr>
                <a:schemeClr val="lt1"/>
              </a:buClr>
              <a:buSzPts val="1067"/>
              <a:buFont typeface="Montserrat Medium"/>
              <a:buNone/>
              <a:defRPr sz="1067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0" lvl="3" indent="0" algn="l" rtl="0">
              <a:buClr>
                <a:schemeClr val="lt1"/>
              </a:buClr>
              <a:buSzPts val="1067"/>
              <a:buFont typeface="Montserrat Medium"/>
              <a:buNone/>
              <a:defRPr sz="1067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0" lvl="4" indent="0" algn="l" rtl="0">
              <a:buClr>
                <a:schemeClr val="lt1"/>
              </a:buClr>
              <a:buSzPts val="1067"/>
              <a:buFont typeface="Montserrat Medium"/>
              <a:buNone/>
              <a:defRPr sz="1067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0" lvl="5" indent="0" algn="l" rtl="0">
              <a:buClr>
                <a:schemeClr val="lt1"/>
              </a:buClr>
              <a:buSzPts val="1067"/>
              <a:buFont typeface="Montserrat Medium"/>
              <a:buNone/>
              <a:defRPr sz="1067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0" lvl="6" indent="0" algn="l" rtl="0">
              <a:buClr>
                <a:schemeClr val="lt1"/>
              </a:buClr>
              <a:buSzPts val="1067"/>
              <a:buFont typeface="Montserrat Medium"/>
              <a:buNone/>
              <a:defRPr sz="1067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0" lvl="7" indent="0" algn="l" rtl="0">
              <a:buClr>
                <a:schemeClr val="lt1"/>
              </a:buClr>
              <a:buSzPts val="1067"/>
              <a:buFont typeface="Montserrat Medium"/>
              <a:buNone/>
              <a:defRPr sz="1067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0" lvl="8" indent="0" algn="l" rtl="0">
              <a:buClr>
                <a:schemeClr val="lt1"/>
              </a:buClr>
              <a:buSzPts val="1067"/>
              <a:buFont typeface="Montserrat Medium"/>
              <a:buNone/>
              <a:defRPr sz="1067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1" name="Google Shape;61;p12"/>
          <p:cNvPicPr preferRelativeResize="0"/>
          <p:nvPr/>
        </p:nvPicPr>
        <p:blipFill rotWithShape="1">
          <a:blip r:embed="rId2">
            <a:alphaModFix/>
          </a:blip>
          <a:srcRect l="9"/>
          <a:stretch/>
        </p:blipFill>
        <p:spPr>
          <a:xfrm>
            <a:off x="11605532" y="6003937"/>
            <a:ext cx="299234" cy="5589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90805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AF4F-3A71-4D51-883B-FB9FDDAF210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E1F0-54D3-478C-8933-AB9D1B173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054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AF4F-3A71-4D51-883B-FB9FDDAF210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E1F0-54D3-478C-8933-AB9D1B173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7289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AF4F-3A71-4D51-883B-FB9FDDAF210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E1F0-54D3-478C-8933-AB9D1B173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933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AF4F-3A71-4D51-883B-FB9FDDAF210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E1F0-54D3-478C-8933-AB9D1B173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2862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AF4F-3A71-4D51-883B-FB9FDDAF210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E1F0-54D3-478C-8933-AB9D1B173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8856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AF4F-3A71-4D51-883B-FB9FDDAF210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E1F0-54D3-478C-8933-AB9D1B173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3400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AF4F-3A71-4D51-883B-FB9FDDAF210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E1F0-54D3-478C-8933-AB9D1B173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654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9B059-FDFB-49B9-9C93-24B233591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3D316-FAB0-4844-9076-3335FC9B1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ABBA6-4357-41D4-B4E5-962062918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4B6B-AF8C-44AE-869C-CCA912647999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91B711-02D4-4A9B-9163-2E2110F8F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AF0A2-658B-48BF-BB45-3D1680965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6EE3-217D-4C82-BEA3-F768BE0BA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5840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AF4F-3A71-4D51-883B-FB9FDDAF210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E1F0-54D3-478C-8933-AB9D1B173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7430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AF4F-3A71-4D51-883B-FB9FDDAF210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E1F0-54D3-478C-8933-AB9D1B173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5900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AF4F-3A71-4D51-883B-FB9FDDAF210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E1F0-54D3-478C-8933-AB9D1B173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805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DAF4F-3A71-4D51-883B-FB9FDDAF210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E1F0-54D3-478C-8933-AB9D1B173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17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EE40B-8632-4EC1-AA43-C0A3DC808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EE5C53-9D45-4387-9A41-FF2867BA2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3F15F-D666-462B-80D5-1EE8A6233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4B6B-AF8C-44AE-869C-CCA912647999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04A7D-616B-433B-8018-EB58656ED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25E13-D15F-4F7C-B7B5-1EF8BFF7E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6EE3-217D-4C82-BEA3-F768BE0BA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553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C6B01-A801-4D10-BCBA-B7B24FD55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AA424-BA61-4F53-A86B-A592B911B9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A8F0F8-E344-43C9-87E9-4EE00B190E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D75CDB-013A-469B-93C3-E78B9B05D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4B6B-AF8C-44AE-869C-CCA912647999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0A5E4E-7531-4427-ACF2-63B42362D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C30B82-7FFE-4591-97B0-B95E8F8A0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6EE3-217D-4C82-BEA3-F768BE0BA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50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C728A-6215-46A0-B976-6F082CAE2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82AFA6-8B05-4504-B6BA-97F6126DC1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99563-D982-4F04-B989-AD03E4636E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7D2702-C9F8-4955-9EE4-3B390556E7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2057B6-613D-4B51-9251-67004CE67D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CBD232-715F-4258-B0CE-6F118CD33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4B6B-AF8C-44AE-869C-CCA912647999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F11D8B-3DD6-4A43-8D67-7AB4AA372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E0EB7F-0A26-45F3-AB2C-22848A4AC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6EE3-217D-4C82-BEA3-F768BE0BA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021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CCCD0-F90A-494A-B01B-32ACAEE30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01868D-938C-436A-8010-09B33633F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4B6B-AF8C-44AE-869C-CCA912647999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5527DB-D77A-4E6C-B2D7-F1036703A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056F63-AF3F-4915-BC2F-1C60B3E70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6EE3-217D-4C82-BEA3-F768BE0BA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56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3C70F4-E39B-4981-8B22-C3FED7856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4B6B-AF8C-44AE-869C-CCA912647999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30B1D2-A58E-46F2-AC74-D10E66C6B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3E105A-DBB3-4A2A-B2CA-E732CD5C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6EE3-217D-4C82-BEA3-F768BE0BA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2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34C42-70B3-4033-9FB0-4B01ED6D1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EA47C-49C6-4B86-9E89-67844310F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506E24-8D7D-4AD9-A80A-11AD39ECB9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892DE1-019D-4528-B160-93B65CCBB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4B6B-AF8C-44AE-869C-CCA912647999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30E4DD-252F-43A8-8BDA-2F93594B5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3066AE-A5FB-4BD1-B185-DB8E660D0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6EE3-217D-4C82-BEA3-F768BE0BA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774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96D6C-5F06-4DB1-9921-DBD16DD66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5F7679-77B5-4CD6-A0E4-12031FA744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B32BCE-010A-4041-979D-C1ED032F12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7416A-66AF-4818-810A-A7D8AA53E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4B6B-AF8C-44AE-869C-CCA912647999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8A7E67-C4EF-45D6-869F-559355487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5C0F2E-18B5-446B-8DB6-F3B530DBF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6EE3-217D-4C82-BEA3-F768BE0BA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10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E631E5-5DC7-49E7-86BE-F27183BDB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66A81C-2797-4883-8809-7B76B7D25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22079-62BB-4D48-92B2-77DD6B5D70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44B6B-AF8C-44AE-869C-CCA912647999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5E6FA-0A56-432F-A6CC-9A59A114B6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A47AF-B807-4AE2-B51D-0B486C3730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96EE3-217D-4C82-BEA3-F768BE0BAA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077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DAF4F-3A71-4D51-883B-FB9FDDAF210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BE1F0-54D3-478C-8933-AB9D1B173C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27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room.thenational.academy/lessons/to-write-the-appearance-paragraph-of-a-non-chronological-report-c5j3jd?activity=video&amp;step=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room.thenational.academy/lessons/to-edit-a-non-chronological-report-c9j3ac?activity=video&amp;step=1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27F3C-E903-4CDF-BCD3-146CABDC9D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Wednesday 20</a:t>
            </a:r>
            <a:r>
              <a:rPr lang="en-GB" baseline="30000" dirty="0"/>
              <a:t>th</a:t>
            </a:r>
            <a:r>
              <a:rPr lang="en-GB" dirty="0"/>
              <a:t> January 2021</a:t>
            </a:r>
            <a:br>
              <a:rPr lang="en-GB" dirty="0"/>
            </a:br>
            <a:r>
              <a:rPr lang="en-GB" dirty="0"/>
              <a:t>Week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C2172A-19C7-4399-BD59-A813A7D779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962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4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10</a:t>
            </a:fld>
            <a:endParaRPr/>
          </a:p>
        </p:txBody>
      </p:sp>
      <p:pic>
        <p:nvPicPr>
          <p:cNvPr id="210" name="Google Shape;210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1600" y="2279287"/>
            <a:ext cx="1657350" cy="3305175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34"/>
          <p:cNvSpPr/>
          <p:nvPr/>
        </p:nvSpPr>
        <p:spPr>
          <a:xfrm>
            <a:off x="3474938" y="1211275"/>
            <a:ext cx="4090500" cy="2005500"/>
          </a:xfrm>
          <a:prstGeom prst="wedgeRoundRectCallout">
            <a:avLst>
              <a:gd name="adj1" fmla="val 83008"/>
              <a:gd name="adj2" fmla="val 47029"/>
              <a:gd name="adj3" fmla="val 0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34"/>
          <p:cNvSpPr txBox="1"/>
          <p:nvPr/>
        </p:nvSpPr>
        <p:spPr>
          <a:xfrm>
            <a:off x="3574250" y="1270825"/>
            <a:ext cx="3891900" cy="18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Montserrat"/>
                <a:ea typeface="Montserrat"/>
                <a:cs typeface="Montserrat"/>
                <a:sym typeface="Montserrat"/>
              </a:rPr>
              <a:t>That’s easy!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Montserrat"/>
                <a:ea typeface="Montserrat"/>
                <a:cs typeface="Montserrat"/>
                <a:sym typeface="Montserrat"/>
              </a:rPr>
              <a:t>If there are 7 days in a week,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Montserrat"/>
                <a:ea typeface="Montserrat"/>
                <a:cs typeface="Montserrat"/>
                <a:sym typeface="Montserrat"/>
              </a:rPr>
              <a:t>then 24 x 7 =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13" name="Google Shape;213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21450" y="2466475"/>
            <a:ext cx="1632949" cy="3256975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34"/>
          <p:cNvSpPr txBox="1"/>
          <p:nvPr/>
        </p:nvSpPr>
        <p:spPr>
          <a:xfrm>
            <a:off x="276225" y="233350"/>
            <a:ext cx="85599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many hours are there in 1 week?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11604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5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11</a:t>
            </a:fld>
            <a:endParaRPr/>
          </a:p>
        </p:txBody>
      </p:sp>
      <p:grpSp>
        <p:nvGrpSpPr>
          <p:cNvPr id="220" name="Google Shape;220;p35"/>
          <p:cNvGrpSpPr/>
          <p:nvPr/>
        </p:nvGrpSpPr>
        <p:grpSpPr>
          <a:xfrm>
            <a:off x="2104800" y="2138075"/>
            <a:ext cx="6010225" cy="1899750"/>
            <a:chOff x="2104800" y="2138075"/>
            <a:chExt cx="6010225" cy="1899750"/>
          </a:xfrm>
        </p:grpSpPr>
        <p:sp>
          <p:nvSpPr>
            <p:cNvPr id="221" name="Google Shape;221;p35"/>
            <p:cNvSpPr txBox="1"/>
            <p:nvPr/>
          </p:nvSpPr>
          <p:spPr>
            <a:xfrm>
              <a:off x="5798175" y="2138075"/>
              <a:ext cx="2184300" cy="853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500">
                  <a:latin typeface="Montserrat"/>
                  <a:ea typeface="Montserrat"/>
                  <a:cs typeface="Montserrat"/>
                  <a:sym typeface="Montserrat"/>
                </a:rPr>
                <a:t>24 hours</a:t>
              </a:r>
              <a:endParaRPr sz="35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22" name="Google Shape;222;p35"/>
            <p:cNvSpPr txBox="1"/>
            <p:nvPr/>
          </p:nvSpPr>
          <p:spPr>
            <a:xfrm>
              <a:off x="2104800" y="2138075"/>
              <a:ext cx="2184300" cy="853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500">
                  <a:latin typeface="Montserrat"/>
                  <a:ea typeface="Montserrat"/>
                  <a:cs typeface="Montserrat"/>
                  <a:sym typeface="Montserrat"/>
                </a:rPr>
                <a:t>1 day</a:t>
              </a:r>
              <a:endParaRPr sz="35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223" name="Google Shape;223;p35"/>
            <p:cNvSpPr txBox="1"/>
            <p:nvPr/>
          </p:nvSpPr>
          <p:spPr>
            <a:xfrm>
              <a:off x="2104800" y="3184025"/>
              <a:ext cx="2184300" cy="853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500">
                  <a:latin typeface="Montserrat"/>
                  <a:ea typeface="Montserrat"/>
                  <a:cs typeface="Montserrat"/>
                  <a:sym typeface="Montserrat"/>
                </a:rPr>
                <a:t>7 days</a:t>
              </a:r>
              <a:endParaRPr sz="35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224" name="Google Shape;224;p35"/>
            <p:cNvCxnSpPr/>
            <p:nvPr/>
          </p:nvCxnSpPr>
          <p:spPr>
            <a:xfrm rot="10800000" flipH="1">
              <a:off x="3713200" y="2482150"/>
              <a:ext cx="1767300" cy="19800"/>
            </a:xfrm>
            <a:prstGeom prst="straightConnector1">
              <a:avLst/>
            </a:prstGeom>
            <a:noFill/>
            <a:ln w="7620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25" name="Google Shape;225;p35"/>
            <p:cNvCxnSpPr/>
            <p:nvPr/>
          </p:nvCxnSpPr>
          <p:spPr>
            <a:xfrm rot="10800000" flipH="1">
              <a:off x="3713200" y="3601025"/>
              <a:ext cx="1767300" cy="19800"/>
            </a:xfrm>
            <a:prstGeom prst="straightConnector1">
              <a:avLst/>
            </a:prstGeom>
            <a:noFill/>
            <a:ln w="76200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226" name="Google Shape;226;p35"/>
            <p:cNvSpPr txBox="1"/>
            <p:nvPr/>
          </p:nvSpPr>
          <p:spPr>
            <a:xfrm>
              <a:off x="5930725" y="3002100"/>
              <a:ext cx="2184300" cy="853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500">
                  <a:latin typeface="Montserrat"/>
                  <a:ea typeface="Montserrat"/>
                  <a:cs typeface="Montserrat"/>
                  <a:sym typeface="Montserrat"/>
                </a:rPr>
                <a:t>?</a:t>
              </a:r>
              <a:endParaRPr sz="35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227" name="Google Shape;227;p35"/>
          <p:cNvSpPr txBox="1"/>
          <p:nvPr/>
        </p:nvSpPr>
        <p:spPr>
          <a:xfrm>
            <a:off x="276225" y="233350"/>
            <a:ext cx="85599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many hours are there in 1 week?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70710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6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12</a:t>
            </a:fld>
            <a:endParaRPr/>
          </a:p>
        </p:txBody>
      </p:sp>
      <p:sp>
        <p:nvSpPr>
          <p:cNvPr id="233" name="Google Shape;233;p36"/>
          <p:cNvSpPr txBox="1"/>
          <p:nvPr/>
        </p:nvSpPr>
        <p:spPr>
          <a:xfrm>
            <a:off x="276225" y="233350"/>
            <a:ext cx="85599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many hours are there in 1 week?</a:t>
            </a:r>
            <a:endParaRPr/>
          </a:p>
        </p:txBody>
      </p:sp>
      <p:grpSp>
        <p:nvGrpSpPr>
          <p:cNvPr id="234" name="Google Shape;234;p36"/>
          <p:cNvGrpSpPr/>
          <p:nvPr/>
        </p:nvGrpSpPr>
        <p:grpSpPr>
          <a:xfrm>
            <a:off x="1111975" y="1985675"/>
            <a:ext cx="1350300" cy="765300"/>
            <a:chOff x="1111975" y="1985675"/>
            <a:chExt cx="1350300" cy="765300"/>
          </a:xfrm>
        </p:grpSpPr>
        <p:sp>
          <p:nvSpPr>
            <p:cNvPr id="235" name="Google Shape;235;p36"/>
            <p:cNvSpPr/>
            <p:nvPr/>
          </p:nvSpPr>
          <p:spPr>
            <a:xfrm>
              <a:off x="1111975" y="1985675"/>
              <a:ext cx="1350300" cy="765300"/>
            </a:xfrm>
            <a:prstGeom prst="rect">
              <a:avLst/>
            </a:prstGeom>
            <a:solidFill>
              <a:srgbClr val="A4C2F4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36"/>
            <p:cNvSpPr txBox="1"/>
            <p:nvPr/>
          </p:nvSpPr>
          <p:spPr>
            <a:xfrm>
              <a:off x="1439575" y="2104800"/>
              <a:ext cx="695100" cy="35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latin typeface="Montserrat"/>
                  <a:ea typeface="Montserrat"/>
                  <a:cs typeface="Montserrat"/>
                  <a:sym typeface="Montserrat"/>
                </a:rPr>
                <a:t>24</a:t>
              </a:r>
              <a:r>
                <a:rPr lang="en-US" b="1"/>
                <a:t> </a:t>
              </a:r>
              <a:endParaRPr b="1"/>
            </a:p>
          </p:txBody>
        </p:sp>
      </p:grpSp>
    </p:spTree>
    <p:extLst>
      <p:ext uri="{BB962C8B-B14F-4D97-AF65-F5344CB8AC3E}">
        <p14:creationId xmlns:p14="http://schemas.microsoft.com/office/powerpoint/2010/main" val="3626617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7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13</a:t>
            </a:fld>
            <a:endParaRPr/>
          </a:p>
        </p:txBody>
      </p:sp>
      <p:sp>
        <p:nvSpPr>
          <p:cNvPr id="242" name="Google Shape;242;p37"/>
          <p:cNvSpPr txBox="1"/>
          <p:nvPr/>
        </p:nvSpPr>
        <p:spPr>
          <a:xfrm>
            <a:off x="276225" y="233350"/>
            <a:ext cx="85599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many hours are there in 1 week?</a:t>
            </a:r>
            <a:endParaRPr/>
          </a:p>
        </p:txBody>
      </p:sp>
      <p:sp>
        <p:nvSpPr>
          <p:cNvPr id="243" name="Google Shape;243;p37"/>
          <p:cNvSpPr/>
          <p:nvPr/>
        </p:nvSpPr>
        <p:spPr>
          <a:xfrm>
            <a:off x="1111975" y="1985675"/>
            <a:ext cx="1350300" cy="765300"/>
          </a:xfrm>
          <a:prstGeom prst="rect">
            <a:avLst/>
          </a:prstGeom>
          <a:solidFill>
            <a:srgbClr val="A4C2F4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37"/>
          <p:cNvSpPr txBox="1"/>
          <p:nvPr/>
        </p:nvSpPr>
        <p:spPr>
          <a:xfrm>
            <a:off x="1439575" y="2104800"/>
            <a:ext cx="6951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latin typeface="Montserrat"/>
                <a:ea typeface="Montserrat"/>
                <a:cs typeface="Montserrat"/>
                <a:sym typeface="Montserrat"/>
              </a:rPr>
              <a:t>24</a:t>
            </a:r>
            <a:r>
              <a:rPr lang="en-US" b="1"/>
              <a:t> </a:t>
            </a:r>
            <a:endParaRPr b="1"/>
          </a:p>
        </p:txBody>
      </p:sp>
      <p:grpSp>
        <p:nvGrpSpPr>
          <p:cNvPr id="245" name="Google Shape;245;p37"/>
          <p:cNvGrpSpPr/>
          <p:nvPr/>
        </p:nvGrpSpPr>
        <p:grpSpPr>
          <a:xfrm>
            <a:off x="2462275" y="1985675"/>
            <a:ext cx="1350300" cy="765300"/>
            <a:chOff x="1111975" y="1985675"/>
            <a:chExt cx="1350300" cy="765300"/>
          </a:xfrm>
        </p:grpSpPr>
        <p:sp>
          <p:nvSpPr>
            <p:cNvPr id="246" name="Google Shape;246;p37"/>
            <p:cNvSpPr/>
            <p:nvPr/>
          </p:nvSpPr>
          <p:spPr>
            <a:xfrm>
              <a:off x="1111975" y="1985675"/>
              <a:ext cx="1350300" cy="765300"/>
            </a:xfrm>
            <a:prstGeom prst="rect">
              <a:avLst/>
            </a:prstGeom>
            <a:solidFill>
              <a:srgbClr val="A4C2F4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37"/>
            <p:cNvSpPr txBox="1"/>
            <p:nvPr/>
          </p:nvSpPr>
          <p:spPr>
            <a:xfrm>
              <a:off x="1439575" y="2104800"/>
              <a:ext cx="695100" cy="35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latin typeface="Montserrat"/>
                  <a:ea typeface="Montserrat"/>
                  <a:cs typeface="Montserrat"/>
                  <a:sym typeface="Montserrat"/>
                </a:rPr>
                <a:t>24</a:t>
              </a:r>
              <a:r>
                <a:rPr lang="en-US" b="1"/>
                <a:t> </a:t>
              </a:r>
              <a:endParaRPr b="1"/>
            </a:p>
          </p:txBody>
        </p:sp>
      </p:grpSp>
    </p:spTree>
    <p:extLst>
      <p:ext uri="{BB962C8B-B14F-4D97-AF65-F5344CB8AC3E}">
        <p14:creationId xmlns:p14="http://schemas.microsoft.com/office/powerpoint/2010/main" val="1988506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8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14</a:t>
            </a:fld>
            <a:endParaRPr/>
          </a:p>
        </p:txBody>
      </p:sp>
      <p:sp>
        <p:nvSpPr>
          <p:cNvPr id="253" name="Google Shape;253;p38"/>
          <p:cNvSpPr txBox="1"/>
          <p:nvPr/>
        </p:nvSpPr>
        <p:spPr>
          <a:xfrm>
            <a:off x="276225" y="233350"/>
            <a:ext cx="85599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many hours are there in 1 week?</a:t>
            </a:r>
            <a:endParaRPr/>
          </a:p>
        </p:txBody>
      </p:sp>
      <p:sp>
        <p:nvSpPr>
          <p:cNvPr id="254" name="Google Shape;254;p38"/>
          <p:cNvSpPr/>
          <p:nvPr/>
        </p:nvSpPr>
        <p:spPr>
          <a:xfrm>
            <a:off x="1111975" y="1985675"/>
            <a:ext cx="1350300" cy="765300"/>
          </a:xfrm>
          <a:prstGeom prst="rect">
            <a:avLst/>
          </a:prstGeom>
          <a:solidFill>
            <a:srgbClr val="A4C2F4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38"/>
          <p:cNvSpPr txBox="1"/>
          <p:nvPr/>
        </p:nvSpPr>
        <p:spPr>
          <a:xfrm>
            <a:off x="1439575" y="2104800"/>
            <a:ext cx="6951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latin typeface="Montserrat"/>
                <a:ea typeface="Montserrat"/>
                <a:cs typeface="Montserrat"/>
                <a:sym typeface="Montserrat"/>
              </a:rPr>
              <a:t>24</a:t>
            </a:r>
            <a:r>
              <a:rPr lang="en-US" b="1"/>
              <a:t> </a:t>
            </a:r>
            <a:endParaRPr b="1"/>
          </a:p>
        </p:txBody>
      </p:sp>
      <p:grpSp>
        <p:nvGrpSpPr>
          <p:cNvPr id="256" name="Google Shape;256;p38"/>
          <p:cNvGrpSpPr/>
          <p:nvPr/>
        </p:nvGrpSpPr>
        <p:grpSpPr>
          <a:xfrm>
            <a:off x="2462275" y="1985675"/>
            <a:ext cx="1350300" cy="765300"/>
            <a:chOff x="1111975" y="1985675"/>
            <a:chExt cx="1350300" cy="765300"/>
          </a:xfrm>
        </p:grpSpPr>
        <p:sp>
          <p:nvSpPr>
            <p:cNvPr id="257" name="Google Shape;257;p38"/>
            <p:cNvSpPr/>
            <p:nvPr/>
          </p:nvSpPr>
          <p:spPr>
            <a:xfrm>
              <a:off x="1111975" y="1985675"/>
              <a:ext cx="1350300" cy="765300"/>
            </a:xfrm>
            <a:prstGeom prst="rect">
              <a:avLst/>
            </a:prstGeom>
            <a:solidFill>
              <a:srgbClr val="A4C2F4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38"/>
            <p:cNvSpPr txBox="1"/>
            <p:nvPr/>
          </p:nvSpPr>
          <p:spPr>
            <a:xfrm>
              <a:off x="1439575" y="2104800"/>
              <a:ext cx="695100" cy="35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latin typeface="Montserrat"/>
                  <a:ea typeface="Montserrat"/>
                  <a:cs typeface="Montserrat"/>
                  <a:sym typeface="Montserrat"/>
                </a:rPr>
                <a:t>24</a:t>
              </a:r>
              <a:r>
                <a:rPr lang="en-US" b="1"/>
                <a:t> </a:t>
              </a:r>
              <a:endParaRPr b="1"/>
            </a:p>
          </p:txBody>
        </p:sp>
      </p:grpSp>
      <p:grpSp>
        <p:nvGrpSpPr>
          <p:cNvPr id="259" name="Google Shape;259;p38"/>
          <p:cNvGrpSpPr/>
          <p:nvPr/>
        </p:nvGrpSpPr>
        <p:grpSpPr>
          <a:xfrm>
            <a:off x="3812575" y="1985675"/>
            <a:ext cx="1350300" cy="765300"/>
            <a:chOff x="1111975" y="1985675"/>
            <a:chExt cx="1350300" cy="765300"/>
          </a:xfrm>
        </p:grpSpPr>
        <p:sp>
          <p:nvSpPr>
            <p:cNvPr id="260" name="Google Shape;260;p38"/>
            <p:cNvSpPr/>
            <p:nvPr/>
          </p:nvSpPr>
          <p:spPr>
            <a:xfrm>
              <a:off x="1111975" y="1985675"/>
              <a:ext cx="1350300" cy="765300"/>
            </a:xfrm>
            <a:prstGeom prst="rect">
              <a:avLst/>
            </a:prstGeom>
            <a:solidFill>
              <a:srgbClr val="A4C2F4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38"/>
            <p:cNvSpPr txBox="1"/>
            <p:nvPr/>
          </p:nvSpPr>
          <p:spPr>
            <a:xfrm>
              <a:off x="1439575" y="2104800"/>
              <a:ext cx="695100" cy="35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latin typeface="Montserrat"/>
                  <a:ea typeface="Montserrat"/>
                  <a:cs typeface="Montserrat"/>
                  <a:sym typeface="Montserrat"/>
                </a:rPr>
                <a:t>24</a:t>
              </a:r>
              <a:r>
                <a:rPr lang="en-US" b="1"/>
                <a:t> </a:t>
              </a:r>
              <a:endParaRPr b="1"/>
            </a:p>
          </p:txBody>
        </p:sp>
      </p:grpSp>
    </p:spTree>
    <p:extLst>
      <p:ext uri="{BB962C8B-B14F-4D97-AF65-F5344CB8AC3E}">
        <p14:creationId xmlns:p14="http://schemas.microsoft.com/office/powerpoint/2010/main" val="3620104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9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15</a:t>
            </a:fld>
            <a:endParaRPr/>
          </a:p>
        </p:txBody>
      </p:sp>
      <p:sp>
        <p:nvSpPr>
          <p:cNvPr id="267" name="Google Shape;267;p39"/>
          <p:cNvSpPr txBox="1"/>
          <p:nvPr/>
        </p:nvSpPr>
        <p:spPr>
          <a:xfrm>
            <a:off x="276225" y="233350"/>
            <a:ext cx="85599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many hours are there in 1 week?</a:t>
            </a:r>
            <a:endParaRPr/>
          </a:p>
        </p:txBody>
      </p:sp>
      <p:sp>
        <p:nvSpPr>
          <p:cNvPr id="268" name="Google Shape;268;p39"/>
          <p:cNvSpPr/>
          <p:nvPr/>
        </p:nvSpPr>
        <p:spPr>
          <a:xfrm>
            <a:off x="1111975" y="1985675"/>
            <a:ext cx="1350300" cy="765300"/>
          </a:xfrm>
          <a:prstGeom prst="rect">
            <a:avLst/>
          </a:prstGeom>
          <a:solidFill>
            <a:srgbClr val="A4C2F4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39"/>
          <p:cNvSpPr txBox="1"/>
          <p:nvPr/>
        </p:nvSpPr>
        <p:spPr>
          <a:xfrm>
            <a:off x="1439575" y="2104800"/>
            <a:ext cx="6951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latin typeface="Montserrat"/>
                <a:ea typeface="Montserrat"/>
                <a:cs typeface="Montserrat"/>
                <a:sym typeface="Montserrat"/>
              </a:rPr>
              <a:t>24</a:t>
            </a:r>
            <a:r>
              <a:rPr lang="en-US" b="1"/>
              <a:t> </a:t>
            </a:r>
            <a:endParaRPr b="1"/>
          </a:p>
        </p:txBody>
      </p:sp>
      <p:grpSp>
        <p:nvGrpSpPr>
          <p:cNvPr id="270" name="Google Shape;270;p39"/>
          <p:cNvGrpSpPr/>
          <p:nvPr/>
        </p:nvGrpSpPr>
        <p:grpSpPr>
          <a:xfrm>
            <a:off x="2462275" y="1985675"/>
            <a:ext cx="1350300" cy="765300"/>
            <a:chOff x="1111975" y="1985675"/>
            <a:chExt cx="1350300" cy="765300"/>
          </a:xfrm>
        </p:grpSpPr>
        <p:sp>
          <p:nvSpPr>
            <p:cNvPr id="271" name="Google Shape;271;p39"/>
            <p:cNvSpPr/>
            <p:nvPr/>
          </p:nvSpPr>
          <p:spPr>
            <a:xfrm>
              <a:off x="1111975" y="1985675"/>
              <a:ext cx="1350300" cy="765300"/>
            </a:xfrm>
            <a:prstGeom prst="rect">
              <a:avLst/>
            </a:prstGeom>
            <a:solidFill>
              <a:srgbClr val="A4C2F4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39"/>
            <p:cNvSpPr txBox="1"/>
            <p:nvPr/>
          </p:nvSpPr>
          <p:spPr>
            <a:xfrm>
              <a:off x="1439575" y="2104800"/>
              <a:ext cx="695100" cy="35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latin typeface="Montserrat"/>
                  <a:ea typeface="Montserrat"/>
                  <a:cs typeface="Montserrat"/>
                  <a:sym typeface="Montserrat"/>
                </a:rPr>
                <a:t>24</a:t>
              </a:r>
              <a:r>
                <a:rPr lang="en-US" b="1"/>
                <a:t> </a:t>
              </a:r>
              <a:endParaRPr b="1"/>
            </a:p>
          </p:txBody>
        </p:sp>
      </p:grpSp>
      <p:grpSp>
        <p:nvGrpSpPr>
          <p:cNvPr id="273" name="Google Shape;273;p39"/>
          <p:cNvGrpSpPr/>
          <p:nvPr/>
        </p:nvGrpSpPr>
        <p:grpSpPr>
          <a:xfrm>
            <a:off x="3812575" y="1985675"/>
            <a:ext cx="1350300" cy="765300"/>
            <a:chOff x="1111975" y="1985675"/>
            <a:chExt cx="1350300" cy="765300"/>
          </a:xfrm>
        </p:grpSpPr>
        <p:sp>
          <p:nvSpPr>
            <p:cNvPr id="274" name="Google Shape;274;p39"/>
            <p:cNvSpPr/>
            <p:nvPr/>
          </p:nvSpPr>
          <p:spPr>
            <a:xfrm>
              <a:off x="1111975" y="1985675"/>
              <a:ext cx="1350300" cy="765300"/>
            </a:xfrm>
            <a:prstGeom prst="rect">
              <a:avLst/>
            </a:prstGeom>
            <a:solidFill>
              <a:srgbClr val="A4C2F4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39"/>
            <p:cNvSpPr txBox="1"/>
            <p:nvPr/>
          </p:nvSpPr>
          <p:spPr>
            <a:xfrm>
              <a:off x="1439575" y="2104800"/>
              <a:ext cx="695100" cy="35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latin typeface="Montserrat"/>
                  <a:ea typeface="Montserrat"/>
                  <a:cs typeface="Montserrat"/>
                  <a:sym typeface="Montserrat"/>
                </a:rPr>
                <a:t>24</a:t>
              </a:r>
              <a:r>
                <a:rPr lang="en-US" b="1"/>
                <a:t> </a:t>
              </a:r>
              <a:endParaRPr b="1"/>
            </a:p>
          </p:txBody>
        </p:sp>
      </p:grpSp>
      <p:grpSp>
        <p:nvGrpSpPr>
          <p:cNvPr id="276" name="Google Shape;276;p39"/>
          <p:cNvGrpSpPr/>
          <p:nvPr/>
        </p:nvGrpSpPr>
        <p:grpSpPr>
          <a:xfrm>
            <a:off x="5162875" y="1985675"/>
            <a:ext cx="1350300" cy="765300"/>
            <a:chOff x="1111975" y="1985675"/>
            <a:chExt cx="1350300" cy="765300"/>
          </a:xfrm>
        </p:grpSpPr>
        <p:sp>
          <p:nvSpPr>
            <p:cNvPr id="277" name="Google Shape;277;p39"/>
            <p:cNvSpPr/>
            <p:nvPr/>
          </p:nvSpPr>
          <p:spPr>
            <a:xfrm>
              <a:off x="1111975" y="1985675"/>
              <a:ext cx="1350300" cy="765300"/>
            </a:xfrm>
            <a:prstGeom prst="rect">
              <a:avLst/>
            </a:prstGeom>
            <a:solidFill>
              <a:srgbClr val="A4C2F4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39"/>
            <p:cNvSpPr txBox="1"/>
            <p:nvPr/>
          </p:nvSpPr>
          <p:spPr>
            <a:xfrm>
              <a:off x="1439575" y="2104800"/>
              <a:ext cx="695100" cy="35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latin typeface="Montserrat"/>
                  <a:ea typeface="Montserrat"/>
                  <a:cs typeface="Montserrat"/>
                  <a:sym typeface="Montserrat"/>
                </a:rPr>
                <a:t>24</a:t>
              </a:r>
              <a:r>
                <a:rPr lang="en-US" b="1"/>
                <a:t> </a:t>
              </a:r>
              <a:endParaRPr b="1"/>
            </a:p>
          </p:txBody>
        </p:sp>
      </p:grpSp>
    </p:spTree>
    <p:extLst>
      <p:ext uri="{BB962C8B-B14F-4D97-AF65-F5344CB8AC3E}">
        <p14:creationId xmlns:p14="http://schemas.microsoft.com/office/powerpoint/2010/main" val="3034707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40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16</a:t>
            </a:fld>
            <a:endParaRPr/>
          </a:p>
        </p:txBody>
      </p:sp>
      <p:sp>
        <p:nvSpPr>
          <p:cNvPr id="284" name="Google Shape;284;p40"/>
          <p:cNvSpPr txBox="1"/>
          <p:nvPr/>
        </p:nvSpPr>
        <p:spPr>
          <a:xfrm>
            <a:off x="276225" y="233350"/>
            <a:ext cx="85599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many hours are there in 1 week?</a:t>
            </a:r>
            <a:endParaRPr/>
          </a:p>
        </p:txBody>
      </p:sp>
      <p:sp>
        <p:nvSpPr>
          <p:cNvPr id="285" name="Google Shape;285;p40"/>
          <p:cNvSpPr/>
          <p:nvPr/>
        </p:nvSpPr>
        <p:spPr>
          <a:xfrm>
            <a:off x="1111975" y="1985675"/>
            <a:ext cx="1350300" cy="765300"/>
          </a:xfrm>
          <a:prstGeom prst="rect">
            <a:avLst/>
          </a:prstGeom>
          <a:solidFill>
            <a:srgbClr val="A4C2F4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40"/>
          <p:cNvSpPr txBox="1"/>
          <p:nvPr/>
        </p:nvSpPr>
        <p:spPr>
          <a:xfrm>
            <a:off x="1439575" y="2104800"/>
            <a:ext cx="6951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latin typeface="Montserrat"/>
                <a:ea typeface="Montserrat"/>
                <a:cs typeface="Montserrat"/>
                <a:sym typeface="Montserrat"/>
              </a:rPr>
              <a:t>24</a:t>
            </a:r>
            <a:r>
              <a:rPr lang="en-US" b="1"/>
              <a:t> </a:t>
            </a:r>
            <a:endParaRPr b="1"/>
          </a:p>
        </p:txBody>
      </p:sp>
      <p:grpSp>
        <p:nvGrpSpPr>
          <p:cNvPr id="287" name="Google Shape;287;p40"/>
          <p:cNvGrpSpPr/>
          <p:nvPr/>
        </p:nvGrpSpPr>
        <p:grpSpPr>
          <a:xfrm>
            <a:off x="2462275" y="1985675"/>
            <a:ext cx="1350300" cy="765300"/>
            <a:chOff x="1111975" y="1985675"/>
            <a:chExt cx="1350300" cy="765300"/>
          </a:xfrm>
        </p:grpSpPr>
        <p:sp>
          <p:nvSpPr>
            <p:cNvPr id="288" name="Google Shape;288;p40"/>
            <p:cNvSpPr/>
            <p:nvPr/>
          </p:nvSpPr>
          <p:spPr>
            <a:xfrm>
              <a:off x="1111975" y="1985675"/>
              <a:ext cx="1350300" cy="765300"/>
            </a:xfrm>
            <a:prstGeom prst="rect">
              <a:avLst/>
            </a:prstGeom>
            <a:solidFill>
              <a:srgbClr val="A4C2F4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40"/>
            <p:cNvSpPr txBox="1"/>
            <p:nvPr/>
          </p:nvSpPr>
          <p:spPr>
            <a:xfrm>
              <a:off x="1439575" y="2104800"/>
              <a:ext cx="695100" cy="35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latin typeface="Montserrat"/>
                  <a:ea typeface="Montserrat"/>
                  <a:cs typeface="Montserrat"/>
                  <a:sym typeface="Montserrat"/>
                </a:rPr>
                <a:t>24</a:t>
              </a:r>
              <a:r>
                <a:rPr lang="en-US" b="1"/>
                <a:t> </a:t>
              </a:r>
              <a:endParaRPr b="1"/>
            </a:p>
          </p:txBody>
        </p:sp>
      </p:grpSp>
      <p:grpSp>
        <p:nvGrpSpPr>
          <p:cNvPr id="290" name="Google Shape;290;p40"/>
          <p:cNvGrpSpPr/>
          <p:nvPr/>
        </p:nvGrpSpPr>
        <p:grpSpPr>
          <a:xfrm>
            <a:off x="3812575" y="1985675"/>
            <a:ext cx="1350300" cy="765300"/>
            <a:chOff x="1111975" y="1985675"/>
            <a:chExt cx="1350300" cy="765300"/>
          </a:xfrm>
        </p:grpSpPr>
        <p:sp>
          <p:nvSpPr>
            <p:cNvPr id="291" name="Google Shape;291;p40"/>
            <p:cNvSpPr/>
            <p:nvPr/>
          </p:nvSpPr>
          <p:spPr>
            <a:xfrm>
              <a:off x="1111975" y="1985675"/>
              <a:ext cx="1350300" cy="765300"/>
            </a:xfrm>
            <a:prstGeom prst="rect">
              <a:avLst/>
            </a:prstGeom>
            <a:solidFill>
              <a:srgbClr val="A4C2F4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40"/>
            <p:cNvSpPr txBox="1"/>
            <p:nvPr/>
          </p:nvSpPr>
          <p:spPr>
            <a:xfrm>
              <a:off x="1439575" y="2104800"/>
              <a:ext cx="695100" cy="35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latin typeface="Montserrat"/>
                  <a:ea typeface="Montserrat"/>
                  <a:cs typeface="Montserrat"/>
                  <a:sym typeface="Montserrat"/>
                </a:rPr>
                <a:t>24</a:t>
              </a:r>
              <a:r>
                <a:rPr lang="en-US" b="1"/>
                <a:t> </a:t>
              </a:r>
              <a:endParaRPr b="1"/>
            </a:p>
          </p:txBody>
        </p:sp>
      </p:grpSp>
      <p:grpSp>
        <p:nvGrpSpPr>
          <p:cNvPr id="293" name="Google Shape;293;p40"/>
          <p:cNvGrpSpPr/>
          <p:nvPr/>
        </p:nvGrpSpPr>
        <p:grpSpPr>
          <a:xfrm>
            <a:off x="5162875" y="1985675"/>
            <a:ext cx="1350300" cy="765300"/>
            <a:chOff x="1111975" y="1985675"/>
            <a:chExt cx="1350300" cy="765300"/>
          </a:xfrm>
        </p:grpSpPr>
        <p:sp>
          <p:nvSpPr>
            <p:cNvPr id="294" name="Google Shape;294;p40"/>
            <p:cNvSpPr/>
            <p:nvPr/>
          </p:nvSpPr>
          <p:spPr>
            <a:xfrm>
              <a:off x="1111975" y="1985675"/>
              <a:ext cx="1350300" cy="765300"/>
            </a:xfrm>
            <a:prstGeom prst="rect">
              <a:avLst/>
            </a:prstGeom>
            <a:solidFill>
              <a:srgbClr val="A4C2F4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40"/>
            <p:cNvSpPr txBox="1"/>
            <p:nvPr/>
          </p:nvSpPr>
          <p:spPr>
            <a:xfrm>
              <a:off x="1439575" y="2104800"/>
              <a:ext cx="695100" cy="35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latin typeface="Montserrat"/>
                  <a:ea typeface="Montserrat"/>
                  <a:cs typeface="Montserrat"/>
                  <a:sym typeface="Montserrat"/>
                </a:rPr>
                <a:t>24</a:t>
              </a:r>
              <a:r>
                <a:rPr lang="en-US" b="1"/>
                <a:t> </a:t>
              </a:r>
              <a:endParaRPr b="1"/>
            </a:p>
          </p:txBody>
        </p:sp>
      </p:grpSp>
      <p:grpSp>
        <p:nvGrpSpPr>
          <p:cNvPr id="296" name="Google Shape;296;p40"/>
          <p:cNvGrpSpPr/>
          <p:nvPr/>
        </p:nvGrpSpPr>
        <p:grpSpPr>
          <a:xfrm>
            <a:off x="6513175" y="1985675"/>
            <a:ext cx="1350300" cy="765300"/>
            <a:chOff x="1111975" y="1985675"/>
            <a:chExt cx="1350300" cy="765300"/>
          </a:xfrm>
        </p:grpSpPr>
        <p:sp>
          <p:nvSpPr>
            <p:cNvPr id="297" name="Google Shape;297;p40"/>
            <p:cNvSpPr/>
            <p:nvPr/>
          </p:nvSpPr>
          <p:spPr>
            <a:xfrm>
              <a:off x="1111975" y="1985675"/>
              <a:ext cx="1350300" cy="765300"/>
            </a:xfrm>
            <a:prstGeom prst="rect">
              <a:avLst/>
            </a:prstGeom>
            <a:solidFill>
              <a:srgbClr val="A4C2F4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40"/>
            <p:cNvSpPr txBox="1"/>
            <p:nvPr/>
          </p:nvSpPr>
          <p:spPr>
            <a:xfrm>
              <a:off x="1439575" y="2104800"/>
              <a:ext cx="695100" cy="35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latin typeface="Montserrat"/>
                  <a:ea typeface="Montserrat"/>
                  <a:cs typeface="Montserrat"/>
                  <a:sym typeface="Montserrat"/>
                </a:rPr>
                <a:t>24</a:t>
              </a:r>
              <a:r>
                <a:rPr lang="en-US" b="1"/>
                <a:t> </a:t>
              </a:r>
              <a:endParaRPr b="1"/>
            </a:p>
          </p:txBody>
        </p:sp>
      </p:grpSp>
    </p:spTree>
    <p:extLst>
      <p:ext uri="{BB962C8B-B14F-4D97-AF65-F5344CB8AC3E}">
        <p14:creationId xmlns:p14="http://schemas.microsoft.com/office/powerpoint/2010/main" val="1086566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41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17</a:t>
            </a:fld>
            <a:endParaRPr/>
          </a:p>
        </p:txBody>
      </p:sp>
      <p:sp>
        <p:nvSpPr>
          <p:cNvPr id="304" name="Google Shape;304;p41"/>
          <p:cNvSpPr txBox="1"/>
          <p:nvPr/>
        </p:nvSpPr>
        <p:spPr>
          <a:xfrm>
            <a:off x="276225" y="233350"/>
            <a:ext cx="85599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many hours are there in 1 week?</a:t>
            </a:r>
            <a:endParaRPr/>
          </a:p>
        </p:txBody>
      </p:sp>
      <p:sp>
        <p:nvSpPr>
          <p:cNvPr id="305" name="Google Shape;305;p41"/>
          <p:cNvSpPr/>
          <p:nvPr/>
        </p:nvSpPr>
        <p:spPr>
          <a:xfrm>
            <a:off x="1111975" y="1985675"/>
            <a:ext cx="1350300" cy="765300"/>
          </a:xfrm>
          <a:prstGeom prst="rect">
            <a:avLst/>
          </a:prstGeom>
          <a:solidFill>
            <a:srgbClr val="A4C2F4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41"/>
          <p:cNvSpPr txBox="1"/>
          <p:nvPr/>
        </p:nvSpPr>
        <p:spPr>
          <a:xfrm>
            <a:off x="1439575" y="2104800"/>
            <a:ext cx="6951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latin typeface="Montserrat"/>
                <a:ea typeface="Montserrat"/>
                <a:cs typeface="Montserrat"/>
                <a:sym typeface="Montserrat"/>
              </a:rPr>
              <a:t>24</a:t>
            </a:r>
            <a:r>
              <a:rPr lang="en-US" b="1"/>
              <a:t> </a:t>
            </a:r>
            <a:endParaRPr b="1"/>
          </a:p>
        </p:txBody>
      </p:sp>
      <p:grpSp>
        <p:nvGrpSpPr>
          <p:cNvPr id="307" name="Google Shape;307;p41"/>
          <p:cNvGrpSpPr/>
          <p:nvPr/>
        </p:nvGrpSpPr>
        <p:grpSpPr>
          <a:xfrm>
            <a:off x="2462275" y="1985675"/>
            <a:ext cx="1350300" cy="765300"/>
            <a:chOff x="1111975" y="1985675"/>
            <a:chExt cx="1350300" cy="765300"/>
          </a:xfrm>
        </p:grpSpPr>
        <p:sp>
          <p:nvSpPr>
            <p:cNvPr id="308" name="Google Shape;308;p41"/>
            <p:cNvSpPr/>
            <p:nvPr/>
          </p:nvSpPr>
          <p:spPr>
            <a:xfrm>
              <a:off x="1111975" y="1985675"/>
              <a:ext cx="1350300" cy="765300"/>
            </a:xfrm>
            <a:prstGeom prst="rect">
              <a:avLst/>
            </a:prstGeom>
            <a:solidFill>
              <a:srgbClr val="A4C2F4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41"/>
            <p:cNvSpPr txBox="1"/>
            <p:nvPr/>
          </p:nvSpPr>
          <p:spPr>
            <a:xfrm>
              <a:off x="1439575" y="2104800"/>
              <a:ext cx="695100" cy="35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latin typeface="Montserrat"/>
                  <a:ea typeface="Montserrat"/>
                  <a:cs typeface="Montserrat"/>
                  <a:sym typeface="Montserrat"/>
                </a:rPr>
                <a:t>24</a:t>
              </a:r>
              <a:r>
                <a:rPr lang="en-US" b="1"/>
                <a:t> </a:t>
              </a:r>
              <a:endParaRPr b="1"/>
            </a:p>
          </p:txBody>
        </p:sp>
      </p:grpSp>
      <p:grpSp>
        <p:nvGrpSpPr>
          <p:cNvPr id="310" name="Google Shape;310;p41"/>
          <p:cNvGrpSpPr/>
          <p:nvPr/>
        </p:nvGrpSpPr>
        <p:grpSpPr>
          <a:xfrm>
            <a:off x="3812575" y="1985675"/>
            <a:ext cx="1350300" cy="765300"/>
            <a:chOff x="1111975" y="1985675"/>
            <a:chExt cx="1350300" cy="765300"/>
          </a:xfrm>
        </p:grpSpPr>
        <p:sp>
          <p:nvSpPr>
            <p:cNvPr id="311" name="Google Shape;311;p41"/>
            <p:cNvSpPr/>
            <p:nvPr/>
          </p:nvSpPr>
          <p:spPr>
            <a:xfrm>
              <a:off x="1111975" y="1985675"/>
              <a:ext cx="1350300" cy="765300"/>
            </a:xfrm>
            <a:prstGeom prst="rect">
              <a:avLst/>
            </a:prstGeom>
            <a:solidFill>
              <a:srgbClr val="A4C2F4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41"/>
            <p:cNvSpPr txBox="1"/>
            <p:nvPr/>
          </p:nvSpPr>
          <p:spPr>
            <a:xfrm>
              <a:off x="1439575" y="2104800"/>
              <a:ext cx="695100" cy="35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latin typeface="Montserrat"/>
                  <a:ea typeface="Montserrat"/>
                  <a:cs typeface="Montserrat"/>
                  <a:sym typeface="Montserrat"/>
                </a:rPr>
                <a:t>24</a:t>
              </a:r>
              <a:r>
                <a:rPr lang="en-US" b="1"/>
                <a:t> </a:t>
              </a:r>
              <a:endParaRPr b="1"/>
            </a:p>
          </p:txBody>
        </p:sp>
      </p:grpSp>
      <p:grpSp>
        <p:nvGrpSpPr>
          <p:cNvPr id="313" name="Google Shape;313;p41"/>
          <p:cNvGrpSpPr/>
          <p:nvPr/>
        </p:nvGrpSpPr>
        <p:grpSpPr>
          <a:xfrm>
            <a:off x="5162875" y="1985675"/>
            <a:ext cx="1350300" cy="765300"/>
            <a:chOff x="1111975" y="1985675"/>
            <a:chExt cx="1350300" cy="765300"/>
          </a:xfrm>
        </p:grpSpPr>
        <p:sp>
          <p:nvSpPr>
            <p:cNvPr id="314" name="Google Shape;314;p41"/>
            <p:cNvSpPr/>
            <p:nvPr/>
          </p:nvSpPr>
          <p:spPr>
            <a:xfrm>
              <a:off x="1111975" y="1985675"/>
              <a:ext cx="1350300" cy="765300"/>
            </a:xfrm>
            <a:prstGeom prst="rect">
              <a:avLst/>
            </a:prstGeom>
            <a:solidFill>
              <a:srgbClr val="A4C2F4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41"/>
            <p:cNvSpPr txBox="1"/>
            <p:nvPr/>
          </p:nvSpPr>
          <p:spPr>
            <a:xfrm>
              <a:off x="1439575" y="2104800"/>
              <a:ext cx="695100" cy="35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latin typeface="Montserrat"/>
                  <a:ea typeface="Montserrat"/>
                  <a:cs typeface="Montserrat"/>
                  <a:sym typeface="Montserrat"/>
                </a:rPr>
                <a:t>24</a:t>
              </a:r>
              <a:r>
                <a:rPr lang="en-US" b="1"/>
                <a:t> </a:t>
              </a:r>
              <a:endParaRPr b="1"/>
            </a:p>
          </p:txBody>
        </p:sp>
      </p:grpSp>
      <p:grpSp>
        <p:nvGrpSpPr>
          <p:cNvPr id="316" name="Google Shape;316;p41"/>
          <p:cNvGrpSpPr/>
          <p:nvPr/>
        </p:nvGrpSpPr>
        <p:grpSpPr>
          <a:xfrm>
            <a:off x="6513175" y="1985675"/>
            <a:ext cx="1350300" cy="765300"/>
            <a:chOff x="1111975" y="1985675"/>
            <a:chExt cx="1350300" cy="765300"/>
          </a:xfrm>
        </p:grpSpPr>
        <p:sp>
          <p:nvSpPr>
            <p:cNvPr id="317" name="Google Shape;317;p41"/>
            <p:cNvSpPr/>
            <p:nvPr/>
          </p:nvSpPr>
          <p:spPr>
            <a:xfrm>
              <a:off x="1111975" y="1985675"/>
              <a:ext cx="1350300" cy="765300"/>
            </a:xfrm>
            <a:prstGeom prst="rect">
              <a:avLst/>
            </a:prstGeom>
            <a:solidFill>
              <a:srgbClr val="A4C2F4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41"/>
            <p:cNvSpPr txBox="1"/>
            <p:nvPr/>
          </p:nvSpPr>
          <p:spPr>
            <a:xfrm>
              <a:off x="1439575" y="2104800"/>
              <a:ext cx="695100" cy="35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latin typeface="Montserrat"/>
                  <a:ea typeface="Montserrat"/>
                  <a:cs typeface="Montserrat"/>
                  <a:sym typeface="Montserrat"/>
                </a:rPr>
                <a:t>24</a:t>
              </a:r>
              <a:r>
                <a:rPr lang="en-US" b="1"/>
                <a:t> </a:t>
              </a:r>
              <a:endParaRPr b="1"/>
            </a:p>
          </p:txBody>
        </p:sp>
      </p:grpSp>
      <p:grpSp>
        <p:nvGrpSpPr>
          <p:cNvPr id="319" name="Google Shape;319;p41"/>
          <p:cNvGrpSpPr/>
          <p:nvPr/>
        </p:nvGrpSpPr>
        <p:grpSpPr>
          <a:xfrm>
            <a:off x="7863475" y="1985675"/>
            <a:ext cx="1350300" cy="765300"/>
            <a:chOff x="1111975" y="1985675"/>
            <a:chExt cx="1350300" cy="765300"/>
          </a:xfrm>
        </p:grpSpPr>
        <p:sp>
          <p:nvSpPr>
            <p:cNvPr id="320" name="Google Shape;320;p41"/>
            <p:cNvSpPr/>
            <p:nvPr/>
          </p:nvSpPr>
          <p:spPr>
            <a:xfrm>
              <a:off x="1111975" y="1985675"/>
              <a:ext cx="1350300" cy="765300"/>
            </a:xfrm>
            <a:prstGeom prst="rect">
              <a:avLst/>
            </a:prstGeom>
            <a:solidFill>
              <a:srgbClr val="A4C2F4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41"/>
            <p:cNvSpPr txBox="1"/>
            <p:nvPr/>
          </p:nvSpPr>
          <p:spPr>
            <a:xfrm>
              <a:off x="1439575" y="2104800"/>
              <a:ext cx="695100" cy="35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latin typeface="Montserrat"/>
                  <a:ea typeface="Montserrat"/>
                  <a:cs typeface="Montserrat"/>
                  <a:sym typeface="Montserrat"/>
                </a:rPr>
                <a:t>24</a:t>
              </a:r>
              <a:r>
                <a:rPr lang="en-US" b="1"/>
                <a:t> </a:t>
              </a:r>
              <a:endParaRPr b="1"/>
            </a:p>
          </p:txBody>
        </p:sp>
      </p:grpSp>
    </p:spTree>
    <p:extLst>
      <p:ext uri="{BB962C8B-B14F-4D97-AF65-F5344CB8AC3E}">
        <p14:creationId xmlns:p14="http://schemas.microsoft.com/office/powerpoint/2010/main" val="1285131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42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18</a:t>
            </a:fld>
            <a:endParaRPr/>
          </a:p>
        </p:txBody>
      </p:sp>
      <p:sp>
        <p:nvSpPr>
          <p:cNvPr id="327" name="Google Shape;327;p42"/>
          <p:cNvSpPr txBox="1"/>
          <p:nvPr/>
        </p:nvSpPr>
        <p:spPr>
          <a:xfrm>
            <a:off x="276225" y="233350"/>
            <a:ext cx="85599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many hours are there in 1 week?</a:t>
            </a:r>
            <a:endParaRPr/>
          </a:p>
        </p:txBody>
      </p:sp>
      <p:sp>
        <p:nvSpPr>
          <p:cNvPr id="328" name="Google Shape;328;p42"/>
          <p:cNvSpPr/>
          <p:nvPr/>
        </p:nvSpPr>
        <p:spPr>
          <a:xfrm>
            <a:off x="1111975" y="1985675"/>
            <a:ext cx="1350300" cy="765300"/>
          </a:xfrm>
          <a:prstGeom prst="rect">
            <a:avLst/>
          </a:prstGeom>
          <a:solidFill>
            <a:srgbClr val="A4C2F4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42"/>
          <p:cNvSpPr txBox="1"/>
          <p:nvPr/>
        </p:nvSpPr>
        <p:spPr>
          <a:xfrm>
            <a:off x="1439575" y="2104800"/>
            <a:ext cx="695100" cy="3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latin typeface="Montserrat"/>
                <a:ea typeface="Montserrat"/>
                <a:cs typeface="Montserrat"/>
                <a:sym typeface="Montserrat"/>
              </a:rPr>
              <a:t>24</a:t>
            </a:r>
            <a:r>
              <a:rPr lang="en-US" b="1"/>
              <a:t> </a:t>
            </a:r>
            <a:endParaRPr b="1"/>
          </a:p>
        </p:txBody>
      </p:sp>
      <p:grpSp>
        <p:nvGrpSpPr>
          <p:cNvPr id="330" name="Google Shape;330;p42"/>
          <p:cNvGrpSpPr/>
          <p:nvPr/>
        </p:nvGrpSpPr>
        <p:grpSpPr>
          <a:xfrm>
            <a:off x="2462275" y="1985675"/>
            <a:ext cx="1350300" cy="765300"/>
            <a:chOff x="1111975" y="1985675"/>
            <a:chExt cx="1350300" cy="765300"/>
          </a:xfrm>
        </p:grpSpPr>
        <p:sp>
          <p:nvSpPr>
            <p:cNvPr id="331" name="Google Shape;331;p42"/>
            <p:cNvSpPr/>
            <p:nvPr/>
          </p:nvSpPr>
          <p:spPr>
            <a:xfrm>
              <a:off x="1111975" y="1985675"/>
              <a:ext cx="1350300" cy="765300"/>
            </a:xfrm>
            <a:prstGeom prst="rect">
              <a:avLst/>
            </a:prstGeom>
            <a:solidFill>
              <a:srgbClr val="A4C2F4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42"/>
            <p:cNvSpPr txBox="1"/>
            <p:nvPr/>
          </p:nvSpPr>
          <p:spPr>
            <a:xfrm>
              <a:off x="1439575" y="2104800"/>
              <a:ext cx="695100" cy="35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latin typeface="Montserrat"/>
                  <a:ea typeface="Montserrat"/>
                  <a:cs typeface="Montserrat"/>
                  <a:sym typeface="Montserrat"/>
                </a:rPr>
                <a:t>24</a:t>
              </a:r>
              <a:r>
                <a:rPr lang="en-US" b="1"/>
                <a:t> </a:t>
              </a:r>
              <a:endParaRPr b="1"/>
            </a:p>
          </p:txBody>
        </p:sp>
      </p:grpSp>
      <p:grpSp>
        <p:nvGrpSpPr>
          <p:cNvPr id="333" name="Google Shape;333;p42"/>
          <p:cNvGrpSpPr/>
          <p:nvPr/>
        </p:nvGrpSpPr>
        <p:grpSpPr>
          <a:xfrm>
            <a:off x="3812575" y="1985675"/>
            <a:ext cx="1350300" cy="765300"/>
            <a:chOff x="1111975" y="1985675"/>
            <a:chExt cx="1350300" cy="765300"/>
          </a:xfrm>
        </p:grpSpPr>
        <p:sp>
          <p:nvSpPr>
            <p:cNvPr id="334" name="Google Shape;334;p42"/>
            <p:cNvSpPr/>
            <p:nvPr/>
          </p:nvSpPr>
          <p:spPr>
            <a:xfrm>
              <a:off x="1111975" y="1985675"/>
              <a:ext cx="1350300" cy="765300"/>
            </a:xfrm>
            <a:prstGeom prst="rect">
              <a:avLst/>
            </a:prstGeom>
            <a:solidFill>
              <a:srgbClr val="A4C2F4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42"/>
            <p:cNvSpPr txBox="1"/>
            <p:nvPr/>
          </p:nvSpPr>
          <p:spPr>
            <a:xfrm>
              <a:off x="1439575" y="2104800"/>
              <a:ext cx="695100" cy="35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latin typeface="Montserrat"/>
                  <a:ea typeface="Montserrat"/>
                  <a:cs typeface="Montserrat"/>
                  <a:sym typeface="Montserrat"/>
                </a:rPr>
                <a:t>24</a:t>
              </a:r>
              <a:r>
                <a:rPr lang="en-US" b="1"/>
                <a:t> </a:t>
              </a:r>
              <a:endParaRPr b="1"/>
            </a:p>
          </p:txBody>
        </p:sp>
      </p:grpSp>
      <p:grpSp>
        <p:nvGrpSpPr>
          <p:cNvPr id="336" name="Google Shape;336;p42"/>
          <p:cNvGrpSpPr/>
          <p:nvPr/>
        </p:nvGrpSpPr>
        <p:grpSpPr>
          <a:xfrm>
            <a:off x="5162875" y="1985675"/>
            <a:ext cx="1350300" cy="765300"/>
            <a:chOff x="1111975" y="1985675"/>
            <a:chExt cx="1350300" cy="765300"/>
          </a:xfrm>
        </p:grpSpPr>
        <p:sp>
          <p:nvSpPr>
            <p:cNvPr id="337" name="Google Shape;337;p42"/>
            <p:cNvSpPr/>
            <p:nvPr/>
          </p:nvSpPr>
          <p:spPr>
            <a:xfrm>
              <a:off x="1111975" y="1985675"/>
              <a:ext cx="1350300" cy="765300"/>
            </a:xfrm>
            <a:prstGeom prst="rect">
              <a:avLst/>
            </a:prstGeom>
            <a:solidFill>
              <a:srgbClr val="A4C2F4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42"/>
            <p:cNvSpPr txBox="1"/>
            <p:nvPr/>
          </p:nvSpPr>
          <p:spPr>
            <a:xfrm>
              <a:off x="1439575" y="2104800"/>
              <a:ext cx="695100" cy="35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latin typeface="Montserrat"/>
                  <a:ea typeface="Montserrat"/>
                  <a:cs typeface="Montserrat"/>
                  <a:sym typeface="Montserrat"/>
                </a:rPr>
                <a:t>24</a:t>
              </a:r>
              <a:r>
                <a:rPr lang="en-US" b="1"/>
                <a:t> </a:t>
              </a:r>
              <a:endParaRPr b="1"/>
            </a:p>
          </p:txBody>
        </p:sp>
      </p:grpSp>
      <p:grpSp>
        <p:nvGrpSpPr>
          <p:cNvPr id="339" name="Google Shape;339;p42"/>
          <p:cNvGrpSpPr/>
          <p:nvPr/>
        </p:nvGrpSpPr>
        <p:grpSpPr>
          <a:xfrm>
            <a:off x="6513175" y="1985675"/>
            <a:ext cx="1350300" cy="765300"/>
            <a:chOff x="1111975" y="1985675"/>
            <a:chExt cx="1350300" cy="765300"/>
          </a:xfrm>
        </p:grpSpPr>
        <p:sp>
          <p:nvSpPr>
            <p:cNvPr id="340" name="Google Shape;340;p42"/>
            <p:cNvSpPr/>
            <p:nvPr/>
          </p:nvSpPr>
          <p:spPr>
            <a:xfrm>
              <a:off x="1111975" y="1985675"/>
              <a:ext cx="1350300" cy="765300"/>
            </a:xfrm>
            <a:prstGeom prst="rect">
              <a:avLst/>
            </a:prstGeom>
            <a:solidFill>
              <a:srgbClr val="A4C2F4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42"/>
            <p:cNvSpPr txBox="1"/>
            <p:nvPr/>
          </p:nvSpPr>
          <p:spPr>
            <a:xfrm>
              <a:off x="1439575" y="2104800"/>
              <a:ext cx="695100" cy="35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latin typeface="Montserrat"/>
                  <a:ea typeface="Montserrat"/>
                  <a:cs typeface="Montserrat"/>
                  <a:sym typeface="Montserrat"/>
                </a:rPr>
                <a:t>24</a:t>
              </a:r>
              <a:r>
                <a:rPr lang="en-US" b="1"/>
                <a:t> </a:t>
              </a:r>
              <a:endParaRPr b="1"/>
            </a:p>
          </p:txBody>
        </p:sp>
      </p:grpSp>
      <p:grpSp>
        <p:nvGrpSpPr>
          <p:cNvPr id="342" name="Google Shape;342;p42"/>
          <p:cNvGrpSpPr/>
          <p:nvPr/>
        </p:nvGrpSpPr>
        <p:grpSpPr>
          <a:xfrm>
            <a:off x="7863475" y="1985675"/>
            <a:ext cx="1350300" cy="765300"/>
            <a:chOff x="1111975" y="1985675"/>
            <a:chExt cx="1350300" cy="765300"/>
          </a:xfrm>
        </p:grpSpPr>
        <p:sp>
          <p:nvSpPr>
            <p:cNvPr id="343" name="Google Shape;343;p42"/>
            <p:cNvSpPr/>
            <p:nvPr/>
          </p:nvSpPr>
          <p:spPr>
            <a:xfrm>
              <a:off x="1111975" y="1985675"/>
              <a:ext cx="1350300" cy="765300"/>
            </a:xfrm>
            <a:prstGeom prst="rect">
              <a:avLst/>
            </a:prstGeom>
            <a:solidFill>
              <a:srgbClr val="A4C2F4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42"/>
            <p:cNvSpPr txBox="1"/>
            <p:nvPr/>
          </p:nvSpPr>
          <p:spPr>
            <a:xfrm>
              <a:off x="1439575" y="2104800"/>
              <a:ext cx="695100" cy="35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latin typeface="Montserrat"/>
                  <a:ea typeface="Montserrat"/>
                  <a:cs typeface="Montserrat"/>
                  <a:sym typeface="Montserrat"/>
                </a:rPr>
                <a:t>24</a:t>
              </a:r>
              <a:r>
                <a:rPr lang="en-US" b="1"/>
                <a:t> </a:t>
              </a:r>
              <a:endParaRPr b="1"/>
            </a:p>
          </p:txBody>
        </p:sp>
      </p:grpSp>
      <p:grpSp>
        <p:nvGrpSpPr>
          <p:cNvPr id="345" name="Google Shape;345;p42"/>
          <p:cNvGrpSpPr/>
          <p:nvPr/>
        </p:nvGrpSpPr>
        <p:grpSpPr>
          <a:xfrm>
            <a:off x="9213775" y="1985675"/>
            <a:ext cx="1350300" cy="765300"/>
            <a:chOff x="1111975" y="1985675"/>
            <a:chExt cx="1350300" cy="765300"/>
          </a:xfrm>
        </p:grpSpPr>
        <p:sp>
          <p:nvSpPr>
            <p:cNvPr id="346" name="Google Shape;346;p42"/>
            <p:cNvSpPr/>
            <p:nvPr/>
          </p:nvSpPr>
          <p:spPr>
            <a:xfrm>
              <a:off x="1111975" y="1985675"/>
              <a:ext cx="1350300" cy="765300"/>
            </a:xfrm>
            <a:prstGeom prst="rect">
              <a:avLst/>
            </a:prstGeom>
            <a:solidFill>
              <a:srgbClr val="A4C2F4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42"/>
            <p:cNvSpPr txBox="1"/>
            <p:nvPr/>
          </p:nvSpPr>
          <p:spPr>
            <a:xfrm>
              <a:off x="1439575" y="2104800"/>
              <a:ext cx="695100" cy="357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latin typeface="Montserrat"/>
                  <a:ea typeface="Montserrat"/>
                  <a:cs typeface="Montserrat"/>
                  <a:sym typeface="Montserrat"/>
                </a:rPr>
                <a:t>24</a:t>
              </a:r>
              <a:r>
                <a:rPr lang="en-US" b="1"/>
                <a:t> </a:t>
              </a:r>
              <a:endParaRPr b="1"/>
            </a:p>
          </p:txBody>
        </p:sp>
      </p:grpSp>
      <p:sp>
        <p:nvSpPr>
          <p:cNvPr id="348" name="Google Shape;348;p42"/>
          <p:cNvSpPr txBox="1"/>
          <p:nvPr/>
        </p:nvSpPr>
        <p:spPr>
          <a:xfrm>
            <a:off x="1588525" y="3613925"/>
            <a:ext cx="31572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24 x 7 = 168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603434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43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19</a:t>
            </a:fld>
            <a:endParaRPr/>
          </a:p>
        </p:txBody>
      </p:sp>
      <p:pic>
        <p:nvPicPr>
          <p:cNvPr id="354" name="Google Shape;354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1600" y="2279287"/>
            <a:ext cx="1657350" cy="3305175"/>
          </a:xfrm>
          <a:prstGeom prst="rect">
            <a:avLst/>
          </a:prstGeom>
          <a:noFill/>
          <a:ln>
            <a:noFill/>
          </a:ln>
        </p:spPr>
      </p:pic>
      <p:sp>
        <p:nvSpPr>
          <p:cNvPr id="355" name="Google Shape;355;p43"/>
          <p:cNvSpPr/>
          <p:nvPr/>
        </p:nvSpPr>
        <p:spPr>
          <a:xfrm>
            <a:off x="3474950" y="2561525"/>
            <a:ext cx="4090500" cy="1195500"/>
          </a:xfrm>
          <a:prstGeom prst="wedgeRoundRectCallout">
            <a:avLst>
              <a:gd name="adj1" fmla="val 82037"/>
              <a:gd name="adj2" fmla="val 9793"/>
              <a:gd name="adj3" fmla="val 0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43"/>
          <p:cNvSpPr txBox="1"/>
          <p:nvPr/>
        </p:nvSpPr>
        <p:spPr>
          <a:xfrm>
            <a:off x="3574250" y="2561525"/>
            <a:ext cx="3891900" cy="11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Montserrat"/>
                <a:ea typeface="Montserrat"/>
                <a:cs typeface="Montserrat"/>
                <a:sym typeface="Montserrat"/>
              </a:rPr>
              <a:t>There are 168 hours in 1 week.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357" name="Google Shape;357;p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21450" y="2466475"/>
            <a:ext cx="1632949" cy="3256975"/>
          </a:xfrm>
          <a:prstGeom prst="rect">
            <a:avLst/>
          </a:prstGeom>
          <a:noFill/>
          <a:ln>
            <a:noFill/>
          </a:ln>
        </p:spPr>
      </p:pic>
      <p:sp>
        <p:nvSpPr>
          <p:cNvPr id="358" name="Google Shape;358;p43"/>
          <p:cNvSpPr txBox="1"/>
          <p:nvPr/>
        </p:nvSpPr>
        <p:spPr>
          <a:xfrm>
            <a:off x="276225" y="233350"/>
            <a:ext cx="85599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many hours are there in 1 week?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18127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0D6F8A5-B348-4829-9C66-07FFAF106F35}"/>
              </a:ext>
            </a:extLst>
          </p:cNvPr>
          <p:cNvSpPr txBox="1"/>
          <p:nvPr/>
        </p:nvSpPr>
        <p:spPr>
          <a:xfrm>
            <a:off x="225419" y="311243"/>
            <a:ext cx="118924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2060"/>
                </a:solidFill>
                <a:latin typeface="CCW Cursive Writing 1" panose="03050602040000000000" pitchFamily="66" charset="0"/>
              </a:rPr>
              <a:t>Good morning! </a:t>
            </a:r>
          </a:p>
          <a:p>
            <a:pPr algn="ctr"/>
            <a:r>
              <a:rPr lang="en-GB" sz="2800" dirty="0">
                <a:solidFill>
                  <a:srgbClr val="002060"/>
                </a:solidFill>
                <a:latin typeface="CCW Cursive Writing 1" panose="03050602040000000000" pitchFamily="66" charset="0"/>
              </a:rPr>
              <a:t>Have a go at the following task:</a:t>
            </a: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451B5351-83BF-43B5-8E02-27FE90C92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407" y="2359752"/>
            <a:ext cx="11619186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3200" dirty="0">
                <a:solidFill>
                  <a:srgbClr val="00B050"/>
                </a:solidFill>
                <a:latin typeface="CCW Cursive Writing 1" panose="03050602040000000000" pitchFamily="66" charset="0"/>
              </a:rPr>
              <a:t>How many times would you see 3 of the same numbers in a row in 24 hours on an ordinary 4 digit 24 hour digital clock?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GB" alt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E85A76-BD18-4C88-808D-E3E70852E7C0}"/>
              </a:ext>
            </a:extLst>
          </p:cNvPr>
          <p:cNvSpPr txBox="1"/>
          <p:nvPr/>
        </p:nvSpPr>
        <p:spPr>
          <a:xfrm>
            <a:off x="3076902" y="4924244"/>
            <a:ext cx="5029200" cy="1461939"/>
          </a:xfrm>
          <a:prstGeom prst="rect">
            <a:avLst/>
          </a:prstGeom>
          <a:noFill/>
          <a:ln>
            <a:solidFill>
              <a:srgbClr val="FFFF00"/>
            </a:solidFill>
          </a:ln>
          <a:effectLst>
            <a:glow rad="127000">
              <a:schemeClr val="tx1"/>
            </a:glow>
          </a:effectLst>
          <a:scene3d>
            <a:camera prst="orthographicFront"/>
            <a:lightRig rig="threePt" dir="t"/>
          </a:scene3d>
          <a:sp3d>
            <a:bevelT w="0" h="0"/>
            <a:bevelB w="0" h="0"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FF0000"/>
                </a:solidFill>
                <a:latin typeface="CCW Cursive Writing 1" panose="03050602040000000000" pitchFamily="66" charset="0"/>
              </a:rPr>
              <a:t/>
            </a:r>
            <a:br>
              <a:rPr lang="en-GB" sz="2000" dirty="0">
                <a:solidFill>
                  <a:srgbClr val="FF0000"/>
                </a:solidFill>
                <a:latin typeface="CCW Cursive Writing 1" panose="03050602040000000000" pitchFamily="66" charset="0"/>
              </a:rPr>
            </a:br>
            <a:r>
              <a:rPr lang="en-GB" sz="6000" dirty="0">
                <a:solidFill>
                  <a:srgbClr val="FF0000"/>
                </a:solidFill>
                <a:latin typeface="CCW Cursive Writing 1" panose="03050602040000000000" pitchFamily="66" charset="0"/>
              </a:rPr>
              <a:t>1 1 : 1 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900" dirty="0">
              <a:solidFill>
                <a:srgbClr val="FF0000"/>
              </a:solidFill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8193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44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20</a:t>
            </a:fld>
            <a:endParaRPr/>
          </a:p>
        </p:txBody>
      </p:sp>
      <p:sp>
        <p:nvSpPr>
          <p:cNvPr id="364" name="Google Shape;364;p44"/>
          <p:cNvSpPr txBox="1"/>
          <p:nvPr/>
        </p:nvSpPr>
        <p:spPr>
          <a:xfrm>
            <a:off x="276225" y="233362"/>
            <a:ext cx="66882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 1 day..</a:t>
            </a:r>
            <a:endParaRPr/>
          </a:p>
        </p:txBody>
      </p:sp>
      <p:pic>
        <p:nvPicPr>
          <p:cNvPr id="365" name="Google Shape;365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1600" y="2279287"/>
            <a:ext cx="1657350" cy="3305175"/>
          </a:xfrm>
          <a:prstGeom prst="rect">
            <a:avLst/>
          </a:prstGeom>
          <a:noFill/>
          <a:ln>
            <a:noFill/>
          </a:ln>
        </p:spPr>
      </p:pic>
      <p:sp>
        <p:nvSpPr>
          <p:cNvPr id="366" name="Google Shape;366;p44"/>
          <p:cNvSpPr/>
          <p:nvPr/>
        </p:nvSpPr>
        <p:spPr>
          <a:xfrm>
            <a:off x="3072525" y="2030375"/>
            <a:ext cx="4090500" cy="1543800"/>
          </a:xfrm>
          <a:prstGeom prst="wedgeRoundRectCallout">
            <a:avLst>
              <a:gd name="adj1" fmla="val -71239"/>
              <a:gd name="adj2" fmla="val 36488"/>
              <a:gd name="adj3" fmla="val 0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44"/>
          <p:cNvSpPr txBox="1"/>
          <p:nvPr/>
        </p:nvSpPr>
        <p:spPr>
          <a:xfrm>
            <a:off x="3211575" y="2030375"/>
            <a:ext cx="3812400" cy="13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Montserrat"/>
                <a:ea typeface="Montserrat"/>
                <a:cs typeface="Montserrat"/>
                <a:sym typeface="Montserrat"/>
              </a:rPr>
              <a:t>I also know that there are 60 minutes in 1 hour.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368" name="Google Shape;368;p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21425" y="2327475"/>
            <a:ext cx="1632949" cy="3256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89406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45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21</a:t>
            </a:fld>
            <a:endParaRPr/>
          </a:p>
        </p:txBody>
      </p:sp>
      <p:sp>
        <p:nvSpPr>
          <p:cNvPr id="374" name="Google Shape;374;p45"/>
          <p:cNvSpPr txBox="1"/>
          <p:nvPr/>
        </p:nvSpPr>
        <p:spPr>
          <a:xfrm>
            <a:off x="276225" y="233362"/>
            <a:ext cx="66882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 1 day..</a:t>
            </a:r>
            <a:endParaRPr/>
          </a:p>
        </p:txBody>
      </p:sp>
      <p:pic>
        <p:nvPicPr>
          <p:cNvPr id="375" name="Google Shape;375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1600" y="2279287"/>
            <a:ext cx="1657350" cy="3305175"/>
          </a:xfrm>
          <a:prstGeom prst="rect">
            <a:avLst/>
          </a:prstGeom>
          <a:noFill/>
          <a:ln>
            <a:noFill/>
          </a:ln>
        </p:spPr>
      </p:pic>
      <p:sp>
        <p:nvSpPr>
          <p:cNvPr id="376" name="Google Shape;376;p45"/>
          <p:cNvSpPr/>
          <p:nvPr/>
        </p:nvSpPr>
        <p:spPr>
          <a:xfrm>
            <a:off x="3072525" y="2030375"/>
            <a:ext cx="4090500" cy="1543800"/>
          </a:xfrm>
          <a:prstGeom prst="wedgeRoundRectCallout">
            <a:avLst>
              <a:gd name="adj1" fmla="val -71239"/>
              <a:gd name="adj2" fmla="val 36488"/>
              <a:gd name="adj3" fmla="val 0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7" name="Google Shape;377;p45"/>
          <p:cNvSpPr txBox="1"/>
          <p:nvPr/>
        </p:nvSpPr>
        <p:spPr>
          <a:xfrm>
            <a:off x="3211575" y="2030375"/>
            <a:ext cx="3812400" cy="13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Montserrat"/>
                <a:ea typeface="Montserrat"/>
                <a:cs typeface="Montserrat"/>
                <a:sym typeface="Montserrat"/>
              </a:rPr>
              <a:t>How many minutes are there in 1 day?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378" name="Google Shape;378;p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21425" y="2327475"/>
            <a:ext cx="1632949" cy="3256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50554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46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22</a:t>
            </a:fld>
            <a:endParaRPr/>
          </a:p>
        </p:txBody>
      </p:sp>
      <p:sp>
        <p:nvSpPr>
          <p:cNvPr id="384" name="Google Shape;384;p46"/>
          <p:cNvSpPr txBox="1"/>
          <p:nvPr/>
        </p:nvSpPr>
        <p:spPr>
          <a:xfrm>
            <a:off x="1824075" y="2065150"/>
            <a:ext cx="17673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1 hour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85" name="Google Shape;385;p46"/>
          <p:cNvSpPr txBox="1"/>
          <p:nvPr/>
        </p:nvSpPr>
        <p:spPr>
          <a:xfrm>
            <a:off x="5602325" y="2065150"/>
            <a:ext cx="31608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60 minutes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86" name="Google Shape;386;p46"/>
          <p:cNvSpPr txBox="1"/>
          <p:nvPr/>
        </p:nvSpPr>
        <p:spPr>
          <a:xfrm>
            <a:off x="1306800" y="3268063"/>
            <a:ext cx="21843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24 hours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387" name="Google Shape;387;p46"/>
          <p:cNvCxnSpPr/>
          <p:nvPr/>
        </p:nvCxnSpPr>
        <p:spPr>
          <a:xfrm rot="10800000" flipH="1">
            <a:off x="3713200" y="2482150"/>
            <a:ext cx="1767300" cy="198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88" name="Google Shape;388;p46"/>
          <p:cNvCxnSpPr/>
          <p:nvPr/>
        </p:nvCxnSpPr>
        <p:spPr>
          <a:xfrm rot="10800000" flipH="1">
            <a:off x="3713200" y="3601025"/>
            <a:ext cx="1767300" cy="198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89" name="Google Shape;389;p46"/>
          <p:cNvSpPr txBox="1"/>
          <p:nvPr/>
        </p:nvSpPr>
        <p:spPr>
          <a:xfrm>
            <a:off x="5930725" y="3002100"/>
            <a:ext cx="21843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?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90" name="Google Shape;390;p46"/>
          <p:cNvSpPr txBox="1"/>
          <p:nvPr/>
        </p:nvSpPr>
        <p:spPr>
          <a:xfrm>
            <a:off x="276225" y="233350"/>
            <a:ext cx="88182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many minutes are there in 1 day?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018481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47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23</a:t>
            </a:fld>
            <a:endParaRPr/>
          </a:p>
        </p:txBody>
      </p:sp>
      <p:sp>
        <p:nvSpPr>
          <p:cNvPr id="396" name="Google Shape;396;p47"/>
          <p:cNvSpPr txBox="1"/>
          <p:nvPr/>
        </p:nvSpPr>
        <p:spPr>
          <a:xfrm>
            <a:off x="1952400" y="2065150"/>
            <a:ext cx="17673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1 hour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97" name="Google Shape;397;p47"/>
          <p:cNvSpPr txBox="1"/>
          <p:nvPr/>
        </p:nvSpPr>
        <p:spPr>
          <a:xfrm>
            <a:off x="5602325" y="2065150"/>
            <a:ext cx="49704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60 minutes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98" name="Google Shape;398;p47"/>
          <p:cNvSpPr txBox="1"/>
          <p:nvPr/>
        </p:nvSpPr>
        <p:spPr>
          <a:xfrm>
            <a:off x="1535400" y="3184025"/>
            <a:ext cx="21843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24 hours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399" name="Google Shape;399;p47"/>
          <p:cNvCxnSpPr/>
          <p:nvPr/>
        </p:nvCxnSpPr>
        <p:spPr>
          <a:xfrm rot="10800000" flipH="1">
            <a:off x="3713200" y="2482150"/>
            <a:ext cx="1767300" cy="198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00" name="Google Shape;400;p47"/>
          <p:cNvCxnSpPr/>
          <p:nvPr/>
        </p:nvCxnSpPr>
        <p:spPr>
          <a:xfrm rot="10800000" flipH="1">
            <a:off x="3713200" y="3601025"/>
            <a:ext cx="1767300" cy="198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01" name="Google Shape;401;p47"/>
          <p:cNvSpPr txBox="1"/>
          <p:nvPr/>
        </p:nvSpPr>
        <p:spPr>
          <a:xfrm>
            <a:off x="5930725" y="3002100"/>
            <a:ext cx="21843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?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02" name="Google Shape;402;p47"/>
          <p:cNvSpPr txBox="1"/>
          <p:nvPr/>
        </p:nvSpPr>
        <p:spPr>
          <a:xfrm>
            <a:off x="276225" y="233350"/>
            <a:ext cx="88182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many minutes are there in 1 day?</a:t>
            </a:r>
            <a:endParaRPr/>
          </a:p>
        </p:txBody>
      </p:sp>
      <p:sp>
        <p:nvSpPr>
          <p:cNvPr id="403" name="Google Shape;403;p47"/>
          <p:cNvSpPr txBox="1"/>
          <p:nvPr/>
        </p:nvSpPr>
        <p:spPr>
          <a:xfrm>
            <a:off x="5738575" y="4209625"/>
            <a:ext cx="46266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60 x 24 = 1440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5524999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48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24</a:t>
            </a:fld>
            <a:endParaRPr/>
          </a:p>
        </p:txBody>
      </p:sp>
      <p:sp>
        <p:nvSpPr>
          <p:cNvPr id="409" name="Google Shape;409;p48"/>
          <p:cNvSpPr txBox="1"/>
          <p:nvPr/>
        </p:nvSpPr>
        <p:spPr>
          <a:xfrm>
            <a:off x="276225" y="233350"/>
            <a:ext cx="91755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Recap</a:t>
            </a:r>
            <a:endParaRPr/>
          </a:p>
        </p:txBody>
      </p:sp>
      <p:sp>
        <p:nvSpPr>
          <p:cNvPr id="410" name="Google Shape;410;p48"/>
          <p:cNvSpPr txBox="1"/>
          <p:nvPr/>
        </p:nvSpPr>
        <p:spPr>
          <a:xfrm>
            <a:off x="1389975" y="1826825"/>
            <a:ext cx="77442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Montserrat"/>
                <a:ea typeface="Montserrat"/>
                <a:cs typeface="Montserrat"/>
                <a:sym typeface="Montserrat"/>
              </a:rPr>
              <a:t>There are 24 hours in 1 day.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7407031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49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25</a:t>
            </a:fld>
            <a:endParaRPr/>
          </a:p>
        </p:txBody>
      </p:sp>
      <p:sp>
        <p:nvSpPr>
          <p:cNvPr id="416" name="Google Shape;416;p49"/>
          <p:cNvSpPr txBox="1"/>
          <p:nvPr/>
        </p:nvSpPr>
        <p:spPr>
          <a:xfrm>
            <a:off x="276225" y="233350"/>
            <a:ext cx="91755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Recap</a:t>
            </a:r>
            <a:endParaRPr/>
          </a:p>
        </p:txBody>
      </p:sp>
      <p:sp>
        <p:nvSpPr>
          <p:cNvPr id="417" name="Google Shape;417;p49"/>
          <p:cNvSpPr txBox="1"/>
          <p:nvPr/>
        </p:nvSpPr>
        <p:spPr>
          <a:xfrm>
            <a:off x="1389975" y="1826825"/>
            <a:ext cx="7744200" cy="19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Montserrat"/>
                <a:ea typeface="Montserrat"/>
                <a:cs typeface="Montserrat"/>
                <a:sym typeface="Montserrat"/>
              </a:rPr>
              <a:t>There are 24 hours in 1 day.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Montserrat"/>
                <a:ea typeface="Montserrat"/>
                <a:cs typeface="Montserrat"/>
                <a:sym typeface="Montserrat"/>
              </a:rPr>
              <a:t>There are 168 hours in 1 week.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2453779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50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26</a:t>
            </a:fld>
            <a:endParaRPr/>
          </a:p>
        </p:txBody>
      </p:sp>
      <p:sp>
        <p:nvSpPr>
          <p:cNvPr id="423" name="Google Shape;423;p50"/>
          <p:cNvSpPr txBox="1"/>
          <p:nvPr/>
        </p:nvSpPr>
        <p:spPr>
          <a:xfrm>
            <a:off x="276225" y="233350"/>
            <a:ext cx="91755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Recap</a:t>
            </a:r>
            <a:endParaRPr/>
          </a:p>
        </p:txBody>
      </p:sp>
      <p:sp>
        <p:nvSpPr>
          <p:cNvPr id="424" name="Google Shape;424;p50"/>
          <p:cNvSpPr txBox="1"/>
          <p:nvPr/>
        </p:nvSpPr>
        <p:spPr>
          <a:xfrm>
            <a:off x="1389975" y="1826825"/>
            <a:ext cx="7744200" cy="19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Montserrat"/>
                <a:ea typeface="Montserrat"/>
                <a:cs typeface="Montserrat"/>
                <a:sym typeface="Montserrat"/>
              </a:rPr>
              <a:t>There are 24 hours in 1 day.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Montserrat"/>
                <a:ea typeface="Montserrat"/>
                <a:cs typeface="Montserrat"/>
                <a:sym typeface="Montserrat"/>
              </a:rPr>
              <a:t>There are 168 hours in 1 week.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Montserrat"/>
                <a:ea typeface="Montserrat"/>
                <a:cs typeface="Montserrat"/>
                <a:sym typeface="Montserrat"/>
              </a:rPr>
              <a:t>There are 1440 minutes in 1 day.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8362928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51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27</a:t>
            </a:fld>
            <a:endParaRPr/>
          </a:p>
        </p:txBody>
      </p:sp>
      <p:sp>
        <p:nvSpPr>
          <p:cNvPr id="430" name="Google Shape;430;p51"/>
          <p:cNvSpPr txBox="1"/>
          <p:nvPr/>
        </p:nvSpPr>
        <p:spPr>
          <a:xfrm>
            <a:off x="276225" y="233362"/>
            <a:ext cx="66882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 1 day..</a:t>
            </a:r>
            <a:endParaRPr/>
          </a:p>
        </p:txBody>
      </p:sp>
      <p:pic>
        <p:nvPicPr>
          <p:cNvPr id="431" name="Google Shape;431;p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1600" y="2279287"/>
            <a:ext cx="1657350" cy="3305175"/>
          </a:xfrm>
          <a:prstGeom prst="rect">
            <a:avLst/>
          </a:prstGeom>
          <a:noFill/>
          <a:ln>
            <a:noFill/>
          </a:ln>
        </p:spPr>
      </p:pic>
      <p:sp>
        <p:nvSpPr>
          <p:cNvPr id="432" name="Google Shape;432;p51"/>
          <p:cNvSpPr/>
          <p:nvPr/>
        </p:nvSpPr>
        <p:spPr>
          <a:xfrm>
            <a:off x="3072525" y="2030375"/>
            <a:ext cx="4090500" cy="1543800"/>
          </a:xfrm>
          <a:prstGeom prst="wedgeRoundRectCallout">
            <a:avLst>
              <a:gd name="adj1" fmla="val -71239"/>
              <a:gd name="adj2" fmla="val 36488"/>
              <a:gd name="adj3" fmla="val 0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" name="Google Shape;433;p51"/>
          <p:cNvSpPr txBox="1"/>
          <p:nvPr/>
        </p:nvSpPr>
        <p:spPr>
          <a:xfrm>
            <a:off x="3211575" y="2030375"/>
            <a:ext cx="3812400" cy="13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Montserrat"/>
                <a:ea typeface="Montserrat"/>
                <a:cs typeface="Montserrat"/>
                <a:sym typeface="Montserrat"/>
              </a:rPr>
              <a:t>I know there are 60 seconds in 1 minute, but...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434" name="Google Shape;434;p5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21425" y="2327475"/>
            <a:ext cx="1632949" cy="3256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11446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52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28</a:t>
            </a:fld>
            <a:endParaRPr/>
          </a:p>
        </p:txBody>
      </p:sp>
      <p:sp>
        <p:nvSpPr>
          <p:cNvPr id="440" name="Google Shape;440;p52"/>
          <p:cNvSpPr txBox="1"/>
          <p:nvPr/>
        </p:nvSpPr>
        <p:spPr>
          <a:xfrm>
            <a:off x="276225" y="233362"/>
            <a:ext cx="66882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 1 day..</a:t>
            </a:r>
            <a:endParaRPr/>
          </a:p>
        </p:txBody>
      </p:sp>
      <p:pic>
        <p:nvPicPr>
          <p:cNvPr id="441" name="Google Shape;441;p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1600" y="2279287"/>
            <a:ext cx="1657350" cy="3305175"/>
          </a:xfrm>
          <a:prstGeom prst="rect">
            <a:avLst/>
          </a:prstGeom>
          <a:noFill/>
          <a:ln>
            <a:noFill/>
          </a:ln>
        </p:spPr>
      </p:pic>
      <p:sp>
        <p:nvSpPr>
          <p:cNvPr id="442" name="Google Shape;442;p52"/>
          <p:cNvSpPr/>
          <p:nvPr/>
        </p:nvSpPr>
        <p:spPr>
          <a:xfrm>
            <a:off x="3072525" y="2030375"/>
            <a:ext cx="4090500" cy="1543800"/>
          </a:xfrm>
          <a:prstGeom prst="wedgeRoundRectCallout">
            <a:avLst>
              <a:gd name="adj1" fmla="val -71239"/>
              <a:gd name="adj2" fmla="val 36488"/>
              <a:gd name="adj3" fmla="val 0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3" name="Google Shape;443;p52"/>
          <p:cNvSpPr txBox="1"/>
          <p:nvPr/>
        </p:nvSpPr>
        <p:spPr>
          <a:xfrm>
            <a:off x="3211575" y="2030375"/>
            <a:ext cx="3812400" cy="13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Montserrat"/>
                <a:ea typeface="Montserrat"/>
                <a:cs typeface="Montserrat"/>
                <a:sym typeface="Montserrat"/>
              </a:rPr>
              <a:t>How many seconds are there in 1 hour?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444" name="Google Shape;444;p5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21425" y="2327475"/>
            <a:ext cx="1632949" cy="3256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51877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53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29</a:t>
            </a:fld>
            <a:endParaRPr/>
          </a:p>
        </p:txBody>
      </p:sp>
      <p:sp>
        <p:nvSpPr>
          <p:cNvPr id="450" name="Google Shape;450;p53"/>
          <p:cNvSpPr txBox="1"/>
          <p:nvPr/>
        </p:nvSpPr>
        <p:spPr>
          <a:xfrm>
            <a:off x="1571475" y="2065150"/>
            <a:ext cx="21843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1 minute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51" name="Google Shape;451;p53"/>
          <p:cNvSpPr txBox="1"/>
          <p:nvPr/>
        </p:nvSpPr>
        <p:spPr>
          <a:xfrm>
            <a:off x="5602325" y="2065150"/>
            <a:ext cx="27003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60 seconds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52" name="Google Shape;452;p53"/>
          <p:cNvSpPr txBox="1"/>
          <p:nvPr/>
        </p:nvSpPr>
        <p:spPr>
          <a:xfrm>
            <a:off x="857250" y="3184025"/>
            <a:ext cx="30147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60 minutes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453" name="Google Shape;453;p53"/>
          <p:cNvCxnSpPr/>
          <p:nvPr/>
        </p:nvCxnSpPr>
        <p:spPr>
          <a:xfrm rot="10800000" flipH="1">
            <a:off x="3713200" y="2482150"/>
            <a:ext cx="1767300" cy="198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54" name="Google Shape;454;p53"/>
          <p:cNvCxnSpPr/>
          <p:nvPr/>
        </p:nvCxnSpPr>
        <p:spPr>
          <a:xfrm rot="10800000" flipH="1">
            <a:off x="3713200" y="3601025"/>
            <a:ext cx="1767300" cy="198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55" name="Google Shape;455;p53"/>
          <p:cNvSpPr txBox="1"/>
          <p:nvPr/>
        </p:nvSpPr>
        <p:spPr>
          <a:xfrm>
            <a:off x="5740225" y="3287850"/>
            <a:ext cx="21843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?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56" name="Google Shape;456;p53"/>
          <p:cNvSpPr txBox="1"/>
          <p:nvPr/>
        </p:nvSpPr>
        <p:spPr>
          <a:xfrm>
            <a:off x="276225" y="233350"/>
            <a:ext cx="95727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many seconds are there in 1 hour?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50375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C9C5A15F-9867-4470-96EF-B9DAA221739B}"/>
              </a:ext>
            </a:extLst>
          </p:cNvPr>
          <p:cNvSpPr/>
          <p:nvPr/>
        </p:nvSpPr>
        <p:spPr>
          <a:xfrm>
            <a:off x="2219417" y="1633491"/>
            <a:ext cx="6747029" cy="3373515"/>
          </a:xfrm>
          <a:prstGeom prst="cloudCallout">
            <a:avLst>
              <a:gd name="adj1" fmla="val -56491"/>
              <a:gd name="adj2" fmla="val 6144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rgbClr val="002060"/>
                </a:solidFill>
                <a:latin typeface="CCW Cursive Writing 1" panose="03050602040000000000" pitchFamily="66" charset="0"/>
              </a:rPr>
              <a:t>Arithmetic</a:t>
            </a:r>
          </a:p>
        </p:txBody>
      </p:sp>
    </p:spTree>
    <p:extLst>
      <p:ext uri="{BB962C8B-B14F-4D97-AF65-F5344CB8AC3E}">
        <p14:creationId xmlns:p14="http://schemas.microsoft.com/office/powerpoint/2010/main" val="42644142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54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30</a:t>
            </a:fld>
            <a:endParaRPr/>
          </a:p>
        </p:txBody>
      </p:sp>
      <p:sp>
        <p:nvSpPr>
          <p:cNvPr id="462" name="Google Shape;462;p54"/>
          <p:cNvSpPr txBox="1"/>
          <p:nvPr/>
        </p:nvSpPr>
        <p:spPr>
          <a:xfrm>
            <a:off x="5602325" y="2065150"/>
            <a:ext cx="31764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60 seconds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463" name="Google Shape;463;p54"/>
          <p:cNvCxnSpPr/>
          <p:nvPr/>
        </p:nvCxnSpPr>
        <p:spPr>
          <a:xfrm rot="10800000" flipH="1">
            <a:off x="3713200" y="2482150"/>
            <a:ext cx="1767300" cy="198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64" name="Google Shape;464;p54"/>
          <p:cNvCxnSpPr/>
          <p:nvPr/>
        </p:nvCxnSpPr>
        <p:spPr>
          <a:xfrm rot="10800000" flipH="1">
            <a:off x="3713200" y="3601025"/>
            <a:ext cx="1767300" cy="198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65" name="Google Shape;465;p54"/>
          <p:cNvSpPr txBox="1"/>
          <p:nvPr/>
        </p:nvSpPr>
        <p:spPr>
          <a:xfrm>
            <a:off x="5738575" y="3271975"/>
            <a:ext cx="21843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?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66" name="Google Shape;466;p54"/>
          <p:cNvSpPr txBox="1"/>
          <p:nvPr/>
        </p:nvSpPr>
        <p:spPr>
          <a:xfrm>
            <a:off x="276225" y="233350"/>
            <a:ext cx="95727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many seconds are there in 1 hour?</a:t>
            </a:r>
            <a:endParaRPr/>
          </a:p>
        </p:txBody>
      </p:sp>
      <p:sp>
        <p:nvSpPr>
          <p:cNvPr id="467" name="Google Shape;467;p54"/>
          <p:cNvSpPr txBox="1"/>
          <p:nvPr/>
        </p:nvSpPr>
        <p:spPr>
          <a:xfrm>
            <a:off x="5738575" y="4209625"/>
            <a:ext cx="46266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60 x 60 = 3600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68" name="Google Shape;468;p54"/>
          <p:cNvSpPr txBox="1"/>
          <p:nvPr/>
        </p:nvSpPr>
        <p:spPr>
          <a:xfrm>
            <a:off x="1571475" y="2065150"/>
            <a:ext cx="21843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1 minute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69" name="Google Shape;469;p54"/>
          <p:cNvSpPr txBox="1"/>
          <p:nvPr/>
        </p:nvSpPr>
        <p:spPr>
          <a:xfrm>
            <a:off x="857250" y="3184025"/>
            <a:ext cx="30147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60 minutes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0932965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55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31</a:t>
            </a:fld>
            <a:endParaRPr/>
          </a:p>
        </p:txBody>
      </p:sp>
      <p:sp>
        <p:nvSpPr>
          <p:cNvPr id="475" name="Google Shape;475;p55"/>
          <p:cNvSpPr txBox="1"/>
          <p:nvPr/>
        </p:nvSpPr>
        <p:spPr>
          <a:xfrm>
            <a:off x="276225" y="233350"/>
            <a:ext cx="83814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There are 3600 seconds in 1 hour</a:t>
            </a:r>
            <a:endParaRPr/>
          </a:p>
        </p:txBody>
      </p:sp>
      <p:pic>
        <p:nvPicPr>
          <p:cNvPr id="476" name="Google Shape;476;p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1600" y="2279287"/>
            <a:ext cx="1657350" cy="3305175"/>
          </a:xfrm>
          <a:prstGeom prst="rect">
            <a:avLst/>
          </a:prstGeom>
          <a:noFill/>
          <a:ln>
            <a:noFill/>
          </a:ln>
        </p:spPr>
      </p:pic>
      <p:sp>
        <p:nvSpPr>
          <p:cNvPr id="477" name="Google Shape;477;p55"/>
          <p:cNvSpPr/>
          <p:nvPr/>
        </p:nvSpPr>
        <p:spPr>
          <a:xfrm>
            <a:off x="3072525" y="2030375"/>
            <a:ext cx="4090500" cy="1126800"/>
          </a:xfrm>
          <a:prstGeom prst="wedgeRoundRectCallout">
            <a:avLst>
              <a:gd name="adj1" fmla="val -70260"/>
              <a:gd name="adj2" fmla="val 48241"/>
              <a:gd name="adj3" fmla="val 0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8" name="Google Shape;478;p55"/>
          <p:cNvSpPr txBox="1"/>
          <p:nvPr/>
        </p:nvSpPr>
        <p:spPr>
          <a:xfrm>
            <a:off x="3211575" y="2030375"/>
            <a:ext cx="3812400" cy="134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Montserrat"/>
                <a:ea typeface="Montserrat"/>
                <a:cs typeface="Montserrat"/>
                <a:sym typeface="Montserrat"/>
              </a:rPr>
              <a:t>There are 3600 seconds in 1 hour!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479" name="Google Shape;479;p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21425" y="2327475"/>
            <a:ext cx="1632949" cy="3256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59025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56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32</a:t>
            </a:fld>
            <a:endParaRPr/>
          </a:p>
        </p:txBody>
      </p:sp>
      <p:sp>
        <p:nvSpPr>
          <p:cNvPr id="485" name="Google Shape;485;p56"/>
          <p:cNvSpPr txBox="1"/>
          <p:nvPr/>
        </p:nvSpPr>
        <p:spPr>
          <a:xfrm>
            <a:off x="1571475" y="2065150"/>
            <a:ext cx="21843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1 hour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86" name="Google Shape;486;p56"/>
          <p:cNvSpPr txBox="1"/>
          <p:nvPr/>
        </p:nvSpPr>
        <p:spPr>
          <a:xfrm>
            <a:off x="5602325" y="2065150"/>
            <a:ext cx="27972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60 minutes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87" name="Google Shape;487;p56"/>
          <p:cNvSpPr txBox="1"/>
          <p:nvPr/>
        </p:nvSpPr>
        <p:spPr>
          <a:xfrm>
            <a:off x="1687800" y="3184025"/>
            <a:ext cx="21843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52 hours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488" name="Google Shape;488;p56"/>
          <p:cNvCxnSpPr/>
          <p:nvPr/>
        </p:nvCxnSpPr>
        <p:spPr>
          <a:xfrm rot="10800000" flipH="1">
            <a:off x="3713200" y="2482150"/>
            <a:ext cx="1767300" cy="198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89" name="Google Shape;489;p56"/>
          <p:cNvCxnSpPr/>
          <p:nvPr/>
        </p:nvCxnSpPr>
        <p:spPr>
          <a:xfrm rot="10800000" flipH="1">
            <a:off x="3713200" y="3601025"/>
            <a:ext cx="1767300" cy="198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90" name="Google Shape;490;p56"/>
          <p:cNvSpPr txBox="1"/>
          <p:nvPr/>
        </p:nvSpPr>
        <p:spPr>
          <a:xfrm>
            <a:off x="5930725" y="3002100"/>
            <a:ext cx="21843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?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91" name="Google Shape;491;p56"/>
          <p:cNvSpPr txBox="1"/>
          <p:nvPr/>
        </p:nvSpPr>
        <p:spPr>
          <a:xfrm>
            <a:off x="311150" y="141287"/>
            <a:ext cx="44721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D11050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Converting</a:t>
            </a:r>
            <a:endParaRPr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9697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57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33</a:t>
            </a:fld>
            <a:endParaRPr/>
          </a:p>
        </p:txBody>
      </p:sp>
      <p:sp>
        <p:nvSpPr>
          <p:cNvPr id="497" name="Google Shape;497;p57"/>
          <p:cNvSpPr txBox="1"/>
          <p:nvPr/>
        </p:nvSpPr>
        <p:spPr>
          <a:xfrm>
            <a:off x="1571475" y="2065150"/>
            <a:ext cx="21843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1 hour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98" name="Google Shape;498;p57"/>
          <p:cNvSpPr txBox="1"/>
          <p:nvPr/>
        </p:nvSpPr>
        <p:spPr>
          <a:xfrm>
            <a:off x="5602325" y="2065150"/>
            <a:ext cx="27972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60 minutes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99" name="Google Shape;499;p57"/>
          <p:cNvSpPr txBox="1"/>
          <p:nvPr/>
        </p:nvSpPr>
        <p:spPr>
          <a:xfrm>
            <a:off x="1687800" y="3184025"/>
            <a:ext cx="21843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52 hours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500" name="Google Shape;500;p57"/>
          <p:cNvCxnSpPr/>
          <p:nvPr/>
        </p:nvCxnSpPr>
        <p:spPr>
          <a:xfrm rot="10800000" flipH="1">
            <a:off x="3713200" y="2482150"/>
            <a:ext cx="1767300" cy="198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01" name="Google Shape;501;p57"/>
          <p:cNvCxnSpPr/>
          <p:nvPr/>
        </p:nvCxnSpPr>
        <p:spPr>
          <a:xfrm rot="10800000" flipH="1">
            <a:off x="3713200" y="3601025"/>
            <a:ext cx="1767300" cy="198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502" name="Google Shape;502;p57"/>
          <p:cNvSpPr txBox="1"/>
          <p:nvPr/>
        </p:nvSpPr>
        <p:spPr>
          <a:xfrm>
            <a:off x="5930725" y="3002100"/>
            <a:ext cx="21843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?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03" name="Google Shape;503;p57"/>
          <p:cNvSpPr txBox="1"/>
          <p:nvPr/>
        </p:nvSpPr>
        <p:spPr>
          <a:xfrm>
            <a:off x="311150" y="141287"/>
            <a:ext cx="44721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D11050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Converting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504" name="Google Shape;504;p57"/>
          <p:cNvSpPr txBox="1"/>
          <p:nvPr/>
        </p:nvSpPr>
        <p:spPr>
          <a:xfrm>
            <a:off x="5738575" y="4209625"/>
            <a:ext cx="46266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52 x 60 = </a:t>
            </a:r>
            <a:r>
              <a:rPr lang="en-US" sz="3500" b="1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3120 min</a:t>
            </a:r>
            <a:endParaRPr sz="3500" b="1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7920497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58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34</a:t>
            </a:fld>
            <a:endParaRPr/>
          </a:p>
        </p:txBody>
      </p:sp>
      <p:sp>
        <p:nvSpPr>
          <p:cNvPr id="510" name="Google Shape;510;p58"/>
          <p:cNvSpPr txBox="1"/>
          <p:nvPr/>
        </p:nvSpPr>
        <p:spPr>
          <a:xfrm>
            <a:off x="1571475" y="2065150"/>
            <a:ext cx="21843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1 hour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11" name="Google Shape;511;p58"/>
          <p:cNvSpPr txBox="1"/>
          <p:nvPr/>
        </p:nvSpPr>
        <p:spPr>
          <a:xfrm>
            <a:off x="5602325" y="2065150"/>
            <a:ext cx="27972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60 minutes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12" name="Google Shape;512;p58"/>
          <p:cNvSpPr txBox="1"/>
          <p:nvPr/>
        </p:nvSpPr>
        <p:spPr>
          <a:xfrm>
            <a:off x="1687800" y="3184025"/>
            <a:ext cx="21843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12 hours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513" name="Google Shape;513;p58"/>
          <p:cNvCxnSpPr/>
          <p:nvPr/>
        </p:nvCxnSpPr>
        <p:spPr>
          <a:xfrm rot="10800000" flipH="1">
            <a:off x="3713200" y="2482150"/>
            <a:ext cx="1767300" cy="198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14" name="Google Shape;514;p58"/>
          <p:cNvCxnSpPr/>
          <p:nvPr/>
        </p:nvCxnSpPr>
        <p:spPr>
          <a:xfrm rot="10800000" flipH="1">
            <a:off x="3713200" y="3601025"/>
            <a:ext cx="1767300" cy="198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515" name="Google Shape;515;p58"/>
          <p:cNvSpPr txBox="1"/>
          <p:nvPr/>
        </p:nvSpPr>
        <p:spPr>
          <a:xfrm>
            <a:off x="5930725" y="3002100"/>
            <a:ext cx="21843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?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16" name="Google Shape;516;p58"/>
          <p:cNvSpPr txBox="1"/>
          <p:nvPr/>
        </p:nvSpPr>
        <p:spPr>
          <a:xfrm>
            <a:off x="311150" y="141287"/>
            <a:ext cx="44721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D11050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Converting</a:t>
            </a:r>
            <a:endParaRPr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75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59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35</a:t>
            </a:fld>
            <a:endParaRPr/>
          </a:p>
        </p:txBody>
      </p:sp>
      <p:sp>
        <p:nvSpPr>
          <p:cNvPr id="522" name="Google Shape;522;p59"/>
          <p:cNvSpPr txBox="1"/>
          <p:nvPr/>
        </p:nvSpPr>
        <p:spPr>
          <a:xfrm>
            <a:off x="1571475" y="2065150"/>
            <a:ext cx="21843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1 hour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23" name="Google Shape;523;p59"/>
          <p:cNvSpPr txBox="1"/>
          <p:nvPr/>
        </p:nvSpPr>
        <p:spPr>
          <a:xfrm>
            <a:off x="5602325" y="2065150"/>
            <a:ext cx="27972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60 minutes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24" name="Google Shape;524;p59"/>
          <p:cNvSpPr txBox="1"/>
          <p:nvPr/>
        </p:nvSpPr>
        <p:spPr>
          <a:xfrm>
            <a:off x="1687800" y="3184025"/>
            <a:ext cx="21843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12 hours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525" name="Google Shape;525;p59"/>
          <p:cNvCxnSpPr/>
          <p:nvPr/>
        </p:nvCxnSpPr>
        <p:spPr>
          <a:xfrm rot="10800000" flipH="1">
            <a:off x="3713200" y="2482150"/>
            <a:ext cx="1767300" cy="198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26" name="Google Shape;526;p59"/>
          <p:cNvCxnSpPr/>
          <p:nvPr/>
        </p:nvCxnSpPr>
        <p:spPr>
          <a:xfrm rot="10800000" flipH="1">
            <a:off x="3713200" y="3601025"/>
            <a:ext cx="1767300" cy="198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527" name="Google Shape;527;p59"/>
          <p:cNvSpPr txBox="1"/>
          <p:nvPr/>
        </p:nvSpPr>
        <p:spPr>
          <a:xfrm>
            <a:off x="5930725" y="3002100"/>
            <a:ext cx="21843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?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28" name="Google Shape;528;p59"/>
          <p:cNvSpPr txBox="1"/>
          <p:nvPr/>
        </p:nvSpPr>
        <p:spPr>
          <a:xfrm>
            <a:off x="311150" y="141287"/>
            <a:ext cx="44721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D11050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Converting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529" name="Google Shape;529;p59"/>
          <p:cNvSpPr txBox="1"/>
          <p:nvPr/>
        </p:nvSpPr>
        <p:spPr>
          <a:xfrm>
            <a:off x="5738575" y="4209625"/>
            <a:ext cx="46266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12 x 60 = </a:t>
            </a:r>
            <a:r>
              <a:rPr lang="en-US" sz="3500" b="1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720 min</a:t>
            </a:r>
            <a:endParaRPr sz="3500" b="1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3467504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60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36</a:t>
            </a:fld>
            <a:endParaRPr/>
          </a:p>
        </p:txBody>
      </p:sp>
      <p:sp>
        <p:nvSpPr>
          <p:cNvPr id="535" name="Google Shape;535;p60"/>
          <p:cNvSpPr txBox="1"/>
          <p:nvPr/>
        </p:nvSpPr>
        <p:spPr>
          <a:xfrm>
            <a:off x="1571475" y="2065150"/>
            <a:ext cx="21843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1 hour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36" name="Google Shape;536;p60"/>
          <p:cNvSpPr txBox="1"/>
          <p:nvPr/>
        </p:nvSpPr>
        <p:spPr>
          <a:xfrm>
            <a:off x="5602325" y="2065150"/>
            <a:ext cx="27972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60 minutes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37" name="Google Shape;537;p60"/>
          <p:cNvSpPr txBox="1"/>
          <p:nvPr/>
        </p:nvSpPr>
        <p:spPr>
          <a:xfrm>
            <a:off x="1687800" y="3184025"/>
            <a:ext cx="21843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?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538" name="Google Shape;538;p60"/>
          <p:cNvCxnSpPr/>
          <p:nvPr/>
        </p:nvCxnSpPr>
        <p:spPr>
          <a:xfrm rot="10800000" flipH="1">
            <a:off x="3713200" y="2482150"/>
            <a:ext cx="1767300" cy="198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39" name="Google Shape;539;p60"/>
          <p:cNvCxnSpPr/>
          <p:nvPr/>
        </p:nvCxnSpPr>
        <p:spPr>
          <a:xfrm rot="10800000" flipH="1">
            <a:off x="3713200" y="3601025"/>
            <a:ext cx="1767300" cy="198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540" name="Google Shape;540;p60"/>
          <p:cNvSpPr txBox="1"/>
          <p:nvPr/>
        </p:nvSpPr>
        <p:spPr>
          <a:xfrm>
            <a:off x="5619575" y="3260225"/>
            <a:ext cx="33819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7200 minutes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41" name="Google Shape;541;p60"/>
          <p:cNvSpPr txBox="1"/>
          <p:nvPr/>
        </p:nvSpPr>
        <p:spPr>
          <a:xfrm>
            <a:off x="311150" y="141287"/>
            <a:ext cx="44721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D11050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Converting</a:t>
            </a:r>
            <a:endParaRPr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6728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61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37</a:t>
            </a:fld>
            <a:endParaRPr/>
          </a:p>
        </p:txBody>
      </p:sp>
      <p:sp>
        <p:nvSpPr>
          <p:cNvPr id="547" name="Google Shape;547;p61"/>
          <p:cNvSpPr txBox="1"/>
          <p:nvPr/>
        </p:nvSpPr>
        <p:spPr>
          <a:xfrm>
            <a:off x="1571475" y="2065150"/>
            <a:ext cx="21843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1 hour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48" name="Google Shape;548;p61"/>
          <p:cNvSpPr txBox="1"/>
          <p:nvPr/>
        </p:nvSpPr>
        <p:spPr>
          <a:xfrm>
            <a:off x="5602325" y="2065150"/>
            <a:ext cx="27972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60 minutes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49" name="Google Shape;549;p61"/>
          <p:cNvSpPr txBox="1"/>
          <p:nvPr/>
        </p:nvSpPr>
        <p:spPr>
          <a:xfrm>
            <a:off x="1687800" y="3184025"/>
            <a:ext cx="21843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?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550" name="Google Shape;550;p61"/>
          <p:cNvCxnSpPr/>
          <p:nvPr/>
        </p:nvCxnSpPr>
        <p:spPr>
          <a:xfrm rot="10800000" flipH="1">
            <a:off x="3713200" y="2482150"/>
            <a:ext cx="1767300" cy="198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51" name="Google Shape;551;p61"/>
          <p:cNvCxnSpPr/>
          <p:nvPr/>
        </p:nvCxnSpPr>
        <p:spPr>
          <a:xfrm rot="10800000" flipH="1">
            <a:off x="3713200" y="3601025"/>
            <a:ext cx="1767300" cy="198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552" name="Google Shape;552;p61"/>
          <p:cNvSpPr txBox="1"/>
          <p:nvPr/>
        </p:nvSpPr>
        <p:spPr>
          <a:xfrm>
            <a:off x="5662375" y="3213588"/>
            <a:ext cx="33819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7200 minutes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53" name="Google Shape;553;p61"/>
          <p:cNvSpPr txBox="1"/>
          <p:nvPr/>
        </p:nvSpPr>
        <p:spPr>
          <a:xfrm>
            <a:off x="311150" y="141287"/>
            <a:ext cx="44721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D11050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Converting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554" name="Google Shape;554;p61"/>
          <p:cNvSpPr txBox="1"/>
          <p:nvPr/>
        </p:nvSpPr>
        <p:spPr>
          <a:xfrm>
            <a:off x="5738575" y="4209625"/>
            <a:ext cx="51627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7200 ÷ 60  = </a:t>
            </a:r>
            <a:r>
              <a:rPr lang="en-US" sz="3500" b="1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120 hours</a:t>
            </a:r>
            <a:endParaRPr sz="3500" b="1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3995759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62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38</a:t>
            </a:fld>
            <a:endParaRPr/>
          </a:p>
        </p:txBody>
      </p:sp>
      <p:sp>
        <p:nvSpPr>
          <p:cNvPr id="560" name="Google Shape;560;p62"/>
          <p:cNvSpPr txBox="1"/>
          <p:nvPr/>
        </p:nvSpPr>
        <p:spPr>
          <a:xfrm>
            <a:off x="1571475" y="2065150"/>
            <a:ext cx="21843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1 minute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61" name="Google Shape;561;p62"/>
          <p:cNvSpPr txBox="1"/>
          <p:nvPr/>
        </p:nvSpPr>
        <p:spPr>
          <a:xfrm>
            <a:off x="5602325" y="2065150"/>
            <a:ext cx="27972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60 seconds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62" name="Google Shape;562;p62"/>
          <p:cNvSpPr txBox="1"/>
          <p:nvPr/>
        </p:nvSpPr>
        <p:spPr>
          <a:xfrm>
            <a:off x="1687800" y="3184025"/>
            <a:ext cx="21843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?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563" name="Google Shape;563;p62"/>
          <p:cNvCxnSpPr/>
          <p:nvPr/>
        </p:nvCxnSpPr>
        <p:spPr>
          <a:xfrm rot="10800000" flipH="1">
            <a:off x="3713200" y="2482150"/>
            <a:ext cx="1767300" cy="198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64" name="Google Shape;564;p62"/>
          <p:cNvCxnSpPr/>
          <p:nvPr/>
        </p:nvCxnSpPr>
        <p:spPr>
          <a:xfrm rot="10800000" flipH="1">
            <a:off x="3713200" y="3601025"/>
            <a:ext cx="1767300" cy="198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565" name="Google Shape;565;p62"/>
          <p:cNvSpPr txBox="1"/>
          <p:nvPr/>
        </p:nvSpPr>
        <p:spPr>
          <a:xfrm>
            <a:off x="5679900" y="3260225"/>
            <a:ext cx="33819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1200 minutes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66" name="Google Shape;566;p62"/>
          <p:cNvSpPr txBox="1"/>
          <p:nvPr/>
        </p:nvSpPr>
        <p:spPr>
          <a:xfrm>
            <a:off x="311150" y="141287"/>
            <a:ext cx="44721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D11050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Converting</a:t>
            </a:r>
            <a:endParaRPr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7152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Google Shape;580;p64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39</a:t>
            </a:fld>
            <a:endParaRPr/>
          </a:p>
        </p:txBody>
      </p:sp>
      <p:sp>
        <p:nvSpPr>
          <p:cNvPr id="581" name="Google Shape;581;p64"/>
          <p:cNvSpPr txBox="1"/>
          <p:nvPr/>
        </p:nvSpPr>
        <p:spPr>
          <a:xfrm>
            <a:off x="311150" y="141287"/>
            <a:ext cx="44721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D11050"/>
              </a:buClr>
              <a:buSzPts val="3500"/>
              <a:buFont typeface="Montserrat"/>
              <a:buNone/>
            </a:pPr>
            <a:r>
              <a:rPr lang="en-US" sz="3500" b="0" i="0" u="none">
                <a:solidFill>
                  <a:srgbClr val="D11050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/>
          </a:p>
        </p:txBody>
      </p:sp>
      <p:graphicFrame>
        <p:nvGraphicFramePr>
          <p:cNvPr id="582" name="Google Shape;582;p64"/>
          <p:cNvGraphicFramePr/>
          <p:nvPr/>
        </p:nvGraphicFramePr>
        <p:xfrm>
          <a:off x="833375" y="2726575"/>
          <a:ext cx="10287000" cy="279761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89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Seconds</a:t>
                      </a:r>
                      <a:endParaRPr sz="2800" b="1" u="sng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Minutes</a:t>
                      </a:r>
                      <a:endParaRPr sz="2800" b="1" u="sng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Hours</a:t>
                      </a:r>
                      <a:endParaRPr sz="2800" b="1" u="sng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24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2880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129600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36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83" name="Google Shape;583;p64"/>
          <p:cNvSpPr txBox="1"/>
          <p:nvPr/>
        </p:nvSpPr>
        <p:spPr>
          <a:xfrm>
            <a:off x="483400" y="1187225"/>
            <a:ext cx="74196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D11050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Complete the table below.</a:t>
            </a:r>
            <a:endParaRPr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853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1A0FDC6-21DB-405B-9079-32A29B12F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9648"/>
            <a:ext cx="6677891" cy="350474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8AEAFC9-62E0-4DEB-97E0-AD6988269C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6510" y="2789356"/>
            <a:ext cx="7647708" cy="3971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3208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p65"/>
          <p:cNvSpPr txBox="1"/>
          <p:nvPr/>
        </p:nvSpPr>
        <p:spPr>
          <a:xfrm>
            <a:off x="1855901" y="2398833"/>
            <a:ext cx="8501700" cy="11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7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 answers</a:t>
            </a:r>
            <a:endParaRPr sz="57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89" name="Google Shape;589;p65"/>
          <p:cNvSpPr txBox="1"/>
          <p:nvPr/>
        </p:nvSpPr>
        <p:spPr>
          <a:xfrm>
            <a:off x="624533" y="6391100"/>
            <a:ext cx="4407300" cy="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  <p:extLst>
      <p:ext uri="{BB962C8B-B14F-4D97-AF65-F5344CB8AC3E}">
        <p14:creationId xmlns:p14="http://schemas.microsoft.com/office/powerpoint/2010/main" val="15486001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p66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41</a:t>
            </a:fld>
            <a:endParaRPr/>
          </a:p>
        </p:txBody>
      </p:sp>
      <p:sp>
        <p:nvSpPr>
          <p:cNvPr id="595" name="Google Shape;595;p66"/>
          <p:cNvSpPr txBox="1"/>
          <p:nvPr/>
        </p:nvSpPr>
        <p:spPr>
          <a:xfrm>
            <a:off x="311150" y="141287"/>
            <a:ext cx="44721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D11050"/>
              </a:buClr>
              <a:buSzPts val="3500"/>
              <a:buFont typeface="Montserrat"/>
              <a:buNone/>
            </a:pPr>
            <a:r>
              <a:rPr lang="en-US" sz="3500" b="0" i="0" u="none">
                <a:solidFill>
                  <a:srgbClr val="D11050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/>
          </a:p>
        </p:txBody>
      </p:sp>
      <p:graphicFrame>
        <p:nvGraphicFramePr>
          <p:cNvPr id="596" name="Google Shape;596;p66"/>
          <p:cNvGraphicFramePr/>
          <p:nvPr/>
        </p:nvGraphicFramePr>
        <p:xfrm>
          <a:off x="833375" y="2726575"/>
          <a:ext cx="10287000" cy="279761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89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Seconds</a:t>
                      </a:r>
                      <a:endParaRPr sz="2800" b="1" u="sng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Minutes</a:t>
                      </a:r>
                      <a:endParaRPr sz="2800" b="1" u="sng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Hours</a:t>
                      </a:r>
                      <a:endParaRPr sz="2800" b="1" u="sng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24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2880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129600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36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2103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Google Shape;601;p67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42</a:t>
            </a:fld>
            <a:endParaRPr/>
          </a:p>
        </p:txBody>
      </p:sp>
      <p:graphicFrame>
        <p:nvGraphicFramePr>
          <p:cNvPr id="602" name="Google Shape;602;p67"/>
          <p:cNvGraphicFramePr/>
          <p:nvPr/>
        </p:nvGraphicFramePr>
        <p:xfrm>
          <a:off x="833375" y="2726575"/>
          <a:ext cx="10287000" cy="290429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89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Seconds</a:t>
                      </a:r>
                      <a:endParaRPr sz="2800" b="1" u="sng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Minutes</a:t>
                      </a:r>
                      <a:endParaRPr sz="2800" b="1" u="sng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Hours</a:t>
                      </a:r>
                      <a:endParaRPr sz="2800" b="1" u="sng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500" b="1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?</a:t>
                      </a:r>
                      <a:endParaRPr sz="3500" b="1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24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2880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129600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36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03" name="Google Shape;603;p67"/>
          <p:cNvSpPr txBox="1"/>
          <p:nvPr/>
        </p:nvSpPr>
        <p:spPr>
          <a:xfrm>
            <a:off x="311150" y="141287"/>
            <a:ext cx="44721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D11050"/>
              </a:buClr>
              <a:buSzPts val="3500"/>
              <a:buFont typeface="Montserrat"/>
              <a:buNone/>
            </a:pPr>
            <a:r>
              <a:rPr lang="en-US" sz="3500">
                <a:solidFill>
                  <a:srgbClr val="D11050"/>
                </a:solidFill>
                <a:latin typeface="Montserrat"/>
                <a:ea typeface="Montserrat"/>
                <a:cs typeface="Montserrat"/>
                <a:sym typeface="Montserrat"/>
              </a:rPr>
              <a:t>Answers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948627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Google Shape;608;p68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43</a:t>
            </a:fld>
            <a:endParaRPr/>
          </a:p>
        </p:txBody>
      </p:sp>
      <p:sp>
        <p:nvSpPr>
          <p:cNvPr id="609" name="Google Shape;609;p68"/>
          <p:cNvSpPr txBox="1"/>
          <p:nvPr/>
        </p:nvSpPr>
        <p:spPr>
          <a:xfrm>
            <a:off x="1571475" y="2065150"/>
            <a:ext cx="21843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1 hour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10" name="Google Shape;610;p68"/>
          <p:cNvSpPr txBox="1"/>
          <p:nvPr/>
        </p:nvSpPr>
        <p:spPr>
          <a:xfrm>
            <a:off x="5602325" y="2065150"/>
            <a:ext cx="27972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60 minutes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11" name="Google Shape;611;p68"/>
          <p:cNvSpPr txBox="1"/>
          <p:nvPr/>
        </p:nvSpPr>
        <p:spPr>
          <a:xfrm>
            <a:off x="1687800" y="3184025"/>
            <a:ext cx="21843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24 hours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612" name="Google Shape;612;p68"/>
          <p:cNvCxnSpPr/>
          <p:nvPr/>
        </p:nvCxnSpPr>
        <p:spPr>
          <a:xfrm rot="10800000" flipH="1">
            <a:off x="3713200" y="2482150"/>
            <a:ext cx="1767300" cy="198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13" name="Google Shape;613;p68"/>
          <p:cNvCxnSpPr/>
          <p:nvPr/>
        </p:nvCxnSpPr>
        <p:spPr>
          <a:xfrm rot="10800000" flipH="1">
            <a:off x="3713200" y="3601025"/>
            <a:ext cx="1767300" cy="198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614" name="Google Shape;614;p68"/>
          <p:cNvSpPr txBox="1"/>
          <p:nvPr/>
        </p:nvSpPr>
        <p:spPr>
          <a:xfrm>
            <a:off x="5930725" y="3002100"/>
            <a:ext cx="21843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?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15" name="Google Shape;615;p68"/>
          <p:cNvSpPr txBox="1"/>
          <p:nvPr/>
        </p:nvSpPr>
        <p:spPr>
          <a:xfrm>
            <a:off x="311150" y="141287"/>
            <a:ext cx="44721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D11050"/>
              </a:buClr>
              <a:buSzPts val="3500"/>
              <a:buFont typeface="Montserrat"/>
              <a:buNone/>
            </a:pPr>
            <a:r>
              <a:rPr lang="en-US" sz="3500">
                <a:solidFill>
                  <a:srgbClr val="D11050"/>
                </a:solidFill>
                <a:latin typeface="Montserrat"/>
                <a:ea typeface="Montserrat"/>
                <a:cs typeface="Montserrat"/>
                <a:sym typeface="Montserrat"/>
              </a:rPr>
              <a:t>Answers</a:t>
            </a:r>
            <a:endParaRPr/>
          </a:p>
        </p:txBody>
      </p:sp>
      <p:sp>
        <p:nvSpPr>
          <p:cNvPr id="616" name="Google Shape;616;p68"/>
          <p:cNvSpPr txBox="1"/>
          <p:nvPr/>
        </p:nvSpPr>
        <p:spPr>
          <a:xfrm>
            <a:off x="5738575" y="4209625"/>
            <a:ext cx="46266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60 x 24 = </a:t>
            </a:r>
            <a:r>
              <a:rPr lang="en-US" sz="3500" b="1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1440</a:t>
            </a:r>
            <a:endParaRPr sz="3500" b="1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6453400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p69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44</a:t>
            </a:fld>
            <a:endParaRPr/>
          </a:p>
        </p:txBody>
      </p:sp>
      <p:graphicFrame>
        <p:nvGraphicFramePr>
          <p:cNvPr id="622" name="Google Shape;622;p69"/>
          <p:cNvGraphicFramePr/>
          <p:nvPr/>
        </p:nvGraphicFramePr>
        <p:xfrm>
          <a:off x="833375" y="2726575"/>
          <a:ext cx="10287000" cy="290429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89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Seconds</a:t>
                      </a:r>
                      <a:endParaRPr sz="2800" b="1" u="sng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Minutes</a:t>
                      </a:r>
                      <a:endParaRPr sz="2800" b="1" u="sng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Hours</a:t>
                      </a:r>
                      <a:endParaRPr sz="2800" b="1" u="sng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500" b="1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1440</a:t>
                      </a:r>
                      <a:endParaRPr sz="3500" b="1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24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2880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129600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36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23" name="Google Shape;623;p69"/>
          <p:cNvSpPr txBox="1"/>
          <p:nvPr/>
        </p:nvSpPr>
        <p:spPr>
          <a:xfrm>
            <a:off x="311150" y="141287"/>
            <a:ext cx="44721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D11050"/>
              </a:buClr>
              <a:buSzPts val="3500"/>
              <a:buFont typeface="Montserrat"/>
              <a:buNone/>
            </a:pPr>
            <a:r>
              <a:rPr lang="en-US" sz="3500">
                <a:solidFill>
                  <a:srgbClr val="D11050"/>
                </a:solidFill>
                <a:latin typeface="Montserrat"/>
                <a:ea typeface="Montserrat"/>
                <a:cs typeface="Montserrat"/>
                <a:sym typeface="Montserrat"/>
              </a:rPr>
              <a:t>Answers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34624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p70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45</a:t>
            </a:fld>
            <a:endParaRPr/>
          </a:p>
        </p:txBody>
      </p:sp>
      <p:graphicFrame>
        <p:nvGraphicFramePr>
          <p:cNvPr id="629" name="Google Shape;629;p70"/>
          <p:cNvGraphicFramePr/>
          <p:nvPr/>
        </p:nvGraphicFramePr>
        <p:xfrm>
          <a:off x="833375" y="2726575"/>
          <a:ext cx="10287000" cy="290429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89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Seconds</a:t>
                      </a:r>
                      <a:endParaRPr sz="2800" b="1" u="sng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Minutes</a:t>
                      </a:r>
                      <a:endParaRPr sz="2800" b="1" u="sng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Hours</a:t>
                      </a:r>
                      <a:endParaRPr sz="2800" b="1" u="sng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500" b="1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?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500" b="1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1440</a:t>
                      </a:r>
                      <a:endParaRPr sz="3500" b="1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24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2880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129600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36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30" name="Google Shape;630;p70"/>
          <p:cNvSpPr txBox="1"/>
          <p:nvPr/>
        </p:nvSpPr>
        <p:spPr>
          <a:xfrm>
            <a:off x="311150" y="141287"/>
            <a:ext cx="44721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D11050"/>
              </a:buClr>
              <a:buSzPts val="3500"/>
              <a:buFont typeface="Montserrat"/>
              <a:buNone/>
            </a:pPr>
            <a:r>
              <a:rPr lang="en-US" sz="3500">
                <a:solidFill>
                  <a:srgbClr val="D11050"/>
                </a:solidFill>
                <a:latin typeface="Montserrat"/>
                <a:ea typeface="Montserrat"/>
                <a:cs typeface="Montserrat"/>
                <a:sym typeface="Montserrat"/>
              </a:rPr>
              <a:t>Answers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1468501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p71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46</a:t>
            </a:fld>
            <a:endParaRPr/>
          </a:p>
        </p:txBody>
      </p:sp>
      <p:sp>
        <p:nvSpPr>
          <p:cNvPr id="636" name="Google Shape;636;p71"/>
          <p:cNvSpPr txBox="1"/>
          <p:nvPr/>
        </p:nvSpPr>
        <p:spPr>
          <a:xfrm>
            <a:off x="1571475" y="2065150"/>
            <a:ext cx="21843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1 minute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37" name="Google Shape;637;p71"/>
          <p:cNvSpPr txBox="1"/>
          <p:nvPr/>
        </p:nvSpPr>
        <p:spPr>
          <a:xfrm>
            <a:off x="5602325" y="2065150"/>
            <a:ext cx="27972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60 seconds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38" name="Google Shape;638;p71"/>
          <p:cNvSpPr txBox="1"/>
          <p:nvPr/>
        </p:nvSpPr>
        <p:spPr>
          <a:xfrm>
            <a:off x="412750" y="3222025"/>
            <a:ext cx="34425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1440 minutes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639" name="Google Shape;639;p71"/>
          <p:cNvCxnSpPr/>
          <p:nvPr/>
        </p:nvCxnSpPr>
        <p:spPr>
          <a:xfrm rot="10800000" flipH="1">
            <a:off x="3713200" y="2482150"/>
            <a:ext cx="1767300" cy="198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40" name="Google Shape;640;p71"/>
          <p:cNvCxnSpPr/>
          <p:nvPr/>
        </p:nvCxnSpPr>
        <p:spPr>
          <a:xfrm rot="10800000" flipH="1">
            <a:off x="3713200" y="3601025"/>
            <a:ext cx="1767300" cy="198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641" name="Google Shape;641;p71"/>
          <p:cNvSpPr txBox="1"/>
          <p:nvPr/>
        </p:nvSpPr>
        <p:spPr>
          <a:xfrm>
            <a:off x="5930725" y="3002100"/>
            <a:ext cx="21843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?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42" name="Google Shape;642;p71"/>
          <p:cNvSpPr txBox="1"/>
          <p:nvPr/>
        </p:nvSpPr>
        <p:spPr>
          <a:xfrm>
            <a:off x="311150" y="141287"/>
            <a:ext cx="44721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D11050"/>
              </a:buClr>
              <a:buSzPts val="3500"/>
              <a:buFont typeface="Montserrat"/>
              <a:buNone/>
            </a:pPr>
            <a:r>
              <a:rPr lang="en-US" sz="3500">
                <a:solidFill>
                  <a:srgbClr val="D11050"/>
                </a:solidFill>
                <a:latin typeface="Montserrat"/>
                <a:ea typeface="Montserrat"/>
                <a:cs typeface="Montserrat"/>
                <a:sym typeface="Montserrat"/>
              </a:rPr>
              <a:t>Answers</a:t>
            </a:r>
            <a:endParaRPr/>
          </a:p>
        </p:txBody>
      </p:sp>
      <p:sp>
        <p:nvSpPr>
          <p:cNvPr id="643" name="Google Shape;643;p71"/>
          <p:cNvSpPr txBox="1"/>
          <p:nvPr/>
        </p:nvSpPr>
        <p:spPr>
          <a:xfrm>
            <a:off x="5738575" y="4209625"/>
            <a:ext cx="46266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1440 x 60 = </a:t>
            </a:r>
            <a:r>
              <a:rPr lang="en-US" sz="3500" b="1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86400</a:t>
            </a:r>
            <a:endParaRPr sz="3500" b="1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99260085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p72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47</a:t>
            </a:fld>
            <a:endParaRPr/>
          </a:p>
        </p:txBody>
      </p:sp>
      <p:graphicFrame>
        <p:nvGraphicFramePr>
          <p:cNvPr id="649" name="Google Shape;649;p72"/>
          <p:cNvGraphicFramePr/>
          <p:nvPr/>
        </p:nvGraphicFramePr>
        <p:xfrm>
          <a:off x="833375" y="2726575"/>
          <a:ext cx="10287000" cy="290429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89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Seconds</a:t>
                      </a:r>
                      <a:endParaRPr sz="2800" b="1" u="sng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Minutes</a:t>
                      </a:r>
                      <a:endParaRPr sz="2800" b="1" u="sng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Hours</a:t>
                      </a:r>
                      <a:endParaRPr sz="2800" b="1" u="sng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500" b="1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86400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500" b="1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1440</a:t>
                      </a:r>
                      <a:endParaRPr sz="3500" b="1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24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2880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129600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36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50" name="Google Shape;650;p72"/>
          <p:cNvSpPr txBox="1"/>
          <p:nvPr/>
        </p:nvSpPr>
        <p:spPr>
          <a:xfrm>
            <a:off x="311150" y="141287"/>
            <a:ext cx="44721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D11050"/>
              </a:buClr>
              <a:buSzPts val="3500"/>
              <a:buFont typeface="Montserrat"/>
              <a:buNone/>
            </a:pPr>
            <a:r>
              <a:rPr lang="en-US" sz="3500">
                <a:solidFill>
                  <a:srgbClr val="D11050"/>
                </a:solidFill>
                <a:latin typeface="Montserrat"/>
                <a:ea typeface="Montserrat"/>
                <a:cs typeface="Montserrat"/>
                <a:sym typeface="Montserrat"/>
              </a:rPr>
              <a:t>Answers</a:t>
            </a:r>
            <a:endParaRPr/>
          </a:p>
        </p:txBody>
      </p:sp>
      <p:sp>
        <p:nvSpPr>
          <p:cNvPr id="651" name="Google Shape;651;p72"/>
          <p:cNvSpPr txBox="1"/>
          <p:nvPr/>
        </p:nvSpPr>
        <p:spPr>
          <a:xfrm>
            <a:off x="7921825" y="4411725"/>
            <a:ext cx="3000000" cy="6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?</a:t>
            </a:r>
            <a:endParaRPr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1630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p73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48</a:t>
            </a:fld>
            <a:endParaRPr/>
          </a:p>
        </p:txBody>
      </p:sp>
      <p:sp>
        <p:nvSpPr>
          <p:cNvPr id="657" name="Google Shape;657;p73"/>
          <p:cNvSpPr txBox="1"/>
          <p:nvPr/>
        </p:nvSpPr>
        <p:spPr>
          <a:xfrm>
            <a:off x="1571475" y="2065150"/>
            <a:ext cx="21843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1 hour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58" name="Google Shape;658;p73"/>
          <p:cNvSpPr txBox="1"/>
          <p:nvPr/>
        </p:nvSpPr>
        <p:spPr>
          <a:xfrm>
            <a:off x="5602325" y="2065150"/>
            <a:ext cx="27972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60 minutes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59" name="Google Shape;659;p73"/>
          <p:cNvSpPr txBox="1"/>
          <p:nvPr/>
        </p:nvSpPr>
        <p:spPr>
          <a:xfrm>
            <a:off x="1687800" y="3184025"/>
            <a:ext cx="21843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?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660" name="Google Shape;660;p73"/>
          <p:cNvCxnSpPr/>
          <p:nvPr/>
        </p:nvCxnSpPr>
        <p:spPr>
          <a:xfrm rot="10800000" flipH="1">
            <a:off x="3713200" y="2482150"/>
            <a:ext cx="1767300" cy="198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61" name="Google Shape;661;p73"/>
          <p:cNvCxnSpPr/>
          <p:nvPr/>
        </p:nvCxnSpPr>
        <p:spPr>
          <a:xfrm rot="10800000" flipH="1">
            <a:off x="3713200" y="3601025"/>
            <a:ext cx="1767300" cy="198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662" name="Google Shape;662;p73"/>
          <p:cNvSpPr txBox="1"/>
          <p:nvPr/>
        </p:nvSpPr>
        <p:spPr>
          <a:xfrm>
            <a:off x="5602325" y="3184025"/>
            <a:ext cx="33819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2880 minutes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3" name="Google Shape;663;p73"/>
          <p:cNvSpPr txBox="1"/>
          <p:nvPr/>
        </p:nvSpPr>
        <p:spPr>
          <a:xfrm>
            <a:off x="311150" y="141287"/>
            <a:ext cx="44721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D11050"/>
              </a:buClr>
              <a:buSzPts val="3500"/>
              <a:buFont typeface="Montserrat"/>
              <a:buNone/>
            </a:pPr>
            <a:r>
              <a:rPr lang="en-US" sz="3500">
                <a:solidFill>
                  <a:srgbClr val="D11050"/>
                </a:solidFill>
                <a:latin typeface="Montserrat"/>
                <a:ea typeface="Montserrat"/>
                <a:cs typeface="Montserrat"/>
                <a:sym typeface="Montserrat"/>
              </a:rPr>
              <a:t>Answers</a:t>
            </a:r>
            <a:endParaRPr/>
          </a:p>
        </p:txBody>
      </p:sp>
      <p:sp>
        <p:nvSpPr>
          <p:cNvPr id="664" name="Google Shape;664;p73"/>
          <p:cNvSpPr txBox="1"/>
          <p:nvPr/>
        </p:nvSpPr>
        <p:spPr>
          <a:xfrm>
            <a:off x="5738575" y="4209625"/>
            <a:ext cx="46266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2880 ÷ 60  = </a:t>
            </a:r>
            <a:r>
              <a:rPr lang="en-US" sz="3500" b="1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48</a:t>
            </a:r>
            <a:endParaRPr sz="3500" b="1">
              <a:solidFill>
                <a:schemeClr val="accent4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9855187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74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49</a:t>
            </a:fld>
            <a:endParaRPr/>
          </a:p>
        </p:txBody>
      </p:sp>
      <p:graphicFrame>
        <p:nvGraphicFramePr>
          <p:cNvPr id="670" name="Google Shape;670;p74"/>
          <p:cNvGraphicFramePr/>
          <p:nvPr/>
        </p:nvGraphicFramePr>
        <p:xfrm>
          <a:off x="833375" y="2726575"/>
          <a:ext cx="10287000" cy="290429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89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Seconds</a:t>
                      </a:r>
                      <a:endParaRPr sz="2800" b="1" u="sng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Minutes</a:t>
                      </a:r>
                      <a:endParaRPr sz="2800" b="1" u="sng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Hours</a:t>
                      </a:r>
                      <a:endParaRPr sz="2800" b="1" u="sng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500" b="1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86400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500" b="1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1440</a:t>
                      </a:r>
                      <a:endParaRPr sz="3500" b="1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24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2880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129600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36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71" name="Google Shape;671;p74"/>
          <p:cNvSpPr txBox="1"/>
          <p:nvPr/>
        </p:nvSpPr>
        <p:spPr>
          <a:xfrm>
            <a:off x="311150" y="141287"/>
            <a:ext cx="44721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D11050"/>
              </a:buClr>
              <a:buSzPts val="3500"/>
              <a:buFont typeface="Montserrat"/>
              <a:buNone/>
            </a:pPr>
            <a:r>
              <a:rPr lang="en-US" sz="3500">
                <a:solidFill>
                  <a:srgbClr val="D11050"/>
                </a:solidFill>
                <a:latin typeface="Montserrat"/>
                <a:ea typeface="Montserrat"/>
                <a:cs typeface="Montserrat"/>
                <a:sym typeface="Montserrat"/>
              </a:rPr>
              <a:t>Answers</a:t>
            </a:r>
            <a:endParaRPr/>
          </a:p>
        </p:txBody>
      </p:sp>
      <p:sp>
        <p:nvSpPr>
          <p:cNvPr id="672" name="Google Shape;672;p74"/>
          <p:cNvSpPr txBox="1"/>
          <p:nvPr/>
        </p:nvSpPr>
        <p:spPr>
          <a:xfrm>
            <a:off x="7921825" y="4411725"/>
            <a:ext cx="3000000" cy="6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48</a:t>
            </a:r>
            <a:endParaRPr>
              <a:solidFill>
                <a:schemeClr val="accent4"/>
              </a:solidFill>
            </a:endParaRPr>
          </a:p>
        </p:txBody>
      </p:sp>
      <p:sp>
        <p:nvSpPr>
          <p:cNvPr id="673" name="Google Shape;673;p74"/>
          <p:cNvSpPr txBox="1"/>
          <p:nvPr/>
        </p:nvSpPr>
        <p:spPr>
          <a:xfrm>
            <a:off x="1151675" y="4308900"/>
            <a:ext cx="3000000" cy="6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?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42337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1522F90-6CE6-421B-AA2E-4707102C6D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56" y="194230"/>
            <a:ext cx="6426136" cy="337100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D317BE2-DFAE-47D2-A341-6045BD5081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2470198"/>
            <a:ext cx="7924800" cy="415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07377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Google Shape;678;p75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50</a:t>
            </a:fld>
            <a:endParaRPr/>
          </a:p>
        </p:txBody>
      </p:sp>
      <p:sp>
        <p:nvSpPr>
          <p:cNvPr id="679" name="Google Shape;679;p75"/>
          <p:cNvSpPr txBox="1"/>
          <p:nvPr/>
        </p:nvSpPr>
        <p:spPr>
          <a:xfrm>
            <a:off x="1571475" y="2065150"/>
            <a:ext cx="21843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1 minute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80" name="Google Shape;680;p75"/>
          <p:cNvSpPr txBox="1"/>
          <p:nvPr/>
        </p:nvSpPr>
        <p:spPr>
          <a:xfrm>
            <a:off x="5602325" y="2065150"/>
            <a:ext cx="27972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60 seconds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81" name="Google Shape;681;p75"/>
          <p:cNvSpPr txBox="1"/>
          <p:nvPr/>
        </p:nvSpPr>
        <p:spPr>
          <a:xfrm>
            <a:off x="463550" y="3222025"/>
            <a:ext cx="35439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2880 minutes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682" name="Google Shape;682;p75"/>
          <p:cNvCxnSpPr/>
          <p:nvPr/>
        </p:nvCxnSpPr>
        <p:spPr>
          <a:xfrm rot="10800000" flipH="1">
            <a:off x="3713200" y="2482150"/>
            <a:ext cx="1767300" cy="198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83" name="Google Shape;683;p75"/>
          <p:cNvCxnSpPr/>
          <p:nvPr/>
        </p:nvCxnSpPr>
        <p:spPr>
          <a:xfrm rot="10800000" flipH="1">
            <a:off x="3713200" y="3601025"/>
            <a:ext cx="1767300" cy="198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684" name="Google Shape;684;p75"/>
          <p:cNvSpPr txBox="1"/>
          <p:nvPr/>
        </p:nvSpPr>
        <p:spPr>
          <a:xfrm>
            <a:off x="5930725" y="3002100"/>
            <a:ext cx="21843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?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85" name="Google Shape;685;p75"/>
          <p:cNvSpPr txBox="1"/>
          <p:nvPr/>
        </p:nvSpPr>
        <p:spPr>
          <a:xfrm>
            <a:off x="311150" y="141287"/>
            <a:ext cx="44721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D11050"/>
              </a:buClr>
              <a:buSzPts val="3500"/>
              <a:buFont typeface="Montserrat"/>
              <a:buNone/>
            </a:pPr>
            <a:r>
              <a:rPr lang="en-US" sz="3500">
                <a:solidFill>
                  <a:srgbClr val="D11050"/>
                </a:solidFill>
                <a:latin typeface="Montserrat"/>
                <a:ea typeface="Montserrat"/>
                <a:cs typeface="Montserrat"/>
                <a:sym typeface="Montserrat"/>
              </a:rPr>
              <a:t>Answers</a:t>
            </a:r>
            <a:endParaRPr/>
          </a:p>
        </p:txBody>
      </p:sp>
      <p:sp>
        <p:nvSpPr>
          <p:cNvPr id="686" name="Google Shape;686;p75"/>
          <p:cNvSpPr txBox="1"/>
          <p:nvPr/>
        </p:nvSpPr>
        <p:spPr>
          <a:xfrm>
            <a:off x="5738575" y="4209625"/>
            <a:ext cx="46266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2880 x 60 = </a:t>
            </a:r>
            <a:r>
              <a:rPr lang="en-US" sz="3500" b="1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172,800</a:t>
            </a:r>
            <a:endParaRPr sz="3500" b="1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95968084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Google Shape;691;p76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51</a:t>
            </a:fld>
            <a:endParaRPr/>
          </a:p>
        </p:txBody>
      </p:sp>
      <p:graphicFrame>
        <p:nvGraphicFramePr>
          <p:cNvPr id="692" name="Google Shape;692;p76"/>
          <p:cNvGraphicFramePr/>
          <p:nvPr/>
        </p:nvGraphicFramePr>
        <p:xfrm>
          <a:off x="833375" y="2726575"/>
          <a:ext cx="10287000" cy="290429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89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Seconds</a:t>
                      </a:r>
                      <a:endParaRPr sz="2800" b="1" u="sng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Minutes</a:t>
                      </a:r>
                      <a:endParaRPr sz="2800" b="1" u="sng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Hours</a:t>
                      </a:r>
                      <a:endParaRPr sz="2800" b="1" u="sng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500" b="1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86400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500" b="1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1440</a:t>
                      </a:r>
                      <a:endParaRPr sz="3500" b="1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24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2880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129600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36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93" name="Google Shape;693;p76"/>
          <p:cNvSpPr txBox="1"/>
          <p:nvPr/>
        </p:nvSpPr>
        <p:spPr>
          <a:xfrm>
            <a:off x="311150" y="141287"/>
            <a:ext cx="44721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D11050"/>
              </a:buClr>
              <a:buSzPts val="3500"/>
              <a:buFont typeface="Montserrat"/>
              <a:buNone/>
            </a:pPr>
            <a:r>
              <a:rPr lang="en-US" sz="3500">
                <a:solidFill>
                  <a:srgbClr val="D11050"/>
                </a:solidFill>
                <a:latin typeface="Montserrat"/>
                <a:ea typeface="Montserrat"/>
                <a:cs typeface="Montserrat"/>
                <a:sym typeface="Montserrat"/>
              </a:rPr>
              <a:t>Answers</a:t>
            </a:r>
            <a:endParaRPr/>
          </a:p>
        </p:txBody>
      </p:sp>
      <p:sp>
        <p:nvSpPr>
          <p:cNvPr id="694" name="Google Shape;694;p76"/>
          <p:cNvSpPr txBox="1"/>
          <p:nvPr/>
        </p:nvSpPr>
        <p:spPr>
          <a:xfrm>
            <a:off x="7921825" y="4411725"/>
            <a:ext cx="3000000" cy="6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48</a:t>
            </a:r>
            <a:endParaRPr>
              <a:solidFill>
                <a:schemeClr val="accent4"/>
              </a:solidFill>
            </a:endParaRPr>
          </a:p>
        </p:txBody>
      </p:sp>
      <p:sp>
        <p:nvSpPr>
          <p:cNvPr id="695" name="Google Shape;695;p76"/>
          <p:cNvSpPr txBox="1"/>
          <p:nvPr/>
        </p:nvSpPr>
        <p:spPr>
          <a:xfrm>
            <a:off x="1151675" y="4308900"/>
            <a:ext cx="3000000" cy="6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172800</a:t>
            </a:r>
            <a:endParaRPr/>
          </a:p>
        </p:txBody>
      </p:sp>
      <p:sp>
        <p:nvSpPr>
          <p:cNvPr id="696" name="Google Shape;696;p76"/>
          <p:cNvSpPr txBox="1"/>
          <p:nvPr/>
        </p:nvSpPr>
        <p:spPr>
          <a:xfrm>
            <a:off x="5310300" y="5023200"/>
            <a:ext cx="1571400" cy="6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?</a:t>
            </a:r>
            <a:endParaRPr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03697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Google Shape;701;p77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52</a:t>
            </a:fld>
            <a:endParaRPr/>
          </a:p>
        </p:txBody>
      </p:sp>
      <p:sp>
        <p:nvSpPr>
          <p:cNvPr id="702" name="Google Shape;702;p77"/>
          <p:cNvSpPr txBox="1"/>
          <p:nvPr/>
        </p:nvSpPr>
        <p:spPr>
          <a:xfrm>
            <a:off x="1571475" y="2065150"/>
            <a:ext cx="21843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1 hour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03" name="Google Shape;703;p77"/>
          <p:cNvSpPr txBox="1"/>
          <p:nvPr/>
        </p:nvSpPr>
        <p:spPr>
          <a:xfrm>
            <a:off x="5602325" y="2065150"/>
            <a:ext cx="27972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60 minutes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04" name="Google Shape;704;p77"/>
          <p:cNvSpPr txBox="1"/>
          <p:nvPr/>
        </p:nvSpPr>
        <p:spPr>
          <a:xfrm>
            <a:off x="1687800" y="3184025"/>
            <a:ext cx="21843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36 hours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705" name="Google Shape;705;p77"/>
          <p:cNvCxnSpPr/>
          <p:nvPr/>
        </p:nvCxnSpPr>
        <p:spPr>
          <a:xfrm rot="10800000" flipH="1">
            <a:off x="3713200" y="2482150"/>
            <a:ext cx="1767300" cy="198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06" name="Google Shape;706;p77"/>
          <p:cNvCxnSpPr/>
          <p:nvPr/>
        </p:nvCxnSpPr>
        <p:spPr>
          <a:xfrm rot="10800000" flipH="1">
            <a:off x="3713200" y="3601025"/>
            <a:ext cx="1767300" cy="198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707" name="Google Shape;707;p77"/>
          <p:cNvSpPr txBox="1"/>
          <p:nvPr/>
        </p:nvSpPr>
        <p:spPr>
          <a:xfrm>
            <a:off x="5908775" y="3184025"/>
            <a:ext cx="2184300" cy="8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?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08" name="Google Shape;708;p77"/>
          <p:cNvSpPr txBox="1"/>
          <p:nvPr/>
        </p:nvSpPr>
        <p:spPr>
          <a:xfrm>
            <a:off x="311150" y="141287"/>
            <a:ext cx="44721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D11050"/>
              </a:buClr>
              <a:buSzPts val="3500"/>
              <a:buFont typeface="Montserrat"/>
              <a:buNone/>
            </a:pPr>
            <a:r>
              <a:rPr lang="en-US" sz="3500">
                <a:solidFill>
                  <a:srgbClr val="D11050"/>
                </a:solidFill>
                <a:latin typeface="Montserrat"/>
                <a:ea typeface="Montserrat"/>
                <a:cs typeface="Montserrat"/>
                <a:sym typeface="Montserrat"/>
              </a:rPr>
              <a:t>Answers</a:t>
            </a:r>
            <a:endParaRPr/>
          </a:p>
        </p:txBody>
      </p:sp>
      <p:sp>
        <p:nvSpPr>
          <p:cNvPr id="709" name="Google Shape;709;p77"/>
          <p:cNvSpPr txBox="1"/>
          <p:nvPr/>
        </p:nvSpPr>
        <p:spPr>
          <a:xfrm>
            <a:off x="5738575" y="4209625"/>
            <a:ext cx="46266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36 x 60 = </a:t>
            </a:r>
            <a:r>
              <a:rPr lang="en-US" sz="3500" b="1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2160</a:t>
            </a:r>
            <a:endParaRPr sz="3500" b="1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421453676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" name="Google Shape;714;p78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53</a:t>
            </a:fld>
            <a:endParaRPr/>
          </a:p>
        </p:txBody>
      </p:sp>
      <p:graphicFrame>
        <p:nvGraphicFramePr>
          <p:cNvPr id="715" name="Google Shape;715;p78"/>
          <p:cNvGraphicFramePr/>
          <p:nvPr/>
        </p:nvGraphicFramePr>
        <p:xfrm>
          <a:off x="833375" y="2726575"/>
          <a:ext cx="10287000" cy="290429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89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Seconds</a:t>
                      </a:r>
                      <a:endParaRPr sz="2800" b="1" u="sng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Minutes</a:t>
                      </a:r>
                      <a:endParaRPr sz="2800" b="1" u="sng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 u="sng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Hours</a:t>
                      </a:r>
                      <a:endParaRPr sz="2800" b="1" u="sng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500" b="1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86400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500" b="1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1440</a:t>
                      </a:r>
                      <a:endParaRPr sz="3500" b="1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24 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2880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129600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36</a:t>
                      </a:r>
                      <a:endParaRPr sz="28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16" name="Google Shape;716;p78"/>
          <p:cNvSpPr txBox="1"/>
          <p:nvPr/>
        </p:nvSpPr>
        <p:spPr>
          <a:xfrm>
            <a:off x="311150" y="141287"/>
            <a:ext cx="44721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D11050"/>
              </a:buClr>
              <a:buSzPts val="3500"/>
              <a:buFont typeface="Montserrat"/>
              <a:buNone/>
            </a:pPr>
            <a:r>
              <a:rPr lang="en-US" sz="3500">
                <a:solidFill>
                  <a:srgbClr val="D11050"/>
                </a:solidFill>
                <a:latin typeface="Montserrat"/>
                <a:ea typeface="Montserrat"/>
                <a:cs typeface="Montserrat"/>
                <a:sym typeface="Montserrat"/>
              </a:rPr>
              <a:t>Answers</a:t>
            </a:r>
            <a:endParaRPr/>
          </a:p>
        </p:txBody>
      </p:sp>
      <p:sp>
        <p:nvSpPr>
          <p:cNvPr id="717" name="Google Shape;717;p78"/>
          <p:cNvSpPr txBox="1"/>
          <p:nvPr/>
        </p:nvSpPr>
        <p:spPr>
          <a:xfrm>
            <a:off x="7921825" y="4411725"/>
            <a:ext cx="3000000" cy="6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48</a:t>
            </a:r>
            <a:endParaRPr>
              <a:solidFill>
                <a:schemeClr val="accent4"/>
              </a:solidFill>
            </a:endParaRPr>
          </a:p>
        </p:txBody>
      </p:sp>
      <p:sp>
        <p:nvSpPr>
          <p:cNvPr id="718" name="Google Shape;718;p78"/>
          <p:cNvSpPr txBox="1"/>
          <p:nvPr/>
        </p:nvSpPr>
        <p:spPr>
          <a:xfrm>
            <a:off x="1151675" y="4308900"/>
            <a:ext cx="3000000" cy="6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172800</a:t>
            </a:r>
            <a:endParaRPr/>
          </a:p>
        </p:txBody>
      </p:sp>
      <p:sp>
        <p:nvSpPr>
          <p:cNvPr id="719" name="Google Shape;719;p78"/>
          <p:cNvSpPr txBox="1"/>
          <p:nvPr/>
        </p:nvSpPr>
        <p:spPr>
          <a:xfrm>
            <a:off x="5310300" y="5023200"/>
            <a:ext cx="1571400" cy="6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2160</a:t>
            </a:r>
            <a:endParaRPr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87899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Now challenge yourself by having a go at the following problems.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414008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2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55</a:t>
            </a:fld>
            <a:endParaRPr/>
          </a:p>
        </p:txBody>
      </p:sp>
      <p:sp>
        <p:nvSpPr>
          <p:cNvPr id="188" name="Google Shape;188;p32"/>
          <p:cNvSpPr txBox="1"/>
          <p:nvPr/>
        </p:nvSpPr>
        <p:spPr>
          <a:xfrm>
            <a:off x="276225" y="233362"/>
            <a:ext cx="66882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Seconds, minutes and hours</a:t>
            </a:r>
            <a:endParaRPr/>
          </a:p>
        </p:txBody>
      </p:sp>
      <p:pic>
        <p:nvPicPr>
          <p:cNvPr id="189" name="Google Shape;189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975" y="2764025"/>
            <a:ext cx="2391050" cy="2242025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32"/>
          <p:cNvSpPr txBox="1"/>
          <p:nvPr/>
        </p:nvSpPr>
        <p:spPr>
          <a:xfrm>
            <a:off x="344650" y="5810525"/>
            <a:ext cx="2229300" cy="2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Source: me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1" name="Google Shape;191;p32"/>
          <p:cNvSpPr txBox="1"/>
          <p:nvPr/>
        </p:nvSpPr>
        <p:spPr>
          <a:xfrm>
            <a:off x="3254100" y="3068950"/>
            <a:ext cx="7705200" cy="193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There are </a:t>
            </a:r>
            <a:r>
              <a:rPr lang="en-US" sz="35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….</a:t>
            </a: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 seconds in 1 minute.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There are </a:t>
            </a:r>
            <a:r>
              <a:rPr lang="en-US" sz="3500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rPr>
              <a:t>….</a:t>
            </a: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 minutes in 1 hour.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There are </a:t>
            </a:r>
            <a:r>
              <a:rPr lang="en-US" sz="35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….</a:t>
            </a: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 hours in 1 day.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96579804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4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56</a:t>
            </a:fld>
            <a:endParaRPr/>
          </a:p>
        </p:txBody>
      </p:sp>
      <p:sp>
        <p:nvSpPr>
          <p:cNvPr id="206" name="Google Shape;206;p34"/>
          <p:cNvSpPr txBox="1"/>
          <p:nvPr/>
        </p:nvSpPr>
        <p:spPr>
          <a:xfrm>
            <a:off x="276225" y="233350"/>
            <a:ext cx="91344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many hours are there in 14 days?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9516634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41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57</a:t>
            </a:fld>
            <a:endParaRPr/>
          </a:p>
        </p:txBody>
      </p:sp>
      <p:sp>
        <p:nvSpPr>
          <p:cNvPr id="276" name="Google Shape;276;p41"/>
          <p:cNvSpPr txBox="1"/>
          <p:nvPr/>
        </p:nvSpPr>
        <p:spPr>
          <a:xfrm>
            <a:off x="276225" y="233350"/>
            <a:ext cx="85599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Word Problem 1</a:t>
            </a:r>
            <a:endParaRPr/>
          </a:p>
        </p:txBody>
      </p:sp>
      <p:sp>
        <p:nvSpPr>
          <p:cNvPr id="277" name="Google Shape;277;p41"/>
          <p:cNvSpPr txBox="1"/>
          <p:nvPr/>
        </p:nvSpPr>
        <p:spPr>
          <a:xfrm>
            <a:off x="2188125" y="1605875"/>
            <a:ext cx="7358700" cy="27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For Sports Day, Cala ran 800m.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She finished running the 800m in 300 seconds.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  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78" name="Google Shape;278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1175" y="2151950"/>
            <a:ext cx="1280550" cy="2554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463441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42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58</a:t>
            </a:fld>
            <a:endParaRPr/>
          </a:p>
        </p:txBody>
      </p:sp>
      <p:sp>
        <p:nvSpPr>
          <p:cNvPr id="284" name="Google Shape;284;p42"/>
          <p:cNvSpPr txBox="1"/>
          <p:nvPr/>
        </p:nvSpPr>
        <p:spPr>
          <a:xfrm>
            <a:off x="276225" y="233350"/>
            <a:ext cx="85599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Word Problem 1</a:t>
            </a:r>
            <a:endParaRPr/>
          </a:p>
        </p:txBody>
      </p:sp>
      <p:sp>
        <p:nvSpPr>
          <p:cNvPr id="285" name="Google Shape;285;p42"/>
          <p:cNvSpPr txBox="1"/>
          <p:nvPr/>
        </p:nvSpPr>
        <p:spPr>
          <a:xfrm>
            <a:off x="2188125" y="1605875"/>
            <a:ext cx="7358700" cy="3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For Sports Day, Cala ran 800m.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She finished running the 800m in 300 seconds.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Her best record for an 800m sprint was 4.5 minutes. 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  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86" name="Google Shape;286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1175" y="2151950"/>
            <a:ext cx="1280550" cy="2554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125027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43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59</a:t>
            </a:fld>
            <a:endParaRPr/>
          </a:p>
        </p:txBody>
      </p:sp>
      <p:sp>
        <p:nvSpPr>
          <p:cNvPr id="292" name="Google Shape;292;p43"/>
          <p:cNvSpPr txBox="1"/>
          <p:nvPr/>
        </p:nvSpPr>
        <p:spPr>
          <a:xfrm>
            <a:off x="276225" y="233350"/>
            <a:ext cx="85599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Did she beat her record?</a:t>
            </a:r>
            <a:endParaRPr/>
          </a:p>
        </p:txBody>
      </p:sp>
      <p:sp>
        <p:nvSpPr>
          <p:cNvPr id="293" name="Google Shape;293;p43"/>
          <p:cNvSpPr txBox="1"/>
          <p:nvPr/>
        </p:nvSpPr>
        <p:spPr>
          <a:xfrm>
            <a:off x="2188125" y="1605875"/>
            <a:ext cx="7358700" cy="3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For Sports Day, Cala ran 800m.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She finished running the 800m in </a:t>
            </a:r>
            <a:r>
              <a:rPr lang="en-US" sz="3500" b="1">
                <a:latin typeface="Montserrat"/>
                <a:ea typeface="Montserrat"/>
                <a:cs typeface="Montserrat"/>
                <a:sym typeface="Montserrat"/>
              </a:rPr>
              <a:t>300 seconds</a:t>
            </a: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Her best record for an 800m sprint was </a:t>
            </a:r>
            <a:r>
              <a:rPr lang="en-US" sz="3500" b="1">
                <a:latin typeface="Montserrat"/>
                <a:ea typeface="Montserrat"/>
                <a:cs typeface="Montserrat"/>
                <a:sym typeface="Montserrat"/>
              </a:rPr>
              <a:t>4.5 minutes</a:t>
            </a: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. 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  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94" name="Google Shape;294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1175" y="2151950"/>
            <a:ext cx="1280550" cy="2554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417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C9C5A15F-9867-4470-96EF-B9DAA221739B}"/>
              </a:ext>
            </a:extLst>
          </p:cNvPr>
          <p:cNvSpPr/>
          <p:nvPr/>
        </p:nvSpPr>
        <p:spPr>
          <a:xfrm>
            <a:off x="2219417" y="1633491"/>
            <a:ext cx="7875928" cy="3373515"/>
          </a:xfrm>
          <a:prstGeom prst="cloudCallout">
            <a:avLst>
              <a:gd name="adj1" fmla="val -56491"/>
              <a:gd name="adj2" fmla="val 6144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rgbClr val="002060"/>
                </a:solidFill>
                <a:latin typeface="CCW Cursive Writing 1" panose="03050602040000000000" pitchFamily="66" charset="0"/>
              </a:rPr>
              <a:t>Maths </a:t>
            </a:r>
            <a:r>
              <a:rPr lang="en-GB" sz="2800" dirty="0" smtClean="0">
                <a:solidFill>
                  <a:srgbClr val="002060"/>
                </a:solidFill>
                <a:latin typeface="CCW Cursive Writing 1" panose="03050602040000000000" pitchFamily="66" charset="0"/>
              </a:rPr>
              <a:t>– It’s time for time</a:t>
            </a:r>
            <a:endParaRPr lang="en-GB" sz="2800" dirty="0">
              <a:solidFill>
                <a:srgbClr val="002060"/>
              </a:solidFill>
              <a:latin typeface="CCW Cursive Writing 1" panose="03050602040000000000" pitchFamily="66" charset="0"/>
            </a:endParaRPr>
          </a:p>
          <a:p>
            <a:pPr algn="ctr"/>
            <a:endParaRPr lang="en-GB" sz="2800" dirty="0">
              <a:solidFill>
                <a:srgbClr val="002060"/>
              </a:solidFill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22164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48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60</a:t>
            </a:fld>
            <a:endParaRPr/>
          </a:p>
        </p:txBody>
      </p:sp>
      <p:sp>
        <p:nvSpPr>
          <p:cNvPr id="341" name="Google Shape;341;p48"/>
          <p:cNvSpPr txBox="1"/>
          <p:nvPr/>
        </p:nvSpPr>
        <p:spPr>
          <a:xfrm>
            <a:off x="276225" y="233350"/>
            <a:ext cx="85599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Word Problem 2</a:t>
            </a:r>
            <a:endParaRPr/>
          </a:p>
        </p:txBody>
      </p:sp>
      <p:sp>
        <p:nvSpPr>
          <p:cNvPr id="342" name="Google Shape;342;p48"/>
          <p:cNvSpPr txBox="1"/>
          <p:nvPr/>
        </p:nvSpPr>
        <p:spPr>
          <a:xfrm>
            <a:off x="2188125" y="2780075"/>
            <a:ext cx="8771100" cy="8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Montserrat"/>
                <a:ea typeface="Montserrat"/>
                <a:cs typeface="Montserrat"/>
                <a:sym typeface="Montserrat"/>
              </a:rPr>
              <a:t>Antoni is following his grandmother’s recipe.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  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343" name="Google Shape;343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1175" y="2699963"/>
            <a:ext cx="1280550" cy="2774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634407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49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61</a:t>
            </a:fld>
            <a:endParaRPr/>
          </a:p>
        </p:txBody>
      </p:sp>
      <p:sp>
        <p:nvSpPr>
          <p:cNvPr id="349" name="Google Shape;349;p49"/>
          <p:cNvSpPr txBox="1"/>
          <p:nvPr/>
        </p:nvSpPr>
        <p:spPr>
          <a:xfrm>
            <a:off x="276225" y="233350"/>
            <a:ext cx="85599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Word Problem 2</a:t>
            </a:r>
            <a:endParaRPr/>
          </a:p>
        </p:txBody>
      </p:sp>
      <p:sp>
        <p:nvSpPr>
          <p:cNvPr id="350" name="Google Shape;350;p49"/>
          <p:cNvSpPr txBox="1"/>
          <p:nvPr/>
        </p:nvSpPr>
        <p:spPr>
          <a:xfrm>
            <a:off x="2188125" y="2780075"/>
            <a:ext cx="8771100" cy="28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Montserrat"/>
                <a:ea typeface="Montserrat"/>
                <a:cs typeface="Montserrat"/>
                <a:sym typeface="Montserrat"/>
              </a:rPr>
              <a:t>Antoni is following his grandmother’s recipe.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Montserrat"/>
                <a:ea typeface="Montserrat"/>
                <a:cs typeface="Montserrat"/>
                <a:sym typeface="Montserrat"/>
              </a:rPr>
              <a:t>It says the stew must cook for </a:t>
            </a:r>
            <a:r>
              <a:rPr lang="en-US" sz="2800" b="1">
                <a:latin typeface="Montserrat"/>
                <a:ea typeface="Montserrat"/>
                <a:cs typeface="Montserrat"/>
                <a:sym typeface="Montserrat"/>
              </a:rPr>
              <a:t>2 hours and 10 minutes</a:t>
            </a:r>
            <a:r>
              <a:rPr lang="en-US" sz="2800">
                <a:latin typeface="Montserrat"/>
                <a:ea typeface="Montserrat"/>
                <a:cs typeface="Montserrat"/>
                <a:sym typeface="Montserrat"/>
              </a:rPr>
              <a:t>. So far he has been cooking it for </a:t>
            </a:r>
            <a:r>
              <a:rPr lang="en-US" sz="2800" b="1">
                <a:latin typeface="Montserrat"/>
                <a:ea typeface="Montserrat"/>
                <a:cs typeface="Montserrat"/>
                <a:sym typeface="Montserrat"/>
              </a:rPr>
              <a:t>69 minutes</a:t>
            </a:r>
            <a:r>
              <a:rPr lang="en-US" sz="2800">
                <a:latin typeface="Montserrat"/>
                <a:ea typeface="Montserrat"/>
                <a:cs typeface="Montserrat"/>
                <a:sym typeface="Montserrat"/>
              </a:rPr>
              <a:t>. How much longer does the stew need to cook for?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  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351" name="Google Shape;351;p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1175" y="2699963"/>
            <a:ext cx="1280550" cy="2774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718710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50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62</a:t>
            </a:fld>
            <a:endParaRPr/>
          </a:p>
        </p:txBody>
      </p:sp>
      <p:sp>
        <p:nvSpPr>
          <p:cNvPr id="357" name="Google Shape;357;p50"/>
          <p:cNvSpPr txBox="1"/>
          <p:nvPr/>
        </p:nvSpPr>
        <p:spPr>
          <a:xfrm>
            <a:off x="276225" y="233350"/>
            <a:ext cx="85599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Word Problem 2</a:t>
            </a:r>
            <a:endParaRPr/>
          </a:p>
        </p:txBody>
      </p:sp>
      <p:sp>
        <p:nvSpPr>
          <p:cNvPr id="358" name="Google Shape;358;p50"/>
          <p:cNvSpPr txBox="1"/>
          <p:nvPr/>
        </p:nvSpPr>
        <p:spPr>
          <a:xfrm>
            <a:off x="2188125" y="2780075"/>
            <a:ext cx="8771100" cy="19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Montserrat"/>
                <a:ea typeface="Montserrat"/>
                <a:cs typeface="Montserrat"/>
                <a:sym typeface="Montserrat"/>
              </a:rPr>
              <a:t>The stew needs to cook for 2 hours and 10 minutes.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Montserrat"/>
                <a:ea typeface="Montserrat"/>
                <a:cs typeface="Montserrat"/>
                <a:sym typeface="Montserrat"/>
              </a:rPr>
              <a:t>How many minutes is this in total?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  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359" name="Google Shape;359;p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1175" y="2699963"/>
            <a:ext cx="1280550" cy="2774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20711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59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63</a:t>
            </a:fld>
            <a:endParaRPr/>
          </a:p>
        </p:txBody>
      </p:sp>
      <p:sp>
        <p:nvSpPr>
          <p:cNvPr id="453" name="Google Shape;453;p59"/>
          <p:cNvSpPr txBox="1"/>
          <p:nvPr/>
        </p:nvSpPr>
        <p:spPr>
          <a:xfrm>
            <a:off x="276225" y="233350"/>
            <a:ext cx="85599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Word Problem 3</a:t>
            </a:r>
            <a:endParaRPr/>
          </a:p>
        </p:txBody>
      </p:sp>
      <p:sp>
        <p:nvSpPr>
          <p:cNvPr id="454" name="Google Shape;454;p59"/>
          <p:cNvSpPr txBox="1"/>
          <p:nvPr/>
        </p:nvSpPr>
        <p:spPr>
          <a:xfrm>
            <a:off x="276225" y="1580504"/>
            <a:ext cx="8771100" cy="11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Montserrat"/>
                <a:ea typeface="Montserrat"/>
                <a:cs typeface="Montserrat"/>
                <a:sym typeface="Montserrat"/>
              </a:rPr>
              <a:t>Yasmin and Binh take different routes to get to Lanzarote.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  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455" name="Google Shape;455;p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2171" y="3041025"/>
            <a:ext cx="1280550" cy="2548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6" name="Google Shape;456;p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58350" y="3041025"/>
            <a:ext cx="1174950" cy="2343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44089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60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64</a:t>
            </a:fld>
            <a:endParaRPr/>
          </a:p>
        </p:txBody>
      </p:sp>
      <p:sp>
        <p:nvSpPr>
          <p:cNvPr id="462" name="Google Shape;462;p60"/>
          <p:cNvSpPr txBox="1"/>
          <p:nvPr/>
        </p:nvSpPr>
        <p:spPr>
          <a:xfrm>
            <a:off x="276225" y="233350"/>
            <a:ext cx="85599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Word Problem 3</a:t>
            </a:r>
            <a:endParaRPr/>
          </a:p>
        </p:txBody>
      </p:sp>
      <p:sp>
        <p:nvSpPr>
          <p:cNvPr id="463" name="Google Shape;463;p60"/>
          <p:cNvSpPr txBox="1"/>
          <p:nvPr/>
        </p:nvSpPr>
        <p:spPr>
          <a:xfrm>
            <a:off x="276225" y="1580504"/>
            <a:ext cx="8771100" cy="11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Montserrat"/>
                <a:ea typeface="Montserrat"/>
                <a:cs typeface="Montserrat"/>
                <a:sym typeface="Montserrat"/>
              </a:rPr>
              <a:t>Yasmin’s journey takes 3 hours and 34 minutes.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  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464" name="Google Shape;464;p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2171" y="3041025"/>
            <a:ext cx="1280550" cy="2548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186935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61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65</a:t>
            </a:fld>
            <a:endParaRPr/>
          </a:p>
        </p:txBody>
      </p:sp>
      <p:sp>
        <p:nvSpPr>
          <p:cNvPr id="470" name="Google Shape;470;p61"/>
          <p:cNvSpPr txBox="1"/>
          <p:nvPr/>
        </p:nvSpPr>
        <p:spPr>
          <a:xfrm>
            <a:off x="276225" y="233350"/>
            <a:ext cx="85599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Word Problem 3</a:t>
            </a:r>
            <a:endParaRPr/>
          </a:p>
        </p:txBody>
      </p:sp>
      <p:pic>
        <p:nvPicPr>
          <p:cNvPr id="471" name="Google Shape;471;p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58350" y="3041025"/>
            <a:ext cx="1174950" cy="2343150"/>
          </a:xfrm>
          <a:prstGeom prst="rect">
            <a:avLst/>
          </a:prstGeom>
          <a:noFill/>
          <a:ln>
            <a:noFill/>
          </a:ln>
        </p:spPr>
      </p:pic>
      <p:sp>
        <p:nvSpPr>
          <p:cNvPr id="472" name="Google Shape;472;p61"/>
          <p:cNvSpPr txBox="1"/>
          <p:nvPr/>
        </p:nvSpPr>
        <p:spPr>
          <a:xfrm>
            <a:off x="276225" y="1580504"/>
            <a:ext cx="8771100" cy="11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Montserrat"/>
                <a:ea typeface="Montserrat"/>
                <a:cs typeface="Montserrat"/>
                <a:sym typeface="Montserrat"/>
              </a:rPr>
              <a:t>Binh’s journey takes 219 minutes.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  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78154985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62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66</a:t>
            </a:fld>
            <a:endParaRPr/>
          </a:p>
        </p:txBody>
      </p:sp>
      <p:sp>
        <p:nvSpPr>
          <p:cNvPr id="478" name="Google Shape;478;p62"/>
          <p:cNvSpPr txBox="1"/>
          <p:nvPr/>
        </p:nvSpPr>
        <p:spPr>
          <a:xfrm>
            <a:off x="276225" y="233350"/>
            <a:ext cx="85599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Word Problem 3</a:t>
            </a:r>
            <a:endParaRPr/>
          </a:p>
        </p:txBody>
      </p:sp>
      <p:sp>
        <p:nvSpPr>
          <p:cNvPr id="479" name="Google Shape;479;p62"/>
          <p:cNvSpPr txBox="1"/>
          <p:nvPr/>
        </p:nvSpPr>
        <p:spPr>
          <a:xfrm>
            <a:off x="276225" y="1580504"/>
            <a:ext cx="8771100" cy="11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Montserrat"/>
                <a:ea typeface="Montserrat"/>
                <a:cs typeface="Montserrat"/>
                <a:sym typeface="Montserrat"/>
              </a:rPr>
              <a:t>Who’s journey took the quickest?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Montserrat"/>
                <a:ea typeface="Montserrat"/>
                <a:cs typeface="Montserrat"/>
                <a:sym typeface="Montserrat"/>
              </a:rPr>
              <a:t>By how long?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  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480" name="Google Shape;480;p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4346" y="3041025"/>
            <a:ext cx="1280550" cy="2548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1" name="Google Shape;481;p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04800" y="3041025"/>
            <a:ext cx="1174950" cy="2343150"/>
          </a:xfrm>
          <a:prstGeom prst="rect">
            <a:avLst/>
          </a:prstGeom>
          <a:noFill/>
          <a:ln>
            <a:noFill/>
          </a:ln>
        </p:spPr>
      </p:pic>
      <p:sp>
        <p:nvSpPr>
          <p:cNvPr id="482" name="Google Shape;482;p62"/>
          <p:cNvSpPr txBox="1"/>
          <p:nvPr/>
        </p:nvSpPr>
        <p:spPr>
          <a:xfrm>
            <a:off x="378325" y="5384175"/>
            <a:ext cx="2336400" cy="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Montserrat"/>
                <a:ea typeface="Montserrat"/>
                <a:cs typeface="Montserrat"/>
                <a:sym typeface="Montserrat"/>
              </a:rPr>
              <a:t>3 h 34 min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  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83" name="Google Shape;483;p62"/>
          <p:cNvSpPr txBox="1"/>
          <p:nvPr/>
        </p:nvSpPr>
        <p:spPr>
          <a:xfrm>
            <a:off x="2845100" y="5384175"/>
            <a:ext cx="1936800" cy="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Montserrat"/>
                <a:ea typeface="Montserrat"/>
                <a:cs typeface="Montserrat"/>
                <a:sym typeface="Montserrat"/>
              </a:rPr>
              <a:t>219 min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latin typeface="Montserrat"/>
                <a:ea typeface="Montserrat"/>
                <a:cs typeface="Montserrat"/>
                <a:sym typeface="Montserrat"/>
              </a:rPr>
              <a:t>  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84408136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p70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67</a:t>
            </a:fld>
            <a:endParaRPr/>
          </a:p>
        </p:txBody>
      </p:sp>
      <p:sp>
        <p:nvSpPr>
          <p:cNvPr id="579" name="Google Shape;579;p70"/>
          <p:cNvSpPr txBox="1"/>
          <p:nvPr/>
        </p:nvSpPr>
        <p:spPr>
          <a:xfrm>
            <a:off x="311149" y="141287"/>
            <a:ext cx="6076587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D11050"/>
              </a:buClr>
              <a:buSzPts val="3500"/>
              <a:buFont typeface="Montserrat"/>
              <a:buNone/>
            </a:pPr>
            <a:r>
              <a:rPr lang="en-US" sz="3500" dirty="0" smtClean="0">
                <a:solidFill>
                  <a:srgbClr val="D11050"/>
                </a:solidFill>
                <a:latin typeface="Montserrat"/>
                <a:ea typeface="Montserrat"/>
                <a:cs typeface="Montserrat"/>
                <a:sym typeface="Montserrat"/>
              </a:rPr>
              <a:t>Super spicy challenge</a:t>
            </a:r>
            <a:endParaRPr dirty="0"/>
          </a:p>
        </p:txBody>
      </p:sp>
      <p:graphicFrame>
        <p:nvGraphicFramePr>
          <p:cNvPr id="580" name="Google Shape;580;p70"/>
          <p:cNvGraphicFramePr/>
          <p:nvPr/>
        </p:nvGraphicFramePr>
        <p:xfrm>
          <a:off x="311150" y="906575"/>
          <a:ext cx="6282300" cy="453234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141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1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13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Back to the Future (117 min)</a:t>
                      </a:r>
                      <a:endParaRPr sz="2800" b="1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82875" marR="182875" marT="182875" marB="182875" anchor="ctr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03C7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Frozen 2 (1 hour 43 min)</a:t>
                      </a:r>
                      <a:endParaRPr sz="2800" b="1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82875" marR="182875" marT="182875" marB="182875" anchor="ctr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86E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13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Frozen (1 hour 45 min)</a:t>
                      </a:r>
                      <a:endParaRPr sz="2800" b="1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82875" marR="182875" marT="182875" marB="182875" anchor="ctr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86EC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800" b="1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Despicable Me (5700 sec)</a:t>
                      </a:r>
                      <a:endParaRPr sz="2800" b="1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82875" marR="182875" marT="182875" marB="182875" anchor="ctr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135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School of Rock (6540 sec)</a:t>
                      </a:r>
                      <a:endParaRPr sz="2800" b="1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82875" marR="182875" marT="182875" marB="182875" anchor="ctr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968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Finding Nemo (100 min)</a:t>
                      </a:r>
                      <a:endParaRPr sz="2800" b="1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82875" marR="182875" marT="182875" marB="182875" anchor="ctr">
                    <a:lnL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03C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81" name="Google Shape;581;p70"/>
          <p:cNvSpPr txBox="1"/>
          <p:nvPr/>
        </p:nvSpPr>
        <p:spPr>
          <a:xfrm>
            <a:off x="6925250" y="1468150"/>
            <a:ext cx="4969800" cy="424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Montserrat"/>
                <a:ea typeface="Montserrat"/>
                <a:cs typeface="Montserrat"/>
                <a:sym typeface="Montserrat"/>
              </a:rPr>
              <a:t>i)Which is the shortest film?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Montserrat"/>
                <a:ea typeface="Montserrat"/>
                <a:cs typeface="Montserrat"/>
                <a:sym typeface="Montserrat"/>
              </a:rPr>
              <a:t>ii) Which is the longest film?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Montserrat"/>
                <a:ea typeface="Montserrat"/>
                <a:cs typeface="Montserrat"/>
                <a:sym typeface="Montserrat"/>
              </a:rPr>
              <a:t>iii) What is the difference in seconds between the longest and shortest film?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15559596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C9C5A15F-9867-4470-96EF-B9DAA221739B}"/>
              </a:ext>
            </a:extLst>
          </p:cNvPr>
          <p:cNvSpPr/>
          <p:nvPr/>
        </p:nvSpPr>
        <p:spPr>
          <a:xfrm>
            <a:off x="2254928" y="1669002"/>
            <a:ext cx="6747029" cy="3373515"/>
          </a:xfrm>
          <a:prstGeom prst="cloudCallout">
            <a:avLst>
              <a:gd name="adj1" fmla="val -56491"/>
              <a:gd name="adj2" fmla="val 6144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002060"/>
                </a:solidFill>
                <a:latin typeface="CCW Cursive Writing 1" panose="03050602040000000000" pitchFamily="66" charset="0"/>
              </a:rPr>
              <a:t>English</a:t>
            </a:r>
          </a:p>
          <a:p>
            <a:pPr algn="ctr"/>
            <a:r>
              <a:rPr lang="en-GB" sz="2000" dirty="0">
                <a:solidFill>
                  <a:srgbClr val="002060"/>
                </a:solidFill>
                <a:latin typeface="CCW Cursive Writing 1" panose="03050602040000000000" pitchFamily="66" charset="0"/>
              </a:rPr>
              <a:t>- Drafting</a:t>
            </a:r>
          </a:p>
        </p:txBody>
      </p:sp>
    </p:spTree>
    <p:extLst>
      <p:ext uri="{BB962C8B-B14F-4D97-AF65-F5344CB8AC3E}">
        <p14:creationId xmlns:p14="http://schemas.microsoft.com/office/powerpoint/2010/main" val="385024120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A679F-96D5-416B-9944-D480850C8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873" y="295565"/>
            <a:ext cx="11351491" cy="641003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Today we are going to continue writing our non-chronological reports.</a:t>
            </a:r>
          </a:p>
          <a:p>
            <a:pPr marL="0" indent="0" algn="ctr">
              <a:lnSpc>
                <a:spcPct val="120000"/>
              </a:lnSpc>
              <a:buNone/>
            </a:pPr>
            <a:endParaRPr lang="en-GB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We will be focusing on the paragraph about </a:t>
            </a:r>
            <a:r>
              <a:rPr lang="en-GB" sz="2400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appearances</a:t>
            </a:r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. </a:t>
            </a:r>
          </a:p>
          <a:p>
            <a:pPr marL="0" indent="0" algn="ctr">
              <a:lnSpc>
                <a:spcPct val="120000"/>
              </a:lnSpc>
              <a:buNone/>
            </a:pPr>
            <a:endParaRPr lang="en-GB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en-GB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The video below will model how to write this paragraph:</a:t>
            </a:r>
          </a:p>
          <a:p>
            <a:pPr marL="0" indent="0" algn="ctr">
              <a:buNone/>
            </a:pPr>
            <a:r>
              <a:rPr lang="en-GB" sz="24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https://classroom.thenational.academy/lessons/to-write-the-appearance-paragraph-of-a-non-chronological-report-c5j3jd?activity=video&amp;step=1</a:t>
            </a:r>
            <a:endParaRPr lang="en-GB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Like yesterday, we are going to edit and improve our paragraph. </a:t>
            </a:r>
            <a:endParaRPr lang="en-GB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335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F79F8-EA56-451B-8233-E87921675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 the next couple of lessons we are going to be looking at converting time.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B4A-4793-493E-8230-CC14421DB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4000" dirty="0" smtClean="0">
                <a:solidFill>
                  <a:srgbClr val="FF0000"/>
                </a:solidFill>
              </a:rPr>
              <a:t>Read through the next few slides and have a go at the activities at the end.</a:t>
            </a:r>
          </a:p>
          <a:p>
            <a:pPr marL="0" indent="0" algn="ctr">
              <a:buNone/>
            </a:pPr>
            <a:r>
              <a:rPr lang="en-GB" sz="4000" dirty="0" smtClean="0">
                <a:solidFill>
                  <a:srgbClr val="FF0000"/>
                </a:solidFill>
              </a:rPr>
              <a:t>Before you do that read the information below it will help you.</a:t>
            </a:r>
          </a:p>
          <a:p>
            <a:pPr marL="0" indent="0" algn="ctr">
              <a:buNone/>
            </a:pPr>
            <a:r>
              <a:rPr lang="en-GB" sz="4000" dirty="0" smtClean="0">
                <a:solidFill>
                  <a:srgbClr val="FF0000"/>
                </a:solidFill>
              </a:rPr>
              <a:t>1 minute=60 seconds</a:t>
            </a:r>
          </a:p>
          <a:p>
            <a:pPr marL="0" indent="0" algn="ctr">
              <a:buNone/>
            </a:pPr>
            <a:r>
              <a:rPr lang="en-GB" sz="4000" dirty="0" smtClean="0">
                <a:solidFill>
                  <a:srgbClr val="FF0000"/>
                </a:solidFill>
              </a:rPr>
              <a:t>1 hour = 60 minutes</a:t>
            </a:r>
          </a:p>
          <a:p>
            <a:pPr marL="0" indent="0" algn="ctr">
              <a:buNone/>
            </a:pPr>
            <a:r>
              <a:rPr lang="en-GB" sz="4000" dirty="0" smtClean="0">
                <a:solidFill>
                  <a:srgbClr val="FF0000"/>
                </a:solidFill>
              </a:rPr>
              <a:t>1 day = 24 hours</a:t>
            </a:r>
          </a:p>
          <a:p>
            <a:pPr marL="0" indent="0" algn="ctr">
              <a:buNone/>
            </a:pPr>
            <a:r>
              <a:rPr lang="en-GB" sz="4000" dirty="0" smtClean="0">
                <a:solidFill>
                  <a:srgbClr val="FF0000"/>
                </a:solidFill>
              </a:rPr>
              <a:t>1 week = 7 days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74841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F6F54-9EF9-4EF6-87FC-8F612CEE7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9767"/>
            <a:ext cx="10515600" cy="600259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  <a:latin typeface="Comic Sans MS" panose="030F0702030302020204" pitchFamily="66" charset="0"/>
              </a:rPr>
              <a:t>Think carefully about the GPS techniques you should be using in your work e.g. </a:t>
            </a:r>
          </a:p>
          <a:p>
            <a:pPr marL="0" indent="0">
              <a:buNone/>
            </a:pPr>
            <a:endParaRPr lang="en-GB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>
              <a:buFontTx/>
              <a:buChar char="-"/>
            </a:pPr>
            <a:r>
              <a:rPr lang="en-GB" dirty="0">
                <a:solidFill>
                  <a:srgbClr val="00B050"/>
                </a:solidFill>
                <a:latin typeface="Comic Sans MS" panose="030F0702030302020204" pitchFamily="66" charset="0"/>
              </a:rPr>
              <a:t>Accurate punctuation</a:t>
            </a:r>
          </a:p>
          <a:p>
            <a:pPr>
              <a:buFontTx/>
              <a:buChar char="-"/>
            </a:pPr>
            <a:r>
              <a:rPr lang="en-GB" dirty="0">
                <a:solidFill>
                  <a:srgbClr val="00B050"/>
                </a:solidFill>
                <a:latin typeface="Comic Sans MS" panose="030F0702030302020204" pitchFamily="66" charset="0"/>
              </a:rPr>
              <a:t>A range of conjunctions</a:t>
            </a:r>
          </a:p>
          <a:p>
            <a:pPr>
              <a:buFontTx/>
              <a:buChar char="-"/>
            </a:pPr>
            <a:r>
              <a:rPr lang="en-GB" dirty="0">
                <a:solidFill>
                  <a:srgbClr val="00B050"/>
                </a:solidFill>
                <a:latin typeface="Comic Sans MS" panose="030F0702030302020204" pitchFamily="66" charset="0"/>
              </a:rPr>
              <a:t>Fronted adverbials</a:t>
            </a:r>
          </a:p>
          <a:p>
            <a:pPr>
              <a:buFontTx/>
              <a:buChar char="-"/>
            </a:pPr>
            <a:r>
              <a:rPr lang="en-GB" dirty="0">
                <a:solidFill>
                  <a:srgbClr val="00B050"/>
                </a:solidFill>
                <a:latin typeface="Comic Sans MS" panose="030F0702030302020204" pitchFamily="66" charset="0"/>
              </a:rPr>
              <a:t>Expanded noun phrases </a:t>
            </a:r>
          </a:p>
          <a:p>
            <a:pPr>
              <a:buFontTx/>
              <a:buChar char="-"/>
            </a:pPr>
            <a:r>
              <a:rPr lang="en-GB" dirty="0">
                <a:solidFill>
                  <a:srgbClr val="00B050"/>
                </a:solidFill>
                <a:latin typeface="Comic Sans MS" panose="030F0702030302020204" pitchFamily="66" charset="0"/>
              </a:rPr>
              <a:t>Brackets </a:t>
            </a:r>
          </a:p>
          <a:p>
            <a:pPr>
              <a:buFontTx/>
              <a:buChar char="-"/>
            </a:pPr>
            <a:r>
              <a:rPr lang="en-GB" dirty="0">
                <a:solidFill>
                  <a:srgbClr val="00B050"/>
                </a:solidFill>
                <a:latin typeface="Comic Sans MS" panose="030F0702030302020204" pitchFamily="66" charset="0"/>
              </a:rPr>
              <a:t>Relative clauses </a:t>
            </a:r>
          </a:p>
          <a:p>
            <a:pPr>
              <a:buFontTx/>
              <a:buChar char="-"/>
            </a:pPr>
            <a:endParaRPr lang="en-GB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  <a:latin typeface="Comic Sans MS" panose="030F0702030302020204" pitchFamily="66" charset="0"/>
              </a:rPr>
              <a:t>Although we often edit and improve our work in class, the following video may help you:</a:t>
            </a:r>
          </a:p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  <a:hlinkClick r:id="rId2"/>
              </a:rPr>
              <a:t>https://classroom.thenational.academy/lessons/to-edit-a-non-chronological-report-c9j3ac?activity=video&amp;step=1</a:t>
            </a:r>
            <a:r>
              <a:rPr lang="en-GB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endParaRPr lang="en-GB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GB" sz="2200" dirty="0">
                <a:solidFill>
                  <a:srgbClr val="00B050"/>
                </a:solidFill>
                <a:latin typeface="Comic Sans MS" panose="030F0702030302020204" pitchFamily="66" charset="0"/>
              </a:rPr>
              <a:t>Remember, you may not be able to get all of these in this paragraph - you have the rest of your report to show your writing talents too! </a:t>
            </a:r>
          </a:p>
        </p:txBody>
      </p:sp>
    </p:spTree>
    <p:extLst>
      <p:ext uri="{BB962C8B-B14F-4D97-AF65-F5344CB8AC3E}">
        <p14:creationId xmlns:p14="http://schemas.microsoft.com/office/powerpoint/2010/main" val="311110675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C9C5A15F-9867-4470-96EF-B9DAA221739B}"/>
              </a:ext>
            </a:extLst>
          </p:cNvPr>
          <p:cNvSpPr/>
          <p:nvPr/>
        </p:nvSpPr>
        <p:spPr>
          <a:xfrm>
            <a:off x="2578201" y="1585874"/>
            <a:ext cx="6747029" cy="3373515"/>
          </a:xfrm>
          <a:prstGeom prst="cloudCallout">
            <a:avLst>
              <a:gd name="adj1" fmla="val -56491"/>
              <a:gd name="adj2" fmla="val 6144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7030A0"/>
                </a:solidFill>
                <a:latin typeface="CCW Cursive Writing 1" panose="03050602040000000000" pitchFamily="66" charset="0"/>
              </a:rPr>
              <a:t>Independent reading</a:t>
            </a:r>
          </a:p>
        </p:txBody>
      </p:sp>
    </p:spTree>
    <p:extLst>
      <p:ext uri="{BB962C8B-B14F-4D97-AF65-F5344CB8AC3E}">
        <p14:creationId xmlns:p14="http://schemas.microsoft.com/office/powerpoint/2010/main" val="405529801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 are going to continue with your independent reading today.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Once you have finished reading, create a poster for your book to encourage people to read it.</a:t>
            </a:r>
          </a:p>
          <a:p>
            <a:pPr marL="0" indent="0">
              <a:buNone/>
            </a:pPr>
            <a:r>
              <a:rPr lang="en-GB" dirty="0" smtClean="0"/>
              <a:t>Remember to not give too much information away about the story. </a:t>
            </a:r>
          </a:p>
          <a:p>
            <a:pPr marL="0" indent="0">
              <a:buNone/>
            </a:pPr>
            <a:r>
              <a:rPr lang="en-GB" dirty="0" smtClean="0"/>
              <a:t>Drop in little clues as to what happens.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73748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C9C5A15F-9867-4470-96EF-B9DAA221739B}"/>
              </a:ext>
            </a:extLst>
          </p:cNvPr>
          <p:cNvSpPr/>
          <p:nvPr/>
        </p:nvSpPr>
        <p:spPr>
          <a:xfrm>
            <a:off x="2254928" y="1669002"/>
            <a:ext cx="6747029" cy="3373515"/>
          </a:xfrm>
          <a:prstGeom prst="cloudCallout">
            <a:avLst>
              <a:gd name="adj1" fmla="val -56491"/>
              <a:gd name="adj2" fmla="val 6144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rgbClr val="7030A0"/>
                </a:solidFill>
                <a:latin typeface="CCW Cursive Writing 1" panose="03050602040000000000" pitchFamily="66" charset="0"/>
              </a:rPr>
              <a:t>Spelling</a:t>
            </a:r>
          </a:p>
        </p:txBody>
      </p:sp>
    </p:spTree>
    <p:extLst>
      <p:ext uri="{BB962C8B-B14F-4D97-AF65-F5344CB8AC3E}">
        <p14:creationId xmlns:p14="http://schemas.microsoft.com/office/powerpoint/2010/main" val="189081785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6">
            <a:extLst>
              <a:ext uri="{FF2B5EF4-FFF2-40B4-BE49-F238E27FC236}">
                <a16:creationId xmlns:a16="http://schemas.microsoft.com/office/drawing/2014/main" id="{FF8762E2-2E82-4EB5-9867-375302906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3646" y="888275"/>
            <a:ext cx="546027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Homophones</a:t>
            </a:r>
            <a:r>
              <a:rPr kumimoji="0" lang="en-GB" alt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part 3: everything sounds the same</a:t>
            </a:r>
            <a:endParaRPr kumimoji="0" lang="en-GB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" name="Rectangle 46">
            <a:extLst>
              <a:ext uri="{FF2B5EF4-FFF2-40B4-BE49-F238E27FC236}">
                <a16:creationId xmlns:a16="http://schemas.microsoft.com/office/drawing/2014/main" id="{FF8762E2-2E82-4EB5-9867-375302906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967" y="2255521"/>
            <a:ext cx="1020209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Today in spellings we are going to have a go at choosing the correct spelling. Read through</a:t>
            </a:r>
            <a:r>
              <a:rPr kumimoji="0" lang="en-GB" alt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the sentences on the next page and decide if it is the correct spelling of each word used.</a:t>
            </a:r>
            <a:endParaRPr kumimoji="0" lang="en-GB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790269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I really love </a:t>
            </a:r>
            <a:r>
              <a:rPr lang="en-GB" u="sng" dirty="0" smtClean="0"/>
              <a:t>dessert</a:t>
            </a:r>
            <a:r>
              <a:rPr lang="en-GB" dirty="0" smtClean="0"/>
              <a:t>, my favourite is sticky toffee pudding.</a:t>
            </a:r>
          </a:p>
          <a:p>
            <a:pPr marL="0" indent="0">
              <a:buNone/>
            </a:pPr>
            <a:r>
              <a:rPr lang="en-GB" dirty="0" smtClean="0"/>
              <a:t>The man was </a:t>
            </a:r>
            <a:r>
              <a:rPr lang="en-GB" u="sng" dirty="0" smtClean="0"/>
              <a:t>stationery</a:t>
            </a:r>
            <a:r>
              <a:rPr lang="en-GB" dirty="0" smtClean="0"/>
              <a:t> in the road staring into the sky, it was full the unusual objects.</a:t>
            </a:r>
          </a:p>
          <a:p>
            <a:pPr marL="0" indent="0">
              <a:buNone/>
            </a:pPr>
            <a:r>
              <a:rPr lang="en-GB" dirty="0" smtClean="0"/>
              <a:t>Cheese and chocolate do not </a:t>
            </a:r>
            <a:r>
              <a:rPr lang="en-GB" u="sng" dirty="0" smtClean="0"/>
              <a:t>compliment</a:t>
            </a:r>
            <a:r>
              <a:rPr lang="en-GB" dirty="0" smtClean="0"/>
              <a:t> each other very well.</a:t>
            </a:r>
          </a:p>
          <a:p>
            <a:pPr marL="0" indent="0">
              <a:buNone/>
            </a:pPr>
            <a:r>
              <a:rPr lang="en-GB" dirty="0" smtClean="0"/>
              <a:t>I made loads of </a:t>
            </a:r>
            <a:r>
              <a:rPr lang="en-GB" u="sng" dirty="0" smtClean="0"/>
              <a:t>prophet</a:t>
            </a:r>
            <a:r>
              <a:rPr lang="en-GB" dirty="0" smtClean="0"/>
              <a:t> by selling my old clothes, I can’t believe people actually wanted them.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In each sentence is the homophone correct? If not can you correct it.</a:t>
            </a:r>
          </a:p>
          <a:p>
            <a:pPr marL="0" indent="0">
              <a:buNone/>
            </a:pPr>
            <a:r>
              <a:rPr lang="en-GB" dirty="0" smtClean="0"/>
              <a:t>Challenge: can you create a sentence that uses both versions of the homophone correctly for example. </a:t>
            </a:r>
          </a:p>
          <a:p>
            <a:pPr marL="0" indent="0">
              <a:buNone/>
            </a:pPr>
            <a:r>
              <a:rPr lang="en-GB" dirty="0" smtClean="0"/>
              <a:t>Ice cream wasn’t the best dessert to eat in the desert; it melted very quickly.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417816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C9C5A15F-9867-4470-96EF-B9DAA221739B}"/>
              </a:ext>
            </a:extLst>
          </p:cNvPr>
          <p:cNvSpPr/>
          <p:nvPr/>
        </p:nvSpPr>
        <p:spPr>
          <a:xfrm>
            <a:off x="2254928" y="1669002"/>
            <a:ext cx="6747029" cy="3373515"/>
          </a:xfrm>
          <a:prstGeom prst="cloudCallout">
            <a:avLst>
              <a:gd name="adj1" fmla="val -56491"/>
              <a:gd name="adj2" fmla="val 6144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rgbClr val="7030A0"/>
                </a:solidFill>
                <a:latin typeface="CCW Cursive Writing 1" panose="03050602040000000000" pitchFamily="66" charset="0"/>
              </a:rPr>
              <a:t>Outdoor learning</a:t>
            </a:r>
          </a:p>
        </p:txBody>
      </p:sp>
    </p:spTree>
    <p:extLst>
      <p:ext uri="{BB962C8B-B14F-4D97-AF65-F5344CB8AC3E}">
        <p14:creationId xmlns:p14="http://schemas.microsoft.com/office/powerpoint/2010/main" val="174584877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A679F-96D5-416B-9944-D480850C8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073" y="178711"/>
            <a:ext cx="11741727" cy="1459345"/>
          </a:xfrm>
        </p:spPr>
        <p:txBody>
          <a:bodyPr/>
          <a:lstStyle/>
          <a:p>
            <a:pPr marL="0" indent="0" algn="ctr">
              <a:buNone/>
            </a:pPr>
            <a:endParaRPr lang="en-GB" dirty="0">
              <a:solidFill>
                <a:srgbClr val="7030A0"/>
              </a:solidFill>
              <a:latin typeface="CCW Cursive Writing 1" panose="03050602040000000000" pitchFamily="66" charset="0"/>
            </a:endParaRPr>
          </a:p>
          <a:p>
            <a:pPr marL="0" indent="0" algn="ctr">
              <a:buNone/>
            </a:pPr>
            <a:endParaRPr lang="en-GB" dirty="0">
              <a:solidFill>
                <a:srgbClr val="7030A0"/>
              </a:solidFill>
              <a:latin typeface="CCW Cursive Writing 1" panose="03050602040000000000" pitchFamily="66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4A22BA-5676-400A-A465-1783514A42C6}"/>
              </a:ext>
            </a:extLst>
          </p:cNvPr>
          <p:cNvSpPr txBox="1"/>
          <p:nvPr/>
        </p:nvSpPr>
        <p:spPr>
          <a:xfrm>
            <a:off x="701964" y="908383"/>
            <a:ext cx="1063105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This week in outdoor learning we are going to go to the nature area and give each other instructions. </a:t>
            </a:r>
          </a:p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We will have to make them very clear as the person we are giving the instructions to will be blind folded.</a:t>
            </a:r>
          </a:p>
          <a:p>
            <a:pPr algn="ctr"/>
            <a:r>
              <a:rPr lang="en-GB" sz="4000" dirty="0" smtClean="0">
                <a:solidFill>
                  <a:srgbClr val="FF0000"/>
                </a:solidFill>
              </a:rPr>
              <a:t>We are doing this so that when we write our instructions for the nature trail we will know how clear they will need to be.</a:t>
            </a:r>
            <a:endParaRPr lang="en-GB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88311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not have a go at home.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Write down a set of instructions for getting around your house or garden and ask someone to blind fold you and read them to you. Try to get around your house using them.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5093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2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8</a:t>
            </a:fld>
            <a:endParaRPr/>
          </a:p>
        </p:txBody>
      </p:sp>
      <p:sp>
        <p:nvSpPr>
          <p:cNvPr id="188" name="Google Shape;188;p32"/>
          <p:cNvSpPr txBox="1"/>
          <p:nvPr/>
        </p:nvSpPr>
        <p:spPr>
          <a:xfrm>
            <a:off x="276225" y="233362"/>
            <a:ext cx="66882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 1 day..</a:t>
            </a:r>
            <a:endParaRPr/>
          </a:p>
        </p:txBody>
      </p:sp>
      <p:pic>
        <p:nvPicPr>
          <p:cNvPr id="189" name="Google Shape;189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1600" y="2279287"/>
            <a:ext cx="1657350" cy="3305175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32"/>
          <p:cNvSpPr/>
          <p:nvPr/>
        </p:nvSpPr>
        <p:spPr>
          <a:xfrm>
            <a:off x="3072525" y="1826825"/>
            <a:ext cx="4090500" cy="1469400"/>
          </a:xfrm>
          <a:prstGeom prst="wedgeRoundRectCallout">
            <a:avLst>
              <a:gd name="adj1" fmla="val -71239"/>
              <a:gd name="adj2" fmla="val 36488"/>
              <a:gd name="adj3" fmla="val 0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32"/>
          <p:cNvSpPr txBox="1"/>
          <p:nvPr/>
        </p:nvSpPr>
        <p:spPr>
          <a:xfrm>
            <a:off x="3271125" y="1995575"/>
            <a:ext cx="3891900" cy="11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Montserrat"/>
                <a:ea typeface="Montserrat"/>
                <a:cs typeface="Montserrat"/>
                <a:sym typeface="Montserrat"/>
              </a:rPr>
              <a:t>I know that there are 24 hours in 1 day.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92" name="Google Shape;192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21425" y="2327475"/>
            <a:ext cx="1632949" cy="3256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98875" y="3782125"/>
            <a:ext cx="1816250" cy="1703050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32"/>
          <p:cNvSpPr txBox="1"/>
          <p:nvPr/>
        </p:nvSpPr>
        <p:spPr>
          <a:xfrm>
            <a:off x="4735125" y="5776475"/>
            <a:ext cx="2229300" cy="2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Montserrat"/>
                <a:ea typeface="Montserrat"/>
                <a:cs typeface="Montserrat"/>
                <a:sym typeface="Montserrat"/>
              </a:rPr>
              <a:t>Source: me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902708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3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lang="en-US" sz="1000" b="0" i="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9</a:t>
            </a:fld>
            <a:endParaRPr/>
          </a:p>
        </p:txBody>
      </p:sp>
      <p:pic>
        <p:nvPicPr>
          <p:cNvPr id="200" name="Google Shape;200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1600" y="2279287"/>
            <a:ext cx="1657350" cy="3305175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33"/>
          <p:cNvSpPr/>
          <p:nvPr/>
        </p:nvSpPr>
        <p:spPr>
          <a:xfrm>
            <a:off x="3072525" y="1826825"/>
            <a:ext cx="4090500" cy="1469400"/>
          </a:xfrm>
          <a:prstGeom prst="wedgeRoundRectCallout">
            <a:avLst>
              <a:gd name="adj1" fmla="val -71239"/>
              <a:gd name="adj2" fmla="val 36488"/>
              <a:gd name="adj3" fmla="val 0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33"/>
          <p:cNvSpPr txBox="1"/>
          <p:nvPr/>
        </p:nvSpPr>
        <p:spPr>
          <a:xfrm>
            <a:off x="3271125" y="1826825"/>
            <a:ext cx="3693300" cy="11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Montserrat"/>
                <a:ea typeface="Montserrat"/>
                <a:cs typeface="Montserrat"/>
                <a:sym typeface="Montserrat"/>
              </a:rPr>
              <a:t>But how many hours are there in 1 week?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03" name="Google Shape;203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21425" y="2327475"/>
            <a:ext cx="1632949" cy="3256975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p33"/>
          <p:cNvSpPr txBox="1"/>
          <p:nvPr/>
        </p:nvSpPr>
        <p:spPr>
          <a:xfrm>
            <a:off x="276225" y="233350"/>
            <a:ext cx="8559900" cy="7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rPr lang="en-US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many hours are there in 1 week?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62235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1919</TotalTime>
  <Words>1615</Words>
  <Application>Microsoft Office PowerPoint</Application>
  <PresentationFormat>Widescreen</PresentationFormat>
  <Paragraphs>468</Paragraphs>
  <Slides>78</Slides>
  <Notes>59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78</vt:i4>
      </vt:variant>
    </vt:vector>
  </HeadingPairs>
  <TitlesOfParts>
    <vt:vector size="89" baseType="lpstr">
      <vt:lpstr>Arial</vt:lpstr>
      <vt:lpstr>Arial Narrow</vt:lpstr>
      <vt:lpstr>Calibri</vt:lpstr>
      <vt:lpstr>Calibri Light</vt:lpstr>
      <vt:lpstr>CCW Cursive Writing 1</vt:lpstr>
      <vt:lpstr>Comic Sans MS</vt:lpstr>
      <vt:lpstr>Montserrat</vt:lpstr>
      <vt:lpstr>Montserrat Medium</vt:lpstr>
      <vt:lpstr>Montserrat SemiBold</vt:lpstr>
      <vt:lpstr>Office Theme</vt:lpstr>
      <vt:lpstr>2_Office Theme</vt:lpstr>
      <vt:lpstr>Wednesday 20th January 2021 Week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Over the next couple of lessons we are going to be looking at converting time.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Now challenge yourself by having a go at the following problems.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 are going to continue with your independent reading today.</vt:lpstr>
      <vt:lpstr>PowerPoint Presentation</vt:lpstr>
      <vt:lpstr>PowerPoint Presentation</vt:lpstr>
      <vt:lpstr>Activity</vt:lpstr>
      <vt:lpstr>PowerPoint Presentation</vt:lpstr>
      <vt:lpstr>PowerPoint Presentation</vt:lpstr>
      <vt:lpstr>Why not have a go at home.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Cooper</dc:creator>
  <cp:lastModifiedBy>Oliver Thurlby</cp:lastModifiedBy>
  <cp:revision>61</cp:revision>
  <dcterms:created xsi:type="dcterms:W3CDTF">2020-09-08T18:26:49Z</dcterms:created>
  <dcterms:modified xsi:type="dcterms:W3CDTF">2021-01-13T10:19:39Z</dcterms:modified>
</cp:coreProperties>
</file>