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50"/>
  </p:notesMasterIdLst>
  <p:sldIdLst>
    <p:sldId id="256" r:id="rId5"/>
    <p:sldId id="439" r:id="rId6"/>
    <p:sldId id="400" r:id="rId7"/>
    <p:sldId id="441" r:id="rId8"/>
    <p:sldId id="455" r:id="rId9"/>
    <p:sldId id="440" r:id="rId10"/>
    <p:sldId id="472" r:id="rId11"/>
    <p:sldId id="475" r:id="rId12"/>
    <p:sldId id="476" r:id="rId13"/>
    <p:sldId id="477" r:id="rId14"/>
    <p:sldId id="478" r:id="rId15"/>
    <p:sldId id="479" r:id="rId16"/>
    <p:sldId id="480" r:id="rId17"/>
    <p:sldId id="484" r:id="rId18"/>
    <p:sldId id="481" r:id="rId19"/>
    <p:sldId id="483" r:id="rId20"/>
    <p:sldId id="402" r:id="rId21"/>
    <p:sldId id="471" r:id="rId22"/>
    <p:sldId id="465" r:id="rId23"/>
    <p:sldId id="427" r:id="rId24"/>
    <p:sldId id="261" r:id="rId25"/>
    <p:sldId id="428" r:id="rId26"/>
    <p:sldId id="466" r:id="rId27"/>
    <p:sldId id="482" r:id="rId28"/>
    <p:sldId id="430" r:id="rId29"/>
    <p:sldId id="258" r:id="rId30"/>
    <p:sldId id="263" r:id="rId31"/>
    <p:sldId id="269" r:id="rId32"/>
    <p:sldId id="264" r:id="rId33"/>
    <p:sldId id="279" r:id="rId34"/>
    <p:sldId id="270" r:id="rId35"/>
    <p:sldId id="271" r:id="rId36"/>
    <p:sldId id="272" r:id="rId37"/>
    <p:sldId id="281" r:id="rId38"/>
    <p:sldId id="283" r:id="rId39"/>
    <p:sldId id="273" r:id="rId40"/>
    <p:sldId id="284" r:id="rId41"/>
    <p:sldId id="274" r:id="rId42"/>
    <p:sldId id="286" r:id="rId43"/>
    <p:sldId id="467" r:id="rId44"/>
    <p:sldId id="469" r:id="rId45"/>
    <p:sldId id="470" r:id="rId46"/>
    <p:sldId id="275" r:id="rId47"/>
    <p:sldId id="285" r:id="rId48"/>
    <p:sldId id="27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1395" autoAdjust="0"/>
  </p:normalViewPr>
  <p:slideViewPr>
    <p:cSldViewPr snapToGrid="0">
      <p:cViewPr>
        <p:scale>
          <a:sx n="70" d="100"/>
          <a:sy n="70" d="100"/>
        </p:scale>
        <p:origin x="1205" y="17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BE734A-34B3-4A79-91DF-33E8FB3D4797}" type="datetimeFigureOut">
              <a:rPr lang="en-GB" smtClean="0"/>
              <a:t>13/01/2021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B074B4-96CB-4A24-9176-31C106980C4E}" type="slidenum">
              <a:rPr lang="en-GB" smtClean="0"/>
              <a:t>‹#›</a:t>
            </a:fld>
            <a:endParaRPr lang="en-GB"/>
          </a:p>
        </p:txBody>
      </p:sp>
    </p:spTree>
    <p:extLst>
      <p:ext uri="{BB962C8B-B14F-4D97-AF65-F5344CB8AC3E}">
        <p14:creationId xmlns:p14="http://schemas.microsoft.com/office/powerpoint/2010/main" val="3603294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B074B4-96CB-4A24-9176-31C106980C4E}" type="slidenum">
              <a:rPr lang="en-GB" smtClean="0"/>
              <a:t>11</a:t>
            </a:fld>
            <a:endParaRPr lang="en-GB"/>
          </a:p>
        </p:txBody>
      </p:sp>
    </p:spTree>
    <p:extLst>
      <p:ext uri="{BB962C8B-B14F-4D97-AF65-F5344CB8AC3E}">
        <p14:creationId xmlns:p14="http://schemas.microsoft.com/office/powerpoint/2010/main" val="2166546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DB074B4-96CB-4A24-9176-31C106980C4E}" type="slidenum">
              <a:rPr lang="en-GB" smtClean="0"/>
              <a:t>13</a:t>
            </a:fld>
            <a:endParaRPr lang="en-GB"/>
          </a:p>
        </p:txBody>
      </p:sp>
    </p:spTree>
    <p:extLst>
      <p:ext uri="{BB962C8B-B14F-4D97-AF65-F5344CB8AC3E}">
        <p14:creationId xmlns:p14="http://schemas.microsoft.com/office/powerpoint/2010/main" val="1398487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94A69-0BFD-46DF-8F1B-AA532294F0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D85D0-BE73-476C-8C4B-23DFD4ED52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A5B2AB-E690-4E2E-86C1-776A80692343}"/>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DB930CF0-EEF0-4F64-B020-9BF67BCE2F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20512D-35FB-449D-B993-E127EE312475}"/>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114430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D2E4-E373-4807-9CE4-5D7363C71BB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7508F8-0E21-45D3-80DF-2D11BB652E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802A42-94C6-48F1-84C3-987FD1D537E0}"/>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9C3EC6E1-F083-4AD8-85CC-10D0A23771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2626DB-F4E6-4FF9-A052-06C274AD47A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082482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943B14-0C93-4158-A9FF-9968E065BAC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A385C5-83AF-40FB-B59D-B70866F4084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214CBC-A3E2-40C9-BF76-68F8109BBB84}"/>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3986FDCE-BC5D-4543-B9B3-AF9E9ECE9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4EE44E-31DD-4B77-B673-D33820E73BB3}"/>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96173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109054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15728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BDAF4F-3A71-4D51-883B-FB9FDDAF210E}"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7909339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6BDAF4F-3A71-4D51-883B-FB9FDDAF210E}"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507286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6BDAF4F-3A71-4D51-883B-FB9FDDAF210E}" type="datetimeFigureOut">
              <a:rPr lang="en-GB" smtClean="0"/>
              <a:t>13/01/2021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3508856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6BDAF4F-3A71-4D51-883B-FB9FDDAF210E}" type="datetimeFigureOut">
              <a:rPr lang="en-GB" smtClean="0"/>
              <a:t>13/01/2021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784340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BDAF4F-3A71-4D51-883B-FB9FDDAF210E}" type="datetimeFigureOut">
              <a:rPr lang="en-GB" smtClean="0"/>
              <a:t>13/01/2021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9816546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496743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B059-FDFB-49B9-9C93-24B233591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D3D316-FAB0-4844-9076-3335FC9B1D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1ABBA6-4357-41D4-B4E5-962062918038}"/>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1791B711-02D4-4A9B-9163-2E2110F8F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DAF0A2-658B-48BF-BB45-3D1680965C72}"/>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739584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BDAF4F-3A71-4D51-883B-FB9FDDAF210E}"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2873590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302480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6BDAF4F-3A71-4D51-883B-FB9FDDAF210E}"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ABE1F0-54D3-478C-8933-AB9D1B173C90}" type="slidenum">
              <a:rPr lang="en-GB" smtClean="0"/>
              <a:t>‹#›</a:t>
            </a:fld>
            <a:endParaRPr lang="en-GB"/>
          </a:p>
        </p:txBody>
      </p:sp>
    </p:spTree>
    <p:extLst>
      <p:ext uri="{BB962C8B-B14F-4D97-AF65-F5344CB8AC3E}">
        <p14:creationId xmlns:p14="http://schemas.microsoft.com/office/powerpoint/2010/main" val="1495170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5C7ECF9-223D-4BF6-83FF-224110DCB461}"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3162579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C7ECF9-223D-4BF6-83FF-224110DCB461}"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1669198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5C7ECF9-223D-4BF6-83FF-224110DCB461}"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2763277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5C7ECF9-223D-4BF6-83FF-224110DCB461}"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506392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5C7ECF9-223D-4BF6-83FF-224110DCB461}" type="datetimeFigureOut">
              <a:rPr lang="en-GB" smtClean="0"/>
              <a:t>13/01/2021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40269638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5C7ECF9-223D-4BF6-83FF-224110DCB461}" type="datetimeFigureOut">
              <a:rPr lang="en-GB" smtClean="0"/>
              <a:t>13/01/2021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1837855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C7ECF9-223D-4BF6-83FF-224110DCB461}" type="datetimeFigureOut">
              <a:rPr lang="en-GB" smtClean="0"/>
              <a:t>13/01/2021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266284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EE40B-8632-4EC1-AA43-C0A3DC8086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EE5C53-9D45-4387-9A41-FF2867BA22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B23F15F-D666-462B-80D5-1EE8A6233647}"/>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8CD04A7D-616B-433B-8018-EB58656ED4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825E13-D15F-4F7C-B7B5-1EF8BFF7EFE7}"/>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582553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7ECF9-223D-4BF6-83FF-224110DCB461}"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2131558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5C7ECF9-223D-4BF6-83FF-224110DCB461}" type="datetimeFigureOut">
              <a:rPr lang="en-GB" smtClean="0"/>
              <a:t>13/01/2021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29473738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C7ECF9-223D-4BF6-83FF-224110DCB461}"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8876362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5C7ECF9-223D-4BF6-83FF-224110DCB461}" type="datetimeFigureOut">
              <a:rPr lang="en-GB" smtClean="0"/>
              <a:t>13/01/2021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57A14-3E16-4625-A6F6-C1AFE11E59E8}" type="slidenum">
              <a:rPr lang="en-GB" smtClean="0"/>
              <a:t>‹#›</a:t>
            </a:fld>
            <a:endParaRPr lang="en-GB"/>
          </a:p>
        </p:txBody>
      </p:sp>
    </p:spTree>
    <p:extLst>
      <p:ext uri="{BB962C8B-B14F-4D97-AF65-F5344CB8AC3E}">
        <p14:creationId xmlns:p14="http://schemas.microsoft.com/office/powerpoint/2010/main" val="592083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EF6DEC3-D9F2-4B37-8F80-698566B621BA}"/>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ctrTitle"/>
          </p:nvPr>
        </p:nvSpPr>
        <p:spPr>
          <a:xfrm>
            <a:off x="622301" y="1122363"/>
            <a:ext cx="10934700" cy="2387600"/>
          </a:xfrm>
        </p:spPr>
        <p:txBody>
          <a:bodyPr>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622301" y="3602038"/>
            <a:ext cx="10934700"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4749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2734F3F-8089-43C1-9ADC-0A68E8BCBFD2}"/>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2" name="Title 1"/>
          <p:cNvSpPr>
            <a:spLocks noGrp="1"/>
          </p:cNvSpPr>
          <p:nvPr>
            <p:ph type="title"/>
          </p:nvPr>
        </p:nvSpPr>
        <p:spPr>
          <a:xfrm>
            <a:off x="609598" y="485774"/>
            <a:ext cx="10960100"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609597" y="2153355"/>
            <a:ext cx="10960100"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088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634999" y="549276"/>
            <a:ext cx="10909300"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641350" y="2014537"/>
            <a:ext cx="10909300"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03150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719667" y="2359034"/>
            <a:ext cx="10752667"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2206626" y="3199951"/>
            <a:ext cx="7778749"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321551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9651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03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C6B01-A801-4D10-BCBA-B7B24FD555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01AA424-BA61-4F53-A86B-A592B911B9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9A8F0F8-E344-43C9-87E9-4EE00B190EE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ED75CDB-013A-469B-93C3-E78B9B05DACA}"/>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6" name="Footer Placeholder 5">
            <a:extLst>
              <a:ext uri="{FF2B5EF4-FFF2-40B4-BE49-F238E27FC236}">
                <a16:creationId xmlns:a16="http://schemas.microsoft.com/office/drawing/2014/main" id="{F00A5E4E-7531-4427-ACF2-63B42362D8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C30B82-7FFE-4591-97B0-B95E8F8A03EF}"/>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348503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728A-6215-46A0-B976-6F082CAE29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082AFA6-8B05-4504-B6BA-97F6126DC1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F99563-D982-4F04-B989-AD03E4636E2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7D2702-C9F8-4955-9EE4-3B390556E7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2057B6-613D-4B51-9251-67004CE67D0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CBD232-715F-4258-B0CE-6F118CD33603}"/>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8" name="Footer Placeholder 7">
            <a:extLst>
              <a:ext uri="{FF2B5EF4-FFF2-40B4-BE49-F238E27FC236}">
                <a16:creationId xmlns:a16="http://schemas.microsoft.com/office/drawing/2014/main" id="{D6F11D8B-3DD6-4A43-8D67-7AB4AA372B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E0EB7F-0A26-45F3-AB2C-22848A4ACC8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842021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CCD0-F90A-494A-B01B-32ACAEE30D5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001868D-938C-436A-8010-09B33633FE5F}"/>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4" name="Footer Placeholder 3">
            <a:extLst>
              <a:ext uri="{FF2B5EF4-FFF2-40B4-BE49-F238E27FC236}">
                <a16:creationId xmlns:a16="http://schemas.microsoft.com/office/drawing/2014/main" id="{585527DB-D77A-4E6C-B2D7-F1036703ACE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A056F63-AF3F-4915-BC2F-1C60B3E7011E}"/>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25756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3C70F4-E39B-4981-8B22-C3FED7856097}"/>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3" name="Footer Placeholder 2">
            <a:extLst>
              <a:ext uri="{FF2B5EF4-FFF2-40B4-BE49-F238E27FC236}">
                <a16:creationId xmlns:a16="http://schemas.microsoft.com/office/drawing/2014/main" id="{5930B1D2-A58E-46F2-AC74-D10E66C6BD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C3E105A-DBB3-4A2A-B2CA-E732CD5C7FE9}"/>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170822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34C42-70B3-4033-9FB0-4B01ED6D12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BEA47C-49C6-4B86-9E89-67844310F6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6506E24-8D7D-4AD9-A80A-11AD39ECB9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892DE1-019D-4528-B160-93B65CCBBF86}"/>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6" name="Footer Placeholder 5">
            <a:extLst>
              <a:ext uri="{FF2B5EF4-FFF2-40B4-BE49-F238E27FC236}">
                <a16:creationId xmlns:a16="http://schemas.microsoft.com/office/drawing/2014/main" id="{BB30E4DD-252F-43A8-8BDA-2F93594B51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3066AE-A5FB-4BD1-B185-DB8E660D07DB}"/>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298077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96D6C-5F06-4DB1-9921-DBD16DD669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45F7679-77B5-4CD6-A0E4-12031FA744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CB32BCE-010A-4041-979D-C1ED032F12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8C7416A-66AF-4818-810A-A7D8AA53EE84}"/>
              </a:ext>
            </a:extLst>
          </p:cNvPr>
          <p:cNvSpPr>
            <a:spLocks noGrp="1"/>
          </p:cNvSpPr>
          <p:nvPr>
            <p:ph type="dt" sz="half" idx="10"/>
          </p:nvPr>
        </p:nvSpPr>
        <p:spPr/>
        <p:txBody>
          <a:bodyPr/>
          <a:lstStyle/>
          <a:p>
            <a:fld id="{95E44B6B-AF8C-44AE-869C-CCA912647999}" type="datetimeFigureOut">
              <a:rPr lang="en-GB" smtClean="0"/>
              <a:t>13/01/2021</a:t>
            </a:fld>
            <a:endParaRPr lang="en-GB"/>
          </a:p>
        </p:txBody>
      </p:sp>
      <p:sp>
        <p:nvSpPr>
          <p:cNvPr id="6" name="Footer Placeholder 5">
            <a:extLst>
              <a:ext uri="{FF2B5EF4-FFF2-40B4-BE49-F238E27FC236}">
                <a16:creationId xmlns:a16="http://schemas.microsoft.com/office/drawing/2014/main" id="{D68A7E67-C4EF-45D6-869F-55935548727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5C0F2E-18B5-446B-8DB6-F3B530DBFEFC}"/>
              </a:ext>
            </a:extLst>
          </p:cNvPr>
          <p:cNvSpPr>
            <a:spLocks noGrp="1"/>
          </p:cNvSpPr>
          <p:nvPr>
            <p:ph type="sldNum" sz="quarter" idx="12"/>
          </p:nvPr>
        </p:nvSpPr>
        <p:spPr/>
        <p:txBody>
          <a:bodyPr/>
          <a:lstStyle/>
          <a:p>
            <a:fld id="{DA096EE3-217D-4C82-BEA3-F768BE0BAAB4}" type="slidenum">
              <a:rPr lang="en-GB" smtClean="0"/>
              <a:t>‹#›</a:t>
            </a:fld>
            <a:endParaRPr lang="en-GB"/>
          </a:p>
        </p:txBody>
      </p:sp>
    </p:spTree>
    <p:extLst>
      <p:ext uri="{BB962C8B-B14F-4D97-AF65-F5344CB8AC3E}">
        <p14:creationId xmlns:p14="http://schemas.microsoft.com/office/powerpoint/2010/main" val="333510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631E5-5DC7-49E7-86BE-F27183BDB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E66A81C-2797-4883-8809-7B76B7D257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722079-62BB-4D48-92B2-77DD6B5D7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44B6B-AF8C-44AE-869C-CCA912647999}" type="datetimeFigureOut">
              <a:rPr lang="en-GB" smtClean="0"/>
              <a:t>13/01/2021</a:t>
            </a:fld>
            <a:endParaRPr lang="en-GB"/>
          </a:p>
        </p:txBody>
      </p:sp>
      <p:sp>
        <p:nvSpPr>
          <p:cNvPr id="5" name="Footer Placeholder 4">
            <a:extLst>
              <a:ext uri="{FF2B5EF4-FFF2-40B4-BE49-F238E27FC236}">
                <a16:creationId xmlns:a16="http://schemas.microsoft.com/office/drawing/2014/main" id="{5595E6FA-0A56-432F-A6CC-9A59A114B6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78A47AF-B807-4AE2-B51D-0B486C3730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096EE3-217D-4C82-BEA3-F768BE0BAAB4}" type="slidenum">
              <a:rPr lang="en-GB" smtClean="0"/>
              <a:t>‹#›</a:t>
            </a:fld>
            <a:endParaRPr lang="en-GB"/>
          </a:p>
        </p:txBody>
      </p:sp>
    </p:spTree>
    <p:extLst>
      <p:ext uri="{BB962C8B-B14F-4D97-AF65-F5344CB8AC3E}">
        <p14:creationId xmlns:p14="http://schemas.microsoft.com/office/powerpoint/2010/main" val="2288077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DAF4F-3A71-4D51-883B-FB9FDDAF210E}" type="datetimeFigureOut">
              <a:rPr lang="en-GB" smtClean="0"/>
              <a:t>13/01/2021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BE1F0-54D3-478C-8933-AB9D1B173C90}" type="slidenum">
              <a:rPr lang="en-GB" smtClean="0"/>
              <a:t>‹#›</a:t>
            </a:fld>
            <a:endParaRPr lang="en-GB"/>
          </a:p>
        </p:txBody>
      </p:sp>
    </p:spTree>
    <p:extLst>
      <p:ext uri="{BB962C8B-B14F-4D97-AF65-F5344CB8AC3E}">
        <p14:creationId xmlns:p14="http://schemas.microsoft.com/office/powerpoint/2010/main" val="99827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C7ECF9-223D-4BF6-83FF-224110DCB461}" type="datetimeFigureOut">
              <a:rPr lang="en-GB" smtClean="0"/>
              <a:t>13/01/2021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B57A14-3E16-4625-A6F6-C1AFE11E59E8}" type="slidenum">
              <a:rPr lang="en-GB" smtClean="0"/>
              <a:t>‹#›</a:t>
            </a:fld>
            <a:endParaRPr lang="en-GB"/>
          </a:p>
        </p:txBody>
      </p:sp>
    </p:spTree>
    <p:extLst>
      <p:ext uri="{BB962C8B-B14F-4D97-AF65-F5344CB8AC3E}">
        <p14:creationId xmlns:p14="http://schemas.microsoft.com/office/powerpoint/2010/main" val="36381885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A7DD0A2-0121-4F9C-8326-9347F51D51DF}"/>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6F732CD-610B-4879-A52A-B1A3D5D1A21C}"/>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75791540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Lst>
  <p:txStyles>
    <p:titleStyle>
      <a:lvl1pPr algn="l" rtl="0" eaLnBrk="0" fontAlgn="base" hangingPunct="0">
        <a:lnSpc>
          <a:spcPct val="90000"/>
        </a:lnSpc>
        <a:spcBef>
          <a:spcPct val="0"/>
        </a:spcBef>
        <a:spcAft>
          <a:spcPct val="0"/>
        </a:spcAft>
        <a:defRPr sz="4000" kern="1200">
          <a:solidFill>
            <a:srgbClr val="1C1C1C"/>
          </a:solidFill>
          <a:latin typeface="Sassoon Infant Md" panose="02000603050000020003" pitchFamily="50" charset="0"/>
          <a:ea typeface="+mj-ea"/>
          <a:cs typeface="+mj-cs"/>
        </a:defRPr>
      </a:lvl1pPr>
      <a:lvl2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2pPr>
      <a:lvl3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3pPr>
      <a:lvl4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4pPr>
      <a:lvl5pPr algn="l" rtl="0" eaLnBrk="0" fontAlgn="base" hangingPunct="0">
        <a:lnSpc>
          <a:spcPct val="90000"/>
        </a:lnSpc>
        <a:spcBef>
          <a:spcPct val="0"/>
        </a:spcBef>
        <a:spcAft>
          <a:spcPct val="0"/>
        </a:spcAft>
        <a:defRPr sz="4000">
          <a:solidFill>
            <a:srgbClr val="1C1C1C"/>
          </a:solidFill>
          <a:latin typeface="Sassoon Infant Md" panose="02000603050000020003" pitchFamily="50"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classroom.thenational.academy/lessons/to-write-the-opening-paragraph-of-a-non-chronological-report-6grp2e?activity=video&amp;step=1"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lassroom.thenational.academy/lessons/to-edit-a-non-chronological-report-c9j3ac?activity=video&amp;step=1"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5.png"/><Relationship Id="rId1" Type="http://schemas.openxmlformats.org/officeDocument/2006/relationships/slideLayout" Target="../slideLayouts/slideLayout35.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27F3C-E903-4CDF-BCD3-146CABDC9D2A}"/>
              </a:ext>
            </a:extLst>
          </p:cNvPr>
          <p:cNvSpPr>
            <a:spLocks noGrp="1"/>
          </p:cNvSpPr>
          <p:nvPr>
            <p:ph type="ctrTitle"/>
          </p:nvPr>
        </p:nvSpPr>
        <p:spPr/>
        <p:txBody>
          <a:bodyPr/>
          <a:lstStyle/>
          <a:p>
            <a:r>
              <a:rPr lang="en-GB" dirty="0"/>
              <a:t>Tuesday 19</a:t>
            </a:r>
            <a:r>
              <a:rPr lang="en-GB" baseline="30000" dirty="0"/>
              <a:t>th</a:t>
            </a:r>
            <a:r>
              <a:rPr lang="en-GB" dirty="0"/>
              <a:t> January 2021</a:t>
            </a:r>
            <a:br>
              <a:rPr lang="en-GB" dirty="0"/>
            </a:br>
            <a:r>
              <a:rPr lang="en-GB" dirty="0"/>
              <a:t>Week 3</a:t>
            </a:r>
          </a:p>
        </p:txBody>
      </p:sp>
      <p:sp>
        <p:nvSpPr>
          <p:cNvPr id="3" name="Subtitle 2">
            <a:extLst>
              <a:ext uri="{FF2B5EF4-FFF2-40B4-BE49-F238E27FC236}">
                <a16:creationId xmlns:a16="http://schemas.microsoft.com/office/drawing/2014/main" id="{66C2172A-19C7-4399-BD59-A813A7D7791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03962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042FD3-F062-964E-AEC6-8352DBC92801}"/>
              </a:ext>
            </a:extLst>
          </p:cNvPr>
          <p:cNvPicPr>
            <a:picLocks noChangeAspect="1"/>
          </p:cNvPicPr>
          <p:nvPr/>
        </p:nvPicPr>
        <p:blipFill rotWithShape="1">
          <a:blip r:embed="rId2">
            <a:extLst>
              <a:ext uri="{28A0092B-C50C-407E-A947-70E740481C1C}">
                <a14:useLocalDpi xmlns:a14="http://schemas.microsoft.com/office/drawing/2010/main" val="0"/>
              </a:ext>
            </a:extLst>
          </a:blip>
          <a:srcRect l="50064"/>
          <a:stretch/>
        </p:blipFill>
        <p:spPr>
          <a:xfrm>
            <a:off x="3901717" y="1229360"/>
            <a:ext cx="4388566" cy="1244600"/>
          </a:xfrm>
          <a:prstGeom prst="rect">
            <a:avLst/>
          </a:prstGeom>
        </p:spPr>
      </p:pic>
      <p:pic>
        <p:nvPicPr>
          <p:cNvPr id="5" name="Picture 4">
            <a:extLst>
              <a:ext uri="{FF2B5EF4-FFF2-40B4-BE49-F238E27FC236}">
                <a16:creationId xmlns:a16="http://schemas.microsoft.com/office/drawing/2014/main" id="{93634621-CC21-2D4D-878E-35D842AF088A}"/>
              </a:ext>
            </a:extLst>
          </p:cNvPr>
          <p:cNvPicPr>
            <a:picLocks noChangeAspect="1"/>
          </p:cNvPicPr>
          <p:nvPr/>
        </p:nvPicPr>
        <p:blipFill rotWithShape="1">
          <a:blip r:embed="rId3"/>
          <a:srcRect l="23911" t="34893" r="24857" b="36170"/>
          <a:stretch/>
        </p:blipFill>
        <p:spPr>
          <a:xfrm>
            <a:off x="5556885" y="2778770"/>
            <a:ext cx="1062990" cy="777240"/>
          </a:xfrm>
          <a:prstGeom prst="rect">
            <a:avLst/>
          </a:prstGeom>
        </p:spPr>
      </p:pic>
      <p:sp>
        <p:nvSpPr>
          <p:cNvPr id="6" name="Rectangle 5">
            <a:extLst>
              <a:ext uri="{FF2B5EF4-FFF2-40B4-BE49-F238E27FC236}">
                <a16:creationId xmlns:a16="http://schemas.microsoft.com/office/drawing/2014/main" id="{D1D9F6B6-2F9B-3240-902B-058BB39EC296}"/>
              </a:ext>
            </a:extLst>
          </p:cNvPr>
          <p:cNvSpPr/>
          <p:nvPr/>
        </p:nvSpPr>
        <p:spPr>
          <a:xfrm>
            <a:off x="3661410" y="2905780"/>
            <a:ext cx="2434590" cy="523220"/>
          </a:xfrm>
          <a:prstGeom prst="rect">
            <a:avLst/>
          </a:prstGeom>
          <a:noFill/>
        </p:spPr>
        <p:txBody>
          <a:bodyPr wrap="square" lIns="91440" tIns="45720" rIns="91440" bIns="45720">
            <a:spAutoFit/>
          </a:bodyPr>
          <a:lstStyle/>
          <a:p>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___ feet</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7" name="Rectangle 6">
            <a:extLst>
              <a:ext uri="{FF2B5EF4-FFF2-40B4-BE49-F238E27FC236}">
                <a16:creationId xmlns:a16="http://schemas.microsoft.com/office/drawing/2014/main" id="{B8CC4710-53FC-3B44-8F8E-E190A1F08406}"/>
              </a:ext>
            </a:extLst>
          </p:cNvPr>
          <p:cNvSpPr/>
          <p:nvPr/>
        </p:nvSpPr>
        <p:spPr>
          <a:xfrm>
            <a:off x="6815420" y="2905780"/>
            <a:ext cx="2606710" cy="523220"/>
          </a:xfrm>
          <a:prstGeom prst="rect">
            <a:avLst/>
          </a:prstGeom>
          <a:noFill/>
        </p:spPr>
        <p:txBody>
          <a:bodyPr wrap="square" lIns="91440" tIns="45720" rIns="91440" bIns="45720">
            <a:spAutoFit/>
          </a:bodyPr>
          <a:lstStyle/>
          <a:p>
            <a:r>
              <a:rPr lang="en-GB" sz="2800" dirty="0">
                <a:ln w="0"/>
                <a:effectLst>
                  <a:outerShdw blurRad="38100" dist="19050" dir="2700000" algn="tl" rotWithShape="0">
                    <a:schemeClr val="dk1">
                      <a:alpha val="40000"/>
                    </a:schemeClr>
                  </a:outerShdw>
                </a:effectLst>
                <a:latin typeface="Century Gothic" panose="020B0502020202020204" pitchFamily="34" charset="0"/>
              </a:rPr>
              <a:t>24</a:t>
            </a:r>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inches</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pic>
        <p:nvPicPr>
          <p:cNvPr id="8" name="Picture 7">
            <a:extLst>
              <a:ext uri="{FF2B5EF4-FFF2-40B4-BE49-F238E27FC236}">
                <a16:creationId xmlns:a16="http://schemas.microsoft.com/office/drawing/2014/main" id="{7896DCDF-1B6C-8A4F-9178-0B14A0C89C3E}"/>
              </a:ext>
            </a:extLst>
          </p:cNvPr>
          <p:cNvPicPr>
            <a:picLocks noChangeAspect="1"/>
          </p:cNvPicPr>
          <p:nvPr/>
        </p:nvPicPr>
        <p:blipFill rotWithShape="1">
          <a:blip r:embed="rId3"/>
          <a:srcRect l="23911" t="34893" r="24857" b="36170"/>
          <a:stretch/>
        </p:blipFill>
        <p:spPr>
          <a:xfrm>
            <a:off x="5556885" y="3995421"/>
            <a:ext cx="1062990" cy="777240"/>
          </a:xfrm>
          <a:prstGeom prst="rect">
            <a:avLst/>
          </a:prstGeom>
        </p:spPr>
      </p:pic>
      <p:sp>
        <p:nvSpPr>
          <p:cNvPr id="9" name="Rectangle 8">
            <a:extLst>
              <a:ext uri="{FF2B5EF4-FFF2-40B4-BE49-F238E27FC236}">
                <a16:creationId xmlns:a16="http://schemas.microsoft.com/office/drawing/2014/main" id="{A0B4F0A6-73F5-A94D-A6D6-60E7367BEC6E}"/>
              </a:ext>
            </a:extLst>
          </p:cNvPr>
          <p:cNvSpPr/>
          <p:nvPr/>
        </p:nvSpPr>
        <p:spPr>
          <a:xfrm>
            <a:off x="3661410" y="4122431"/>
            <a:ext cx="2434590" cy="523220"/>
          </a:xfrm>
          <a:prstGeom prst="rect">
            <a:avLst/>
          </a:prstGeom>
          <a:noFill/>
        </p:spPr>
        <p:txBody>
          <a:bodyPr wrap="square" lIns="91440" tIns="45720" rIns="91440" bIns="45720">
            <a:spAutoFit/>
          </a:bodyPr>
          <a:lstStyle/>
          <a:p>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6 feet</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0" name="Rectangle 9">
            <a:extLst>
              <a:ext uri="{FF2B5EF4-FFF2-40B4-BE49-F238E27FC236}">
                <a16:creationId xmlns:a16="http://schemas.microsoft.com/office/drawing/2014/main" id="{D00CD4F9-69E5-934D-A3BE-7E920486AD47}"/>
              </a:ext>
            </a:extLst>
          </p:cNvPr>
          <p:cNvSpPr/>
          <p:nvPr/>
        </p:nvSpPr>
        <p:spPr>
          <a:xfrm>
            <a:off x="6815420" y="4122431"/>
            <a:ext cx="2606710" cy="523220"/>
          </a:xfrm>
          <a:prstGeom prst="rect">
            <a:avLst/>
          </a:prstGeom>
          <a:noFill/>
        </p:spPr>
        <p:txBody>
          <a:bodyPr wrap="square" lIns="91440" tIns="45720" rIns="91440" bIns="45720">
            <a:spAutoFit/>
          </a:bodyPr>
          <a:lstStyle/>
          <a:p>
            <a:r>
              <a:rPr lang="en-GB" sz="2800" dirty="0">
                <a:ln w="0"/>
                <a:effectLst>
                  <a:outerShdw blurRad="38100" dist="19050" dir="2700000" algn="tl" rotWithShape="0">
                    <a:schemeClr val="dk1">
                      <a:alpha val="40000"/>
                    </a:schemeClr>
                  </a:outerShdw>
                </a:effectLst>
                <a:latin typeface="Century Gothic" panose="020B0502020202020204" pitchFamily="34" charset="0"/>
              </a:rPr>
              <a:t>___</a:t>
            </a:r>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inches</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spTree>
    <p:extLst>
      <p:ext uri="{BB962C8B-B14F-4D97-AF65-F5344CB8AC3E}">
        <p14:creationId xmlns:p14="http://schemas.microsoft.com/office/powerpoint/2010/main" val="301564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2" y="187822"/>
            <a:ext cx="11578106" cy="5262979"/>
          </a:xfrm>
          <a:prstGeom prst="rect">
            <a:avLst/>
          </a:prstGeom>
          <a:noFill/>
        </p:spPr>
        <p:txBody>
          <a:bodyPr wrap="square" lIns="91440" tIns="45720" rIns="91440" bIns="45720">
            <a:spAutoFit/>
          </a:bodyPr>
          <a:lstStyle/>
          <a:p>
            <a:r>
              <a:rPr lang="en-US" sz="2800" b="0" cap="none" spc="0" dirty="0">
                <a:ln w="0"/>
                <a:solidFill>
                  <a:schemeClr val="tx1"/>
                </a:solidFill>
                <a:latin typeface="Comic Sans MS" panose="030F0702030302020204" pitchFamily="66" charset="0"/>
              </a:rPr>
              <a:t>Practice:</a:t>
            </a:r>
          </a:p>
          <a:p>
            <a:endParaRPr lang="en-US" sz="2800" dirty="0">
              <a:ln w="0"/>
              <a:latin typeface="Comic Sans MS" panose="030F0702030302020204" pitchFamily="66" charset="0"/>
            </a:endParaRPr>
          </a:p>
          <a:p>
            <a:r>
              <a:rPr lang="en-US" sz="2800" dirty="0">
                <a:ln w="0"/>
                <a:latin typeface="Comic Sans MS" panose="030F0702030302020204" pitchFamily="66" charset="0"/>
              </a:rPr>
              <a:t>Convert the following:</a:t>
            </a:r>
          </a:p>
          <a:p>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2 inches = ?cm</a:t>
            </a: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7.5cm = ? inches</a:t>
            </a: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10 inches = ?cm</a:t>
            </a:r>
          </a:p>
          <a:p>
            <a:pPr marL="514350" indent="-514350">
              <a:buAutoNum type="arabicParenR"/>
            </a:pPr>
            <a:endParaRPr lang="en-US" sz="2800" dirty="0">
              <a:ln w="0"/>
              <a:latin typeface="Comic Sans MS" panose="030F0702030302020204" pitchFamily="66" charset="0"/>
            </a:endParaRPr>
          </a:p>
          <a:p>
            <a:pPr marL="514350" indent="-514350">
              <a:buAutoNum type="arabicParenR"/>
            </a:pPr>
            <a:endParaRPr lang="en-US" sz="2800" dirty="0">
              <a:ln w="0"/>
              <a:latin typeface="Comic Sans MS" panose="030F0702030302020204" pitchFamily="66" charset="0"/>
            </a:endParaRPr>
          </a:p>
          <a:p>
            <a:endParaRPr lang="en-US" sz="2800" dirty="0">
              <a:ln w="0"/>
              <a:latin typeface="Comic Sans MS" panose="030F0702030302020204" pitchFamily="66" charset="0"/>
            </a:endParaRPr>
          </a:p>
        </p:txBody>
      </p:sp>
      <p:sp>
        <p:nvSpPr>
          <p:cNvPr id="40" name="Speech Bubble: Rectangle with Corners Rounded 15">
            <a:extLst>
              <a:ext uri="{FF2B5EF4-FFF2-40B4-BE49-F238E27FC236}">
                <a16:creationId xmlns:a16="http://schemas.microsoft.com/office/drawing/2014/main" id="{3B814C47-DD66-D543-B039-C44A5ECDBA04}"/>
              </a:ext>
            </a:extLst>
          </p:cNvPr>
          <p:cNvSpPr/>
          <p:nvPr/>
        </p:nvSpPr>
        <p:spPr>
          <a:xfrm>
            <a:off x="2408843" y="4901056"/>
            <a:ext cx="3845084" cy="1099489"/>
          </a:xfrm>
          <a:prstGeom prst="wedgeRoundRectCallout">
            <a:avLst>
              <a:gd name="adj1" fmla="val -42613"/>
              <a:gd name="adj2" fmla="val 68937"/>
              <a:gd name="adj3" fmla="val 16667"/>
            </a:avLst>
          </a:prstGeom>
          <a:solidFill>
            <a:srgbClr val="FDCFD7"/>
          </a:solidFill>
          <a:ln w="38100">
            <a:solidFill>
              <a:schemeClr val="tx1"/>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000" dirty="0">
              <a:solidFill>
                <a:schemeClr val="tx1"/>
              </a:solidFill>
              <a:latin typeface="Comic Sans MS" panose="030F0702030302020204" pitchFamily="66" charset="0"/>
            </a:endParaRPr>
          </a:p>
        </p:txBody>
      </p:sp>
      <p:sp>
        <p:nvSpPr>
          <p:cNvPr id="41" name="Oval Callout 40">
            <a:extLst>
              <a:ext uri="{FF2B5EF4-FFF2-40B4-BE49-F238E27FC236}">
                <a16:creationId xmlns:a16="http://schemas.microsoft.com/office/drawing/2014/main" id="{5FC22CC6-68DA-124D-A263-AF80C8B65E5C}"/>
              </a:ext>
            </a:extLst>
          </p:cNvPr>
          <p:cNvSpPr/>
          <p:nvPr/>
        </p:nvSpPr>
        <p:spPr>
          <a:xfrm>
            <a:off x="6551726" y="2073407"/>
            <a:ext cx="4899882" cy="1491808"/>
          </a:xfrm>
          <a:prstGeom prst="wedgeEllipseCallout">
            <a:avLst>
              <a:gd name="adj1" fmla="val 48594"/>
              <a:gd name="adj2" fmla="val 4751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anose="030F0702030302020204" pitchFamily="66" charset="0"/>
              </a:rPr>
              <a:t>What would half an inch be in cm?</a:t>
            </a:r>
          </a:p>
        </p:txBody>
      </p:sp>
      <p:pic>
        <p:nvPicPr>
          <p:cNvPr id="8" name="Picture 7">
            <a:extLst>
              <a:ext uri="{FF2B5EF4-FFF2-40B4-BE49-F238E27FC236}">
                <a16:creationId xmlns:a16="http://schemas.microsoft.com/office/drawing/2014/main" id="{A0BA86AB-1693-B548-AC90-49B8AB39D4D4}"/>
              </a:ext>
            </a:extLst>
          </p:cNvPr>
          <p:cNvPicPr>
            <a:picLocks noChangeAspect="1"/>
          </p:cNvPicPr>
          <p:nvPr/>
        </p:nvPicPr>
        <p:blipFill rotWithShape="1">
          <a:blip r:embed="rId3">
            <a:extLst>
              <a:ext uri="{28A0092B-C50C-407E-A947-70E740481C1C}">
                <a14:useLocalDpi xmlns:a14="http://schemas.microsoft.com/office/drawing/2010/main" val="0"/>
              </a:ext>
            </a:extLst>
          </a:blip>
          <a:srcRect l="2723" t="20612" r="53525" b="23367"/>
          <a:stretch/>
        </p:blipFill>
        <p:spPr>
          <a:xfrm>
            <a:off x="2569210" y="5102185"/>
            <a:ext cx="3348990" cy="607273"/>
          </a:xfrm>
          <a:prstGeom prst="rect">
            <a:avLst/>
          </a:prstGeom>
        </p:spPr>
      </p:pic>
    </p:spTree>
    <p:extLst>
      <p:ext uri="{BB962C8B-B14F-4D97-AF65-F5344CB8AC3E}">
        <p14:creationId xmlns:p14="http://schemas.microsoft.com/office/powerpoint/2010/main" val="106155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2" y="187822"/>
            <a:ext cx="11578106" cy="5262979"/>
          </a:xfrm>
          <a:prstGeom prst="rect">
            <a:avLst/>
          </a:prstGeom>
          <a:noFill/>
        </p:spPr>
        <p:txBody>
          <a:bodyPr wrap="square" lIns="91440" tIns="45720" rIns="91440" bIns="45720">
            <a:spAutoFit/>
          </a:bodyPr>
          <a:lstStyle/>
          <a:p>
            <a:r>
              <a:rPr lang="en-US" sz="2800" dirty="0">
                <a:ln w="0"/>
                <a:latin typeface="Comic Sans MS" panose="030F0702030302020204" pitchFamily="66" charset="0"/>
              </a:rPr>
              <a:t>Practice 2:</a:t>
            </a:r>
          </a:p>
          <a:p>
            <a:endParaRPr lang="en-US" sz="2800" dirty="0">
              <a:ln w="0"/>
              <a:latin typeface="Comic Sans MS" panose="030F0702030302020204" pitchFamily="66" charset="0"/>
            </a:endParaRPr>
          </a:p>
          <a:p>
            <a:r>
              <a:rPr lang="en-US" sz="2800" dirty="0">
                <a:ln w="0"/>
                <a:latin typeface="Comic Sans MS" panose="030F0702030302020204" pitchFamily="66" charset="0"/>
              </a:rPr>
              <a:t>Convert the following:</a:t>
            </a:r>
          </a:p>
          <a:p>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2 stone = ?</a:t>
            </a:r>
            <a:r>
              <a:rPr lang="en-US" sz="2800" dirty="0" err="1">
                <a:ln w="0"/>
                <a:latin typeface="Comic Sans MS" panose="030F0702030302020204" pitchFamily="66" charset="0"/>
              </a:rPr>
              <a:t>lbs</a:t>
            </a:r>
            <a:endParaRPr lang="en-US" sz="2800" dirty="0">
              <a:ln w="0"/>
              <a:latin typeface="Comic Sans MS" panose="030F0702030302020204" pitchFamily="66" charset="0"/>
            </a:endParaRP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140lbs = ? stone</a:t>
            </a: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5 stone = ?</a:t>
            </a:r>
            <a:r>
              <a:rPr lang="en-US" sz="2800" dirty="0" err="1">
                <a:ln w="0"/>
                <a:latin typeface="Comic Sans MS" panose="030F0702030302020204" pitchFamily="66" charset="0"/>
              </a:rPr>
              <a:t>lbs</a:t>
            </a:r>
            <a:endParaRPr lang="en-US" sz="2800" dirty="0">
              <a:ln w="0"/>
              <a:latin typeface="Comic Sans MS" panose="030F0702030302020204" pitchFamily="66" charset="0"/>
            </a:endParaRPr>
          </a:p>
          <a:p>
            <a:endParaRPr lang="en-US" sz="2800" dirty="0">
              <a:ln w="0"/>
              <a:latin typeface="Comic Sans MS" panose="030F0702030302020204" pitchFamily="66" charset="0"/>
            </a:endParaRPr>
          </a:p>
          <a:p>
            <a:pPr marL="514350" indent="-514350">
              <a:buAutoNum type="arabicParenR"/>
            </a:pPr>
            <a:endParaRPr lang="en-US" sz="2800" dirty="0">
              <a:ln w="0"/>
              <a:latin typeface="Comic Sans MS" panose="030F0702030302020204" pitchFamily="66" charset="0"/>
            </a:endParaRPr>
          </a:p>
          <a:p>
            <a:endParaRPr lang="en-US" sz="2800" dirty="0">
              <a:ln w="0"/>
              <a:latin typeface="Comic Sans MS" panose="030F0702030302020204" pitchFamily="66" charset="0"/>
            </a:endParaRPr>
          </a:p>
        </p:txBody>
      </p:sp>
      <p:sp>
        <p:nvSpPr>
          <p:cNvPr id="40" name="Speech Bubble: Rectangle with Corners Rounded 15">
            <a:extLst>
              <a:ext uri="{FF2B5EF4-FFF2-40B4-BE49-F238E27FC236}">
                <a16:creationId xmlns:a16="http://schemas.microsoft.com/office/drawing/2014/main" id="{3B814C47-DD66-D543-B039-C44A5ECDBA04}"/>
              </a:ext>
            </a:extLst>
          </p:cNvPr>
          <p:cNvSpPr/>
          <p:nvPr/>
        </p:nvSpPr>
        <p:spPr>
          <a:xfrm>
            <a:off x="2377093" y="4901056"/>
            <a:ext cx="3845084" cy="1099489"/>
          </a:xfrm>
          <a:prstGeom prst="wedgeRoundRectCallout">
            <a:avLst>
              <a:gd name="adj1" fmla="val -42613"/>
              <a:gd name="adj2" fmla="val 68937"/>
              <a:gd name="adj3" fmla="val 16667"/>
            </a:avLst>
          </a:prstGeom>
          <a:solidFill>
            <a:srgbClr val="FDCFD7"/>
          </a:solidFill>
          <a:ln w="38100">
            <a:solidFill>
              <a:schemeClr val="tx1"/>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000" dirty="0">
              <a:solidFill>
                <a:schemeClr val="tx1"/>
              </a:solidFill>
              <a:latin typeface="SassoonPrimaryInfant" pitchFamily="2" charset="0"/>
            </a:endParaRPr>
          </a:p>
        </p:txBody>
      </p:sp>
      <p:sp>
        <p:nvSpPr>
          <p:cNvPr id="41" name="Oval Callout 40">
            <a:extLst>
              <a:ext uri="{FF2B5EF4-FFF2-40B4-BE49-F238E27FC236}">
                <a16:creationId xmlns:a16="http://schemas.microsoft.com/office/drawing/2014/main" id="{5FC22CC6-68DA-124D-A263-AF80C8B65E5C}"/>
              </a:ext>
            </a:extLst>
          </p:cNvPr>
          <p:cNvSpPr/>
          <p:nvPr/>
        </p:nvSpPr>
        <p:spPr>
          <a:xfrm>
            <a:off x="6541566" y="2195771"/>
            <a:ext cx="4899882" cy="1491808"/>
          </a:xfrm>
          <a:prstGeom prst="wedgeEllipseCallout">
            <a:avLst>
              <a:gd name="adj1" fmla="val 48594"/>
              <a:gd name="adj2" fmla="val 4751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anose="030F0702030302020204" pitchFamily="66" charset="0"/>
              </a:rPr>
              <a:t>How can you use the second question to solve the third question?</a:t>
            </a:r>
          </a:p>
        </p:txBody>
      </p:sp>
      <p:pic>
        <p:nvPicPr>
          <p:cNvPr id="7" name="Picture 6">
            <a:extLst>
              <a:ext uri="{FF2B5EF4-FFF2-40B4-BE49-F238E27FC236}">
                <a16:creationId xmlns:a16="http://schemas.microsoft.com/office/drawing/2014/main" id="{AA29A906-3C54-584B-A4D6-9020595FF1A8}"/>
              </a:ext>
            </a:extLst>
          </p:cNvPr>
          <p:cNvPicPr>
            <a:picLocks noChangeAspect="1"/>
          </p:cNvPicPr>
          <p:nvPr/>
        </p:nvPicPr>
        <p:blipFill rotWithShape="1">
          <a:blip r:embed="rId2">
            <a:extLst>
              <a:ext uri="{28A0092B-C50C-407E-A947-70E740481C1C}">
                <a14:useLocalDpi xmlns:a14="http://schemas.microsoft.com/office/drawing/2010/main" val="0"/>
              </a:ext>
            </a:extLst>
          </a:blip>
          <a:srcRect l="53520" t="24149" r="3317" b="24753"/>
          <a:stretch/>
        </p:blipFill>
        <p:spPr>
          <a:xfrm>
            <a:off x="2665145" y="5185662"/>
            <a:ext cx="3268980" cy="530276"/>
          </a:xfrm>
          <a:prstGeom prst="rect">
            <a:avLst/>
          </a:prstGeom>
        </p:spPr>
      </p:pic>
    </p:spTree>
    <p:extLst>
      <p:ext uri="{BB962C8B-B14F-4D97-AF65-F5344CB8AC3E}">
        <p14:creationId xmlns:p14="http://schemas.microsoft.com/office/powerpoint/2010/main" val="2931606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2" y="187822"/>
            <a:ext cx="11578106" cy="5262979"/>
          </a:xfrm>
          <a:prstGeom prst="rect">
            <a:avLst/>
          </a:prstGeom>
          <a:noFill/>
        </p:spPr>
        <p:txBody>
          <a:bodyPr wrap="square" lIns="91440" tIns="45720" rIns="91440" bIns="45720">
            <a:spAutoFit/>
          </a:bodyPr>
          <a:lstStyle/>
          <a:p>
            <a:r>
              <a:rPr lang="en-US" sz="2800" dirty="0">
                <a:ln w="0"/>
                <a:latin typeface="Comic Sans MS" panose="030F0702030302020204" pitchFamily="66" charset="0"/>
              </a:rPr>
              <a:t>Practice 3:</a:t>
            </a:r>
          </a:p>
          <a:p>
            <a:endParaRPr lang="en-US" sz="2800" dirty="0">
              <a:ln w="0"/>
              <a:latin typeface="Comic Sans MS" panose="030F0702030302020204" pitchFamily="66" charset="0"/>
            </a:endParaRPr>
          </a:p>
          <a:p>
            <a:r>
              <a:rPr lang="en-US" sz="2800" dirty="0">
                <a:ln w="0"/>
                <a:latin typeface="Comic Sans MS" panose="030F0702030302020204" pitchFamily="66" charset="0"/>
              </a:rPr>
              <a:t>Convert the following:</a:t>
            </a:r>
          </a:p>
          <a:p>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3 gallons = ? pints</a:t>
            </a: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40 pints = ? gallons</a:t>
            </a:r>
          </a:p>
          <a:p>
            <a:pPr marL="514350" indent="-514350">
              <a:buAutoNum type="arabicParenR"/>
            </a:pPr>
            <a:endParaRPr lang="en-US" sz="2800" dirty="0">
              <a:ln w="0"/>
              <a:latin typeface="Comic Sans MS" panose="030F0702030302020204" pitchFamily="66" charset="0"/>
            </a:endParaRPr>
          </a:p>
          <a:p>
            <a:pPr marL="514350" indent="-514350">
              <a:buAutoNum type="arabicParenR"/>
            </a:pPr>
            <a:r>
              <a:rPr lang="en-US" sz="2800" dirty="0">
                <a:ln w="0"/>
                <a:latin typeface="Comic Sans MS" panose="030F0702030302020204" pitchFamily="66" charset="0"/>
              </a:rPr>
              <a:t>100 gallons = ? pints</a:t>
            </a:r>
          </a:p>
          <a:p>
            <a:endParaRPr lang="en-US" sz="2800" dirty="0">
              <a:ln w="0"/>
              <a:latin typeface="Comic Sans MS" panose="030F0702030302020204" pitchFamily="66" charset="0"/>
            </a:endParaRPr>
          </a:p>
          <a:p>
            <a:pPr marL="514350" indent="-514350">
              <a:buAutoNum type="arabicParenR"/>
            </a:pPr>
            <a:endParaRPr lang="en-US" sz="2800" dirty="0">
              <a:ln w="0"/>
              <a:latin typeface="Comic Sans MS" panose="030F0702030302020204" pitchFamily="66" charset="0"/>
            </a:endParaRPr>
          </a:p>
          <a:p>
            <a:endParaRPr lang="en-US" sz="2800" dirty="0">
              <a:ln w="0"/>
              <a:latin typeface="Comic Sans MS" panose="030F0702030302020204" pitchFamily="66" charset="0"/>
            </a:endParaRPr>
          </a:p>
        </p:txBody>
      </p:sp>
      <p:sp>
        <p:nvSpPr>
          <p:cNvPr id="40" name="Speech Bubble: Rectangle with Corners Rounded 15">
            <a:extLst>
              <a:ext uri="{FF2B5EF4-FFF2-40B4-BE49-F238E27FC236}">
                <a16:creationId xmlns:a16="http://schemas.microsoft.com/office/drawing/2014/main" id="{3B814C47-DD66-D543-B039-C44A5ECDBA04}"/>
              </a:ext>
            </a:extLst>
          </p:cNvPr>
          <p:cNvSpPr/>
          <p:nvPr/>
        </p:nvSpPr>
        <p:spPr>
          <a:xfrm>
            <a:off x="2645682" y="4901056"/>
            <a:ext cx="3845084" cy="1099489"/>
          </a:xfrm>
          <a:prstGeom prst="wedgeRoundRectCallout">
            <a:avLst>
              <a:gd name="adj1" fmla="val -42613"/>
              <a:gd name="adj2" fmla="val 68937"/>
              <a:gd name="adj3" fmla="val 16667"/>
            </a:avLst>
          </a:prstGeom>
          <a:solidFill>
            <a:srgbClr val="FDCFD7"/>
          </a:solidFill>
          <a:ln w="38100">
            <a:solidFill>
              <a:schemeClr val="tx1"/>
            </a:solid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en-GB" sz="2000" dirty="0">
              <a:solidFill>
                <a:schemeClr val="tx1"/>
              </a:solidFill>
              <a:latin typeface="Comic Sans MS" panose="030F0702030302020204" pitchFamily="66" charset="0"/>
            </a:endParaRPr>
          </a:p>
        </p:txBody>
      </p:sp>
      <p:sp>
        <p:nvSpPr>
          <p:cNvPr id="41" name="Oval Callout 40">
            <a:extLst>
              <a:ext uri="{FF2B5EF4-FFF2-40B4-BE49-F238E27FC236}">
                <a16:creationId xmlns:a16="http://schemas.microsoft.com/office/drawing/2014/main" id="{5FC22CC6-68DA-124D-A263-AF80C8B65E5C}"/>
              </a:ext>
            </a:extLst>
          </p:cNvPr>
          <p:cNvSpPr/>
          <p:nvPr/>
        </p:nvSpPr>
        <p:spPr>
          <a:xfrm>
            <a:off x="6490766" y="2459931"/>
            <a:ext cx="4899882" cy="1491808"/>
          </a:xfrm>
          <a:prstGeom prst="wedgeEllipseCallout">
            <a:avLst>
              <a:gd name="adj1" fmla="val 48594"/>
              <a:gd name="adj2" fmla="val 4751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anose="030F0702030302020204" pitchFamily="66" charset="0"/>
              </a:rPr>
              <a:t>What is half a gallon in pints?</a:t>
            </a:r>
          </a:p>
        </p:txBody>
      </p:sp>
      <p:pic>
        <p:nvPicPr>
          <p:cNvPr id="6" name="Picture 5">
            <a:extLst>
              <a:ext uri="{FF2B5EF4-FFF2-40B4-BE49-F238E27FC236}">
                <a16:creationId xmlns:a16="http://schemas.microsoft.com/office/drawing/2014/main" id="{9E28E182-6863-A347-92A8-8749799AA54E}"/>
              </a:ext>
            </a:extLst>
          </p:cNvPr>
          <p:cNvPicPr>
            <a:picLocks noChangeAspect="1"/>
          </p:cNvPicPr>
          <p:nvPr/>
        </p:nvPicPr>
        <p:blipFill rotWithShape="1">
          <a:blip r:embed="rId3">
            <a:extLst>
              <a:ext uri="{28A0092B-C50C-407E-A947-70E740481C1C}">
                <a14:useLocalDpi xmlns:a14="http://schemas.microsoft.com/office/drawing/2010/main" val="0"/>
              </a:ext>
            </a:extLst>
          </a:blip>
          <a:srcRect l="26634" t="20316" r="28777" b="25594"/>
          <a:stretch/>
        </p:blipFill>
        <p:spPr>
          <a:xfrm>
            <a:off x="2794619" y="5124501"/>
            <a:ext cx="3451860" cy="585860"/>
          </a:xfrm>
          <a:prstGeom prst="rect">
            <a:avLst/>
          </a:prstGeom>
        </p:spPr>
      </p:pic>
    </p:spTree>
    <p:extLst>
      <p:ext uri="{BB962C8B-B14F-4D97-AF65-F5344CB8AC3E}">
        <p14:creationId xmlns:p14="http://schemas.microsoft.com/office/powerpoint/2010/main" val="340294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0A7E3-8055-49EC-9126-BE42877F7F28}"/>
              </a:ext>
            </a:extLst>
          </p:cNvPr>
          <p:cNvPicPr>
            <a:picLocks noChangeAspect="1"/>
          </p:cNvPicPr>
          <p:nvPr/>
        </p:nvPicPr>
        <p:blipFill rotWithShape="1">
          <a:blip r:embed="rId2"/>
          <a:srcRect l="358" r="700"/>
          <a:stretch/>
        </p:blipFill>
        <p:spPr>
          <a:xfrm>
            <a:off x="5278484" y="0"/>
            <a:ext cx="6164580" cy="6796838"/>
          </a:xfrm>
          <a:prstGeom prst="rect">
            <a:avLst/>
          </a:prstGeom>
        </p:spPr>
      </p:pic>
      <p:sp>
        <p:nvSpPr>
          <p:cNvPr id="5" name="Rectangle 4">
            <a:extLst>
              <a:ext uri="{FF2B5EF4-FFF2-40B4-BE49-F238E27FC236}">
                <a16:creationId xmlns:a16="http://schemas.microsoft.com/office/drawing/2014/main" id="{F2584C8A-D28D-43ED-A057-F11479EF0B0F}"/>
              </a:ext>
            </a:extLst>
          </p:cNvPr>
          <p:cNvSpPr/>
          <p:nvPr/>
        </p:nvSpPr>
        <p:spPr>
          <a:xfrm>
            <a:off x="469313" y="2060165"/>
            <a:ext cx="3939401" cy="1815882"/>
          </a:xfrm>
          <a:prstGeom prst="rect">
            <a:avLst/>
          </a:prstGeom>
          <a:noFill/>
        </p:spPr>
        <p:txBody>
          <a:bodyPr wrap="square" lIns="91440" tIns="45720" rIns="91440" bIns="45720">
            <a:spAutoFit/>
          </a:bodyPr>
          <a:lstStyle/>
          <a:p>
            <a:pPr algn="ctr"/>
            <a:r>
              <a:rPr lang="en-US" sz="2800" b="0" cap="none" spc="0" dirty="0">
                <a:ln w="0"/>
                <a:solidFill>
                  <a:schemeClr val="tx1"/>
                </a:solidFill>
                <a:latin typeface="Comic Sans MS" panose="030F0702030302020204" pitchFamily="66" charset="0"/>
              </a:rPr>
              <a:t>Independent activity.</a:t>
            </a:r>
          </a:p>
          <a:p>
            <a:pPr algn="ctr"/>
            <a:endParaRPr lang="en-US" sz="2800" dirty="0">
              <a:ln w="0"/>
              <a:latin typeface="Comic Sans MS" panose="030F0702030302020204" pitchFamily="66" charset="0"/>
            </a:endParaRPr>
          </a:p>
          <a:p>
            <a:pPr algn="ctr"/>
            <a:r>
              <a:rPr lang="en-US" sz="2800" b="0" cap="none" spc="0" dirty="0">
                <a:ln w="0"/>
                <a:solidFill>
                  <a:schemeClr val="tx1"/>
                </a:solidFill>
                <a:latin typeface="Comic Sans MS" panose="030F0702030302020204" pitchFamily="66" charset="0"/>
              </a:rPr>
              <a:t>Have a go at these questions: </a:t>
            </a:r>
          </a:p>
        </p:txBody>
      </p:sp>
    </p:spTree>
    <p:extLst>
      <p:ext uri="{BB962C8B-B14F-4D97-AF65-F5344CB8AC3E}">
        <p14:creationId xmlns:p14="http://schemas.microsoft.com/office/powerpoint/2010/main" val="414523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8942" y="187822"/>
            <a:ext cx="11578106" cy="954107"/>
          </a:xfrm>
          <a:prstGeom prst="rect">
            <a:avLst/>
          </a:prstGeom>
          <a:noFill/>
        </p:spPr>
        <p:txBody>
          <a:bodyPr wrap="square" lIns="91440" tIns="45720" rIns="91440" bIns="45720">
            <a:spAutoFit/>
          </a:bodyPr>
          <a:lstStyle/>
          <a:p>
            <a:pPr algn="ctr"/>
            <a:endParaRPr lang="en-US" sz="2800" dirty="0">
              <a:ln w="0"/>
              <a:latin typeface="Comic Sans MS" panose="030F0702030302020204" pitchFamily="66" charset="0"/>
            </a:endParaRPr>
          </a:p>
          <a:p>
            <a:pPr algn="ctr"/>
            <a:r>
              <a:rPr lang="en-US" sz="2800" b="0" cap="none" spc="0" dirty="0">
                <a:ln w="0"/>
                <a:solidFill>
                  <a:schemeClr val="tx1"/>
                </a:solidFill>
                <a:latin typeface="Comic Sans MS" panose="030F0702030302020204" pitchFamily="66" charset="0"/>
              </a:rPr>
              <a:t>You may want to have a go at the following challenges: </a:t>
            </a:r>
          </a:p>
        </p:txBody>
      </p:sp>
      <p:pic>
        <p:nvPicPr>
          <p:cNvPr id="2" name="Picture 1">
            <a:extLst>
              <a:ext uri="{FF2B5EF4-FFF2-40B4-BE49-F238E27FC236}">
                <a16:creationId xmlns:a16="http://schemas.microsoft.com/office/drawing/2014/main" id="{629393A0-5A93-423C-9939-2EF5DB2658FD}"/>
              </a:ext>
            </a:extLst>
          </p:cNvPr>
          <p:cNvPicPr>
            <a:picLocks noChangeAspect="1"/>
          </p:cNvPicPr>
          <p:nvPr/>
        </p:nvPicPr>
        <p:blipFill>
          <a:blip r:embed="rId2"/>
          <a:stretch>
            <a:fillRect/>
          </a:stretch>
        </p:blipFill>
        <p:spPr>
          <a:xfrm>
            <a:off x="336550" y="1724025"/>
            <a:ext cx="8267700" cy="2190750"/>
          </a:xfrm>
          <a:prstGeom prst="rect">
            <a:avLst/>
          </a:prstGeom>
        </p:spPr>
      </p:pic>
      <p:pic>
        <p:nvPicPr>
          <p:cNvPr id="3" name="Picture 2">
            <a:extLst>
              <a:ext uri="{FF2B5EF4-FFF2-40B4-BE49-F238E27FC236}">
                <a16:creationId xmlns:a16="http://schemas.microsoft.com/office/drawing/2014/main" id="{469FEBBE-7866-4BA6-8F65-BFAE70F879E6}"/>
              </a:ext>
            </a:extLst>
          </p:cNvPr>
          <p:cNvPicPr>
            <a:picLocks noChangeAspect="1"/>
          </p:cNvPicPr>
          <p:nvPr/>
        </p:nvPicPr>
        <p:blipFill>
          <a:blip r:embed="rId3"/>
          <a:stretch>
            <a:fillRect/>
          </a:stretch>
        </p:blipFill>
        <p:spPr>
          <a:xfrm>
            <a:off x="3745547" y="3914775"/>
            <a:ext cx="8277225" cy="2847975"/>
          </a:xfrm>
          <a:prstGeom prst="rect">
            <a:avLst/>
          </a:prstGeom>
        </p:spPr>
      </p:pic>
    </p:spTree>
    <p:extLst>
      <p:ext uri="{BB962C8B-B14F-4D97-AF65-F5344CB8AC3E}">
        <p14:creationId xmlns:p14="http://schemas.microsoft.com/office/powerpoint/2010/main" val="1389299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862646-593E-4528-86FE-685875C7A027}"/>
              </a:ext>
            </a:extLst>
          </p:cNvPr>
          <p:cNvPicPr>
            <a:picLocks noChangeAspect="1"/>
          </p:cNvPicPr>
          <p:nvPr/>
        </p:nvPicPr>
        <p:blipFill rotWithShape="1">
          <a:blip r:embed="rId2"/>
          <a:srcRect l="2049" t="2439" r="14036" b="19882"/>
          <a:stretch/>
        </p:blipFill>
        <p:spPr>
          <a:xfrm>
            <a:off x="250825" y="203200"/>
            <a:ext cx="6969760" cy="3144520"/>
          </a:xfrm>
          <a:prstGeom prst="rect">
            <a:avLst/>
          </a:prstGeom>
          <a:ln>
            <a:solidFill>
              <a:schemeClr val="tx1"/>
            </a:solidFill>
          </a:ln>
        </p:spPr>
      </p:pic>
      <p:pic>
        <p:nvPicPr>
          <p:cNvPr id="5" name="Picture 4">
            <a:extLst>
              <a:ext uri="{FF2B5EF4-FFF2-40B4-BE49-F238E27FC236}">
                <a16:creationId xmlns:a16="http://schemas.microsoft.com/office/drawing/2014/main" id="{ACD91411-3EFF-4DA7-AB10-B175C0E52949}"/>
              </a:ext>
            </a:extLst>
          </p:cNvPr>
          <p:cNvPicPr>
            <a:picLocks noChangeAspect="1"/>
          </p:cNvPicPr>
          <p:nvPr/>
        </p:nvPicPr>
        <p:blipFill rotWithShape="1">
          <a:blip r:embed="rId3"/>
          <a:srcRect l="28731" t="-3717" b="1"/>
          <a:stretch/>
        </p:blipFill>
        <p:spPr>
          <a:xfrm>
            <a:off x="7447279" y="71121"/>
            <a:ext cx="4493895" cy="6786880"/>
          </a:xfrm>
          <a:prstGeom prst="rect">
            <a:avLst/>
          </a:prstGeom>
          <a:ln>
            <a:solidFill>
              <a:schemeClr val="tx1"/>
            </a:solidFill>
          </a:ln>
        </p:spPr>
      </p:pic>
      <p:pic>
        <p:nvPicPr>
          <p:cNvPr id="6" name="Picture 5">
            <a:extLst>
              <a:ext uri="{FF2B5EF4-FFF2-40B4-BE49-F238E27FC236}">
                <a16:creationId xmlns:a16="http://schemas.microsoft.com/office/drawing/2014/main" id="{15E2FE71-7DF8-46D1-9EF5-FB08E4A3DA9C}"/>
              </a:ext>
            </a:extLst>
          </p:cNvPr>
          <p:cNvPicPr>
            <a:picLocks noChangeAspect="1"/>
          </p:cNvPicPr>
          <p:nvPr/>
        </p:nvPicPr>
        <p:blipFill rotWithShape="1">
          <a:blip r:embed="rId3"/>
          <a:srcRect r="71430" b="93707"/>
          <a:stretch/>
        </p:blipFill>
        <p:spPr>
          <a:xfrm>
            <a:off x="7576185" y="71121"/>
            <a:ext cx="1801497" cy="411798"/>
          </a:xfrm>
          <a:prstGeom prst="rect">
            <a:avLst/>
          </a:prstGeom>
        </p:spPr>
      </p:pic>
    </p:spTree>
    <p:extLst>
      <p:ext uri="{BB962C8B-B14F-4D97-AF65-F5344CB8AC3E}">
        <p14:creationId xmlns:p14="http://schemas.microsoft.com/office/powerpoint/2010/main" val="39319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2060"/>
                </a:solidFill>
                <a:latin typeface="CCW Cursive Writing 1" panose="03050602040000000000" pitchFamily="66" charset="0"/>
              </a:rPr>
              <a:t>English</a:t>
            </a:r>
          </a:p>
          <a:p>
            <a:pPr algn="ctr"/>
            <a:r>
              <a:rPr lang="en-GB" sz="2000" dirty="0">
                <a:solidFill>
                  <a:srgbClr val="002060"/>
                </a:solidFill>
                <a:latin typeface="CCW Cursive Writing 1" panose="03050602040000000000" pitchFamily="66" charset="0"/>
              </a:rPr>
              <a:t>- Drafting an introduction</a:t>
            </a:r>
          </a:p>
        </p:txBody>
      </p:sp>
    </p:spTree>
    <p:extLst>
      <p:ext uri="{BB962C8B-B14F-4D97-AF65-F5344CB8AC3E}">
        <p14:creationId xmlns:p14="http://schemas.microsoft.com/office/powerpoint/2010/main" val="3850241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2A679F-96D5-416B-9944-D480850C806C}"/>
              </a:ext>
            </a:extLst>
          </p:cNvPr>
          <p:cNvSpPr>
            <a:spLocks noGrp="1"/>
          </p:cNvSpPr>
          <p:nvPr>
            <p:ph idx="1"/>
          </p:nvPr>
        </p:nvSpPr>
        <p:spPr>
          <a:xfrm>
            <a:off x="838200" y="403123"/>
            <a:ext cx="10515600" cy="6109438"/>
          </a:xfrm>
        </p:spPr>
        <p:txBody>
          <a:bodyPr>
            <a:normAutofit/>
          </a:bodyPr>
          <a:lstStyle/>
          <a:p>
            <a:pPr marL="0" indent="0" algn="ctr">
              <a:lnSpc>
                <a:spcPct val="120000"/>
              </a:lnSpc>
              <a:buNone/>
            </a:pPr>
            <a:r>
              <a:rPr lang="en-GB" sz="2400" dirty="0">
                <a:solidFill>
                  <a:srgbClr val="002060"/>
                </a:solidFill>
                <a:latin typeface="Comic Sans MS" panose="030F0702030302020204" pitchFamily="66" charset="0"/>
              </a:rPr>
              <a:t>Next, we are going to start writing our non-chronological report about a big cat you might spot whilst on safari. </a:t>
            </a:r>
          </a:p>
          <a:p>
            <a:pPr marL="0" indent="0" algn="ctr">
              <a:lnSpc>
                <a:spcPct val="120000"/>
              </a:lnSpc>
              <a:buNone/>
            </a:pPr>
            <a:r>
              <a:rPr lang="en-GB" sz="2400" dirty="0">
                <a:solidFill>
                  <a:srgbClr val="002060"/>
                </a:solidFill>
                <a:latin typeface="Comic Sans MS" panose="030F0702030302020204" pitchFamily="66" charset="0"/>
              </a:rPr>
              <a:t>Each day this week we will write a paragraph of information and then edit it to ensure it contains the GPS skills needed, uses good quality vocabulary and is interesting for the reader. </a:t>
            </a:r>
          </a:p>
          <a:p>
            <a:pPr marL="0" indent="0" algn="ctr">
              <a:lnSpc>
                <a:spcPct val="120000"/>
              </a:lnSpc>
              <a:buNone/>
            </a:pPr>
            <a:endParaRPr lang="en-GB" sz="2400" dirty="0">
              <a:solidFill>
                <a:srgbClr val="002060"/>
              </a:solidFill>
              <a:latin typeface="Comic Sans MS" panose="030F0702030302020204" pitchFamily="66" charset="0"/>
            </a:endParaRPr>
          </a:p>
          <a:p>
            <a:pPr marL="0" indent="0" algn="ctr">
              <a:lnSpc>
                <a:spcPct val="120000"/>
              </a:lnSpc>
              <a:buNone/>
            </a:pPr>
            <a:r>
              <a:rPr lang="en-GB" sz="2400" dirty="0">
                <a:solidFill>
                  <a:srgbClr val="002060"/>
                </a:solidFill>
                <a:latin typeface="Comic Sans MS" panose="030F0702030302020204" pitchFamily="66" charset="0"/>
              </a:rPr>
              <a:t>The following video will walk you through writing an effective introduction. Keep pausing it whilst you write your own sentences.  </a:t>
            </a:r>
          </a:p>
          <a:p>
            <a:pPr marL="0" indent="0" algn="ctr">
              <a:buNone/>
            </a:pPr>
            <a:r>
              <a:rPr lang="en-GB" sz="2000" dirty="0">
                <a:solidFill>
                  <a:srgbClr val="0070C0"/>
                </a:solidFill>
                <a:latin typeface="Comic Sans MS" panose="030F0702030302020204" pitchFamily="66" charset="0"/>
                <a:hlinkClick r:id="rId2">
                  <a:extLst>
                    <a:ext uri="{A12FA001-AC4F-418D-AE19-62706E023703}">
                      <ahyp:hlinkClr xmlns:ahyp="http://schemas.microsoft.com/office/drawing/2018/hyperlinkcolor" val="tx"/>
                    </a:ext>
                  </a:extLst>
                </a:hlinkClick>
              </a:rPr>
              <a:t>https://classroom.thenational.academy/lessons/to-write-the-opening-paragraph-of-a-non-chronological-report-6grp2e?activity=video&amp;step=1</a:t>
            </a:r>
            <a:endParaRPr lang="en-GB" sz="2000" dirty="0">
              <a:solidFill>
                <a:srgbClr val="0070C0"/>
              </a:solidFill>
              <a:latin typeface="Comic Sans MS" panose="030F0702030302020204" pitchFamily="66" charset="0"/>
            </a:endParaRPr>
          </a:p>
          <a:p>
            <a:pPr marL="0" indent="0" algn="ctr">
              <a:buNone/>
            </a:pPr>
            <a:endParaRPr lang="en-GB" sz="2000" dirty="0">
              <a:solidFill>
                <a:srgbClr val="002060"/>
              </a:solidFill>
              <a:latin typeface="Comic Sans MS" panose="030F0702030302020204" pitchFamily="66" charset="0"/>
            </a:endParaRPr>
          </a:p>
          <a:p>
            <a:pPr marL="0" indent="0" algn="ctr">
              <a:lnSpc>
                <a:spcPct val="120000"/>
              </a:lnSpc>
              <a:buNone/>
            </a:pPr>
            <a:r>
              <a:rPr lang="en-GB" sz="2400" dirty="0">
                <a:solidFill>
                  <a:srgbClr val="002060"/>
                </a:solidFill>
                <a:latin typeface="Comic Sans MS" panose="030F0702030302020204" pitchFamily="66" charset="0"/>
              </a:rPr>
              <a:t>Now, we are going to edit this paragraph... Look at the next slide. </a:t>
            </a:r>
            <a:endParaRPr lang="en-GB" sz="2000"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23920412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8F6F54-9EF9-4EF6-87FC-8F612CEE7756}"/>
              </a:ext>
            </a:extLst>
          </p:cNvPr>
          <p:cNvSpPr>
            <a:spLocks noGrp="1"/>
          </p:cNvSpPr>
          <p:nvPr>
            <p:ph idx="1"/>
          </p:nvPr>
        </p:nvSpPr>
        <p:spPr>
          <a:xfrm>
            <a:off x="838200" y="599767"/>
            <a:ext cx="10515600" cy="6002594"/>
          </a:xfrm>
        </p:spPr>
        <p:txBody>
          <a:bodyPr>
            <a:normAutofit fontScale="77500" lnSpcReduction="20000"/>
          </a:bodyPr>
          <a:lstStyle/>
          <a:p>
            <a:pPr marL="0" indent="0">
              <a:buNone/>
            </a:pPr>
            <a:r>
              <a:rPr lang="en-GB" dirty="0">
                <a:solidFill>
                  <a:srgbClr val="00B050"/>
                </a:solidFill>
                <a:latin typeface="Comic Sans MS" panose="030F0702030302020204" pitchFamily="66" charset="0"/>
              </a:rPr>
              <a:t>Think carefully about the GPS techniques you should be using in your work e.g. </a:t>
            </a:r>
          </a:p>
          <a:p>
            <a:pPr marL="0" indent="0">
              <a:buNone/>
            </a:pPr>
            <a:endParaRPr lang="en-GB" dirty="0">
              <a:solidFill>
                <a:srgbClr val="00B050"/>
              </a:solidFill>
              <a:latin typeface="Comic Sans MS" panose="030F0702030302020204" pitchFamily="66" charset="0"/>
            </a:endParaRPr>
          </a:p>
          <a:p>
            <a:pPr>
              <a:buFontTx/>
              <a:buChar char="-"/>
            </a:pPr>
            <a:r>
              <a:rPr lang="en-GB" dirty="0">
                <a:solidFill>
                  <a:srgbClr val="00B050"/>
                </a:solidFill>
                <a:latin typeface="Comic Sans MS" panose="030F0702030302020204" pitchFamily="66" charset="0"/>
              </a:rPr>
              <a:t>Accurate punctuation</a:t>
            </a:r>
          </a:p>
          <a:p>
            <a:pPr>
              <a:buFontTx/>
              <a:buChar char="-"/>
            </a:pPr>
            <a:r>
              <a:rPr lang="en-GB" dirty="0">
                <a:solidFill>
                  <a:srgbClr val="00B050"/>
                </a:solidFill>
                <a:latin typeface="Comic Sans MS" panose="030F0702030302020204" pitchFamily="66" charset="0"/>
              </a:rPr>
              <a:t>A range of conjunctions</a:t>
            </a:r>
          </a:p>
          <a:p>
            <a:pPr>
              <a:buFontTx/>
              <a:buChar char="-"/>
            </a:pPr>
            <a:r>
              <a:rPr lang="en-GB" dirty="0">
                <a:solidFill>
                  <a:srgbClr val="00B050"/>
                </a:solidFill>
                <a:latin typeface="Comic Sans MS" panose="030F0702030302020204" pitchFamily="66" charset="0"/>
              </a:rPr>
              <a:t>Fronted adverbials</a:t>
            </a:r>
          </a:p>
          <a:p>
            <a:pPr>
              <a:buFontTx/>
              <a:buChar char="-"/>
            </a:pPr>
            <a:r>
              <a:rPr lang="en-GB" dirty="0">
                <a:solidFill>
                  <a:srgbClr val="00B050"/>
                </a:solidFill>
                <a:latin typeface="Comic Sans MS" panose="030F0702030302020204" pitchFamily="66" charset="0"/>
              </a:rPr>
              <a:t>Expanded noun phrases </a:t>
            </a:r>
          </a:p>
          <a:p>
            <a:pPr>
              <a:buFontTx/>
              <a:buChar char="-"/>
            </a:pPr>
            <a:r>
              <a:rPr lang="en-GB" dirty="0">
                <a:solidFill>
                  <a:srgbClr val="00B050"/>
                </a:solidFill>
                <a:latin typeface="Comic Sans MS" panose="030F0702030302020204" pitchFamily="66" charset="0"/>
              </a:rPr>
              <a:t>Brackets </a:t>
            </a:r>
          </a:p>
          <a:p>
            <a:pPr>
              <a:buFontTx/>
              <a:buChar char="-"/>
            </a:pPr>
            <a:r>
              <a:rPr lang="en-GB" dirty="0">
                <a:solidFill>
                  <a:srgbClr val="00B050"/>
                </a:solidFill>
                <a:latin typeface="Comic Sans MS" panose="030F0702030302020204" pitchFamily="66" charset="0"/>
              </a:rPr>
              <a:t>Relative clauses </a:t>
            </a:r>
          </a:p>
          <a:p>
            <a:pPr>
              <a:buFontTx/>
              <a:buChar char="-"/>
            </a:pPr>
            <a:endParaRPr lang="en-GB" dirty="0">
              <a:solidFill>
                <a:srgbClr val="00B050"/>
              </a:solidFill>
              <a:latin typeface="Comic Sans MS" panose="030F0702030302020204" pitchFamily="66" charset="0"/>
            </a:endParaRPr>
          </a:p>
          <a:p>
            <a:pPr marL="0" indent="0">
              <a:buNone/>
            </a:pPr>
            <a:r>
              <a:rPr lang="en-GB" dirty="0">
                <a:solidFill>
                  <a:srgbClr val="00B050"/>
                </a:solidFill>
                <a:latin typeface="Comic Sans MS" panose="030F0702030302020204" pitchFamily="66" charset="0"/>
              </a:rPr>
              <a:t>Although we often edit and improve our work in class, the following video may help you.</a:t>
            </a:r>
          </a:p>
          <a:p>
            <a:pPr marL="0" indent="0">
              <a:buNone/>
            </a:pPr>
            <a:r>
              <a:rPr lang="en-GB" dirty="0">
                <a:latin typeface="Comic Sans MS" panose="030F0702030302020204" pitchFamily="66" charset="0"/>
                <a:hlinkClick r:id="rId2"/>
              </a:rPr>
              <a:t>https://classroom.thenational.academy/lessons/to-edit-a-non-chronological-report-c9j3ac?activity=video&amp;step=1</a:t>
            </a:r>
            <a:r>
              <a:rPr lang="en-GB" dirty="0">
                <a:solidFill>
                  <a:srgbClr val="00B050"/>
                </a:solidFill>
                <a:latin typeface="Comic Sans MS" panose="030F0702030302020204" pitchFamily="66" charset="0"/>
              </a:rPr>
              <a:t> </a:t>
            </a:r>
          </a:p>
          <a:p>
            <a:pPr marL="0" indent="0">
              <a:buNone/>
            </a:pPr>
            <a:endParaRPr lang="en-GB" dirty="0">
              <a:solidFill>
                <a:srgbClr val="00B050"/>
              </a:solidFill>
              <a:latin typeface="Comic Sans MS" panose="030F0702030302020204" pitchFamily="66" charset="0"/>
            </a:endParaRPr>
          </a:p>
          <a:p>
            <a:pPr marL="0" indent="0" algn="ctr">
              <a:lnSpc>
                <a:spcPct val="120000"/>
              </a:lnSpc>
              <a:buNone/>
            </a:pPr>
            <a:r>
              <a:rPr lang="en-GB" sz="2200" dirty="0">
                <a:solidFill>
                  <a:srgbClr val="00B050"/>
                </a:solidFill>
                <a:latin typeface="Comic Sans MS" panose="030F0702030302020204" pitchFamily="66" charset="0"/>
              </a:rPr>
              <a:t>Remember, you may not be able to get all of these in your introduction - you have the rest of your report to show your writing talents too! </a:t>
            </a:r>
          </a:p>
        </p:txBody>
      </p:sp>
    </p:spTree>
    <p:extLst>
      <p:ext uri="{BB962C8B-B14F-4D97-AF65-F5344CB8AC3E}">
        <p14:creationId xmlns:p14="http://schemas.microsoft.com/office/powerpoint/2010/main" val="311110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0D6F8A5-B348-4829-9C66-07FFAF106F35}"/>
              </a:ext>
            </a:extLst>
          </p:cNvPr>
          <p:cNvSpPr txBox="1"/>
          <p:nvPr/>
        </p:nvSpPr>
        <p:spPr>
          <a:xfrm>
            <a:off x="225419" y="311243"/>
            <a:ext cx="11892455" cy="1200329"/>
          </a:xfrm>
          <a:prstGeom prst="rect">
            <a:avLst/>
          </a:prstGeom>
          <a:noFill/>
        </p:spPr>
        <p:txBody>
          <a:bodyPr wrap="square" rtlCol="0">
            <a:spAutoFit/>
          </a:bodyPr>
          <a:lstStyle/>
          <a:p>
            <a:pPr algn="ctr"/>
            <a:r>
              <a:rPr lang="en-GB" sz="3600" dirty="0">
                <a:solidFill>
                  <a:srgbClr val="002060"/>
                </a:solidFill>
                <a:latin typeface="Comic Sans MS" panose="030F0702030302020204" pitchFamily="66" charset="0"/>
              </a:rPr>
              <a:t>Good morning! </a:t>
            </a:r>
          </a:p>
          <a:p>
            <a:pPr algn="ctr"/>
            <a:r>
              <a:rPr lang="en-GB" sz="3600" dirty="0">
                <a:solidFill>
                  <a:srgbClr val="002060"/>
                </a:solidFill>
                <a:latin typeface="Comic Sans MS" panose="030F0702030302020204" pitchFamily="66" charset="0"/>
              </a:rPr>
              <a:t>Have a go at the following task:</a:t>
            </a:r>
          </a:p>
        </p:txBody>
      </p:sp>
      <p:sp>
        <p:nvSpPr>
          <p:cNvPr id="9" name="Rectangle 8">
            <a:extLst>
              <a:ext uri="{FF2B5EF4-FFF2-40B4-BE49-F238E27FC236}">
                <a16:creationId xmlns:a16="http://schemas.microsoft.com/office/drawing/2014/main" id="{58F4E467-2334-4F14-8EE4-4F2AC62D6435}"/>
              </a:ext>
            </a:extLst>
          </p:cNvPr>
          <p:cNvSpPr/>
          <p:nvPr/>
        </p:nvSpPr>
        <p:spPr>
          <a:xfrm>
            <a:off x="335658" y="2281709"/>
            <a:ext cx="11449064" cy="1077218"/>
          </a:xfrm>
          <a:prstGeom prst="rect">
            <a:avLst/>
          </a:prstGeom>
        </p:spPr>
        <p:txBody>
          <a:bodyPr wrap="square">
            <a:spAutoFit/>
          </a:bodyPr>
          <a:lstStyle/>
          <a:p>
            <a:pPr algn="ctr"/>
            <a:r>
              <a:rPr lang="en-GB" sz="3200" dirty="0">
                <a:solidFill>
                  <a:srgbClr val="7030A0"/>
                </a:solidFill>
                <a:latin typeface="Comic Sans MS" panose="030F0702030302020204" pitchFamily="66" charset="0"/>
              </a:rPr>
              <a:t>Try to get as close as you can to the target number using these six numbers:</a:t>
            </a:r>
          </a:p>
        </p:txBody>
      </p:sp>
      <p:sp>
        <p:nvSpPr>
          <p:cNvPr id="10" name="Rectangle 9">
            <a:extLst>
              <a:ext uri="{FF2B5EF4-FFF2-40B4-BE49-F238E27FC236}">
                <a16:creationId xmlns:a16="http://schemas.microsoft.com/office/drawing/2014/main" id="{92B86961-75D4-4D38-B8F0-C1EE24D56F77}"/>
              </a:ext>
            </a:extLst>
          </p:cNvPr>
          <p:cNvSpPr/>
          <p:nvPr/>
        </p:nvSpPr>
        <p:spPr>
          <a:xfrm>
            <a:off x="1765737" y="3846579"/>
            <a:ext cx="9204016" cy="1323439"/>
          </a:xfrm>
          <a:prstGeom prst="rect">
            <a:avLst/>
          </a:prstGeom>
          <a:solidFill>
            <a:schemeClr val="accent5">
              <a:lumMod val="20000"/>
              <a:lumOff val="80000"/>
            </a:schemeClr>
          </a:solidFill>
          <a:ln>
            <a:solidFill>
              <a:schemeClr val="accent5">
                <a:lumMod val="20000"/>
                <a:lumOff val="80000"/>
              </a:schemeClr>
            </a:solidFill>
          </a:ln>
        </p:spPr>
        <p:style>
          <a:lnRef idx="2">
            <a:schemeClr val="dk1"/>
          </a:lnRef>
          <a:fillRef idx="1">
            <a:schemeClr val="lt1"/>
          </a:fillRef>
          <a:effectRef idx="0">
            <a:schemeClr val="dk1"/>
          </a:effectRef>
          <a:fontRef idx="minor">
            <a:schemeClr val="dk1"/>
          </a:fontRef>
        </p:style>
        <p:txBody>
          <a:bodyPr wrap="square">
            <a:spAutoFit/>
          </a:bodyPr>
          <a:lstStyle/>
          <a:p>
            <a:pPr algn="ctr"/>
            <a:r>
              <a:rPr lang="en-GB" sz="4000" dirty="0">
                <a:solidFill>
                  <a:srgbClr val="FF0000"/>
                </a:solidFill>
                <a:latin typeface="Comic Sans MS" panose="030F0702030302020204" pitchFamily="66" charset="0"/>
              </a:rPr>
              <a:t>75   3   4   8   2   5</a:t>
            </a:r>
          </a:p>
          <a:p>
            <a:pPr algn="ctr"/>
            <a:r>
              <a:rPr lang="en-GB" sz="4000" dirty="0">
                <a:solidFill>
                  <a:srgbClr val="7030A0"/>
                </a:solidFill>
                <a:latin typeface="Comic Sans MS" panose="030F0702030302020204" pitchFamily="66" charset="0"/>
              </a:rPr>
              <a:t>Target Number: </a:t>
            </a:r>
            <a:r>
              <a:rPr lang="en-GB" sz="4000" dirty="0">
                <a:solidFill>
                  <a:srgbClr val="00B050"/>
                </a:solidFill>
                <a:latin typeface="Comic Sans MS" panose="030F0702030302020204" pitchFamily="66" charset="0"/>
              </a:rPr>
              <a:t>181</a:t>
            </a:r>
          </a:p>
        </p:txBody>
      </p:sp>
      <p:sp>
        <p:nvSpPr>
          <p:cNvPr id="11" name="Rectangle 10">
            <a:extLst>
              <a:ext uri="{FF2B5EF4-FFF2-40B4-BE49-F238E27FC236}">
                <a16:creationId xmlns:a16="http://schemas.microsoft.com/office/drawing/2014/main" id="{96C34E64-1D4C-4CA5-8687-A1213D0703C0}"/>
              </a:ext>
            </a:extLst>
          </p:cNvPr>
          <p:cNvSpPr/>
          <p:nvPr/>
        </p:nvSpPr>
        <p:spPr>
          <a:xfrm>
            <a:off x="112263" y="5657671"/>
            <a:ext cx="11882712" cy="1077218"/>
          </a:xfrm>
          <a:prstGeom prst="rect">
            <a:avLst/>
          </a:prstGeom>
        </p:spPr>
        <p:txBody>
          <a:bodyPr wrap="square">
            <a:spAutoFit/>
          </a:bodyPr>
          <a:lstStyle/>
          <a:p>
            <a:pPr algn="ctr"/>
            <a:r>
              <a:rPr lang="en-GB" sz="3200" dirty="0">
                <a:solidFill>
                  <a:srgbClr val="7030A0"/>
                </a:solidFill>
                <a:latin typeface="Comic Sans MS" panose="030F0702030302020204" pitchFamily="66" charset="0"/>
              </a:rPr>
              <a:t>You can't use the same number more than once.</a:t>
            </a:r>
          </a:p>
          <a:p>
            <a:pPr algn="ctr"/>
            <a:r>
              <a:rPr lang="en-GB" sz="3200" dirty="0">
                <a:solidFill>
                  <a:srgbClr val="7030A0"/>
                </a:solidFill>
                <a:latin typeface="Comic Sans MS" panose="030F0702030302020204" pitchFamily="66" charset="0"/>
              </a:rPr>
              <a:t>Only add, subtract, multiply and divide are allowed.</a:t>
            </a:r>
          </a:p>
        </p:txBody>
      </p:sp>
    </p:spTree>
    <p:extLst>
      <p:ext uri="{BB962C8B-B14F-4D97-AF65-F5344CB8AC3E}">
        <p14:creationId xmlns:p14="http://schemas.microsoft.com/office/powerpoint/2010/main" val="3576819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605910" y="149351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7030A0"/>
                </a:solidFill>
                <a:latin typeface="CCW Cursive Writing 1" panose="03050602040000000000" pitchFamily="66" charset="0"/>
              </a:rPr>
              <a:t>Guided reading</a:t>
            </a:r>
          </a:p>
        </p:txBody>
      </p:sp>
    </p:spTree>
    <p:extLst>
      <p:ext uri="{BB962C8B-B14F-4D97-AF65-F5344CB8AC3E}">
        <p14:creationId xmlns:p14="http://schemas.microsoft.com/office/powerpoint/2010/main" val="4055298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8200"/>
            <a:ext cx="10515600" cy="5338763"/>
          </a:xfrm>
        </p:spPr>
        <p:txBody>
          <a:bodyPr>
            <a:normAutofit/>
          </a:bodyPr>
          <a:lstStyle/>
          <a:p>
            <a:pPr marL="0" indent="0" algn="ctr">
              <a:buNone/>
            </a:pPr>
            <a:r>
              <a:rPr lang="en-GB" dirty="0">
                <a:solidFill>
                  <a:srgbClr val="0070C0"/>
                </a:solidFill>
                <a:latin typeface="Comic Sans MS" panose="030F0702030302020204" pitchFamily="66" charset="0"/>
              </a:rPr>
              <a:t>Today we are going to continue our work on non-fiction texts.</a:t>
            </a:r>
          </a:p>
          <a:p>
            <a:pPr marL="0" indent="0" algn="ctr">
              <a:buNone/>
            </a:pPr>
            <a:r>
              <a:rPr lang="en-GB" dirty="0">
                <a:solidFill>
                  <a:srgbClr val="0070C0"/>
                </a:solidFill>
                <a:latin typeface="Comic Sans MS" panose="030F0702030302020204" pitchFamily="66" charset="0"/>
              </a:rPr>
              <a:t>Have a look at the text from yesterday again. </a:t>
            </a:r>
            <a:br>
              <a:rPr lang="en-GB" dirty="0">
                <a:solidFill>
                  <a:srgbClr val="0070C0"/>
                </a:solidFill>
                <a:latin typeface="Comic Sans MS" panose="030F0702030302020204" pitchFamily="66" charset="0"/>
              </a:rPr>
            </a:br>
            <a:r>
              <a:rPr lang="en-GB" dirty="0">
                <a:solidFill>
                  <a:srgbClr val="0070C0"/>
                </a:solidFill>
                <a:latin typeface="Comic Sans MS" panose="030F0702030302020204" pitchFamily="66" charset="0"/>
              </a:rPr>
              <a:t>Once you have re-read it have a go at the question sheets attached to the same file.</a:t>
            </a:r>
          </a:p>
          <a:p>
            <a:pPr marL="0" indent="0" algn="ctr">
              <a:buNone/>
            </a:pPr>
            <a:r>
              <a:rPr lang="en-GB" dirty="0">
                <a:solidFill>
                  <a:srgbClr val="0070C0"/>
                </a:solidFill>
                <a:latin typeface="Comic Sans MS" panose="030F0702030302020204" pitchFamily="66" charset="0"/>
              </a:rPr>
              <a:t>These focus on comprehension skills.</a:t>
            </a:r>
          </a:p>
          <a:p>
            <a:pPr marL="0" indent="0" algn="ctr">
              <a:buNone/>
            </a:pPr>
            <a:endParaRPr lang="en-GB" dirty="0">
              <a:solidFill>
                <a:srgbClr val="0070C0"/>
              </a:solidFill>
              <a:latin typeface="Comic Sans MS" panose="030F0702030302020204" pitchFamily="66" charset="0"/>
            </a:endParaRPr>
          </a:p>
          <a:p>
            <a:pPr marL="0" indent="0" algn="ctr">
              <a:buNone/>
            </a:pPr>
            <a:r>
              <a:rPr lang="en-GB" dirty="0">
                <a:solidFill>
                  <a:srgbClr val="0070C0"/>
                </a:solidFill>
                <a:latin typeface="Comic Sans MS" panose="030F0702030302020204" pitchFamily="66" charset="0"/>
              </a:rPr>
              <a:t>Can you label each type of question by highlighting it the correct colour? For example, if it is a green question(fact retrieval) highlight the question green.</a:t>
            </a:r>
          </a:p>
          <a:p>
            <a:pPr marL="0" indent="0" algn="ctr">
              <a:buNone/>
            </a:pPr>
            <a:r>
              <a:rPr lang="en-GB" dirty="0">
                <a:solidFill>
                  <a:srgbClr val="0070C0"/>
                </a:solidFill>
                <a:latin typeface="Comic Sans MS" panose="030F0702030302020204" pitchFamily="66" charset="0"/>
              </a:rPr>
              <a:t>What sort of question is the most common in non-fiction texts?</a:t>
            </a:r>
          </a:p>
        </p:txBody>
      </p:sp>
    </p:spTree>
    <p:extLst>
      <p:ext uri="{BB962C8B-B14F-4D97-AF65-F5344CB8AC3E}">
        <p14:creationId xmlns:p14="http://schemas.microsoft.com/office/powerpoint/2010/main" val="3936002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7030A0"/>
                </a:solidFill>
                <a:latin typeface="CCW Cursive Writing 1" panose="03050602040000000000" pitchFamily="66" charset="0"/>
              </a:rPr>
              <a:t>Spelling</a:t>
            </a:r>
          </a:p>
        </p:txBody>
      </p:sp>
    </p:spTree>
    <p:extLst>
      <p:ext uri="{BB962C8B-B14F-4D97-AF65-F5344CB8AC3E}">
        <p14:creationId xmlns:p14="http://schemas.microsoft.com/office/powerpoint/2010/main" val="1890817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09964"/>
            <a:ext cx="10515600" cy="4966999"/>
          </a:xfrm>
        </p:spPr>
        <p:txBody>
          <a:bodyPr>
            <a:normAutofit/>
          </a:bodyPr>
          <a:lstStyle/>
          <a:p>
            <a:pPr marL="0" indent="0" algn="ctr">
              <a:buNone/>
            </a:pPr>
            <a:r>
              <a:rPr lang="en-GB" dirty="0">
                <a:solidFill>
                  <a:srgbClr val="00B050"/>
                </a:solidFill>
                <a:latin typeface="Comic Sans MS" panose="030F0702030302020204" pitchFamily="66" charset="0"/>
              </a:rPr>
              <a:t>Homophones part 2</a:t>
            </a:r>
          </a:p>
          <a:p>
            <a:pPr marL="0" indent="0" algn="ctr">
              <a:buNone/>
            </a:pPr>
            <a:endParaRPr lang="en-GB" dirty="0">
              <a:solidFill>
                <a:srgbClr val="00B050"/>
              </a:solidFill>
              <a:latin typeface="Comic Sans MS" panose="030F0702030302020204" pitchFamily="66" charset="0"/>
            </a:endParaRPr>
          </a:p>
          <a:p>
            <a:pPr marL="0" indent="0" algn="ctr">
              <a:buNone/>
            </a:pPr>
            <a:r>
              <a:rPr lang="en-GB" dirty="0">
                <a:solidFill>
                  <a:srgbClr val="00B050"/>
                </a:solidFill>
                <a:latin typeface="Comic Sans MS" panose="030F0702030302020204" pitchFamily="66" charset="0"/>
              </a:rPr>
              <a:t>Today we are going to specifically be looking at a group of homophones.</a:t>
            </a:r>
          </a:p>
          <a:p>
            <a:pPr marL="0" indent="0" algn="ctr">
              <a:buNone/>
            </a:pPr>
            <a:r>
              <a:rPr lang="en-GB" dirty="0">
                <a:solidFill>
                  <a:srgbClr val="00B050"/>
                </a:solidFill>
                <a:latin typeface="Comic Sans MS" panose="030F0702030302020204" pitchFamily="66" charset="0"/>
              </a:rPr>
              <a:t>With each homophone I would like you to write the word and draw a picture/write a sentence to show the meaning.</a:t>
            </a:r>
          </a:p>
        </p:txBody>
      </p:sp>
    </p:spTree>
    <p:extLst>
      <p:ext uri="{BB962C8B-B14F-4D97-AF65-F5344CB8AC3E}">
        <p14:creationId xmlns:p14="http://schemas.microsoft.com/office/powerpoint/2010/main" val="2124376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Comic Sans MS" panose="030F0702030302020204" pitchFamily="66" charset="0"/>
              </a:rPr>
              <a:t>Our focus homophones are:</a:t>
            </a:r>
          </a:p>
        </p:txBody>
      </p:sp>
      <p:sp>
        <p:nvSpPr>
          <p:cNvPr id="3" name="Content Placeholder 2"/>
          <p:cNvSpPr>
            <a:spLocks noGrp="1"/>
          </p:cNvSpPr>
          <p:nvPr>
            <p:ph idx="1"/>
          </p:nvPr>
        </p:nvSpPr>
        <p:spPr/>
        <p:txBody>
          <a:bodyPr/>
          <a:lstStyle/>
          <a:p>
            <a:pPr marL="0" indent="0" algn="ctr">
              <a:buNone/>
            </a:pPr>
            <a:r>
              <a:rPr lang="en-GB" dirty="0">
                <a:latin typeface="Comic Sans MS" panose="030F0702030302020204" pitchFamily="66" charset="0"/>
              </a:rPr>
              <a:t>desert</a:t>
            </a:r>
          </a:p>
          <a:p>
            <a:pPr marL="0" indent="0" algn="ctr">
              <a:buNone/>
            </a:pPr>
            <a:r>
              <a:rPr lang="en-GB" dirty="0">
                <a:latin typeface="Comic Sans MS" panose="030F0702030302020204" pitchFamily="66" charset="0"/>
              </a:rPr>
              <a:t>dessert</a:t>
            </a:r>
          </a:p>
          <a:p>
            <a:pPr marL="0" indent="0" algn="ctr">
              <a:buNone/>
            </a:pPr>
            <a:r>
              <a:rPr lang="en-GB" dirty="0">
                <a:latin typeface="Comic Sans MS" panose="030F0702030302020204" pitchFamily="66" charset="0"/>
              </a:rPr>
              <a:t>stationary</a:t>
            </a:r>
          </a:p>
          <a:p>
            <a:pPr marL="0" indent="0" algn="ctr">
              <a:buNone/>
            </a:pPr>
            <a:r>
              <a:rPr lang="en-GB" dirty="0">
                <a:latin typeface="Comic Sans MS" panose="030F0702030302020204" pitchFamily="66" charset="0"/>
              </a:rPr>
              <a:t>stationery</a:t>
            </a:r>
          </a:p>
          <a:p>
            <a:pPr marL="0" indent="0" algn="ctr">
              <a:buNone/>
            </a:pPr>
            <a:r>
              <a:rPr lang="en-GB" dirty="0">
                <a:latin typeface="Comic Sans MS" panose="030F0702030302020204" pitchFamily="66" charset="0"/>
              </a:rPr>
              <a:t>prophet</a:t>
            </a:r>
          </a:p>
          <a:p>
            <a:pPr marL="0" indent="0" algn="ctr">
              <a:buNone/>
            </a:pPr>
            <a:r>
              <a:rPr lang="en-GB" dirty="0">
                <a:latin typeface="Comic Sans MS" panose="030F0702030302020204" pitchFamily="66" charset="0"/>
              </a:rPr>
              <a:t>profit</a:t>
            </a:r>
          </a:p>
          <a:p>
            <a:pPr marL="0" indent="0" algn="ctr">
              <a:buNone/>
            </a:pPr>
            <a:r>
              <a:rPr lang="en-GB" dirty="0">
                <a:latin typeface="Comic Sans MS" panose="030F0702030302020204" pitchFamily="66" charset="0"/>
              </a:rPr>
              <a:t>complement</a:t>
            </a:r>
          </a:p>
          <a:p>
            <a:pPr marL="0" indent="0" algn="ctr">
              <a:buNone/>
            </a:pPr>
            <a:r>
              <a:rPr lang="en-GB" dirty="0">
                <a:latin typeface="Comic Sans MS" panose="030F0702030302020204" pitchFamily="66" charset="0"/>
              </a:rPr>
              <a:t>compliment </a:t>
            </a:r>
          </a:p>
        </p:txBody>
      </p:sp>
    </p:spTree>
    <p:extLst>
      <p:ext uri="{BB962C8B-B14F-4D97-AF65-F5344CB8AC3E}">
        <p14:creationId xmlns:p14="http://schemas.microsoft.com/office/powerpoint/2010/main" val="368930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54928" y="1669002"/>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solidFill>
                  <a:srgbClr val="7030A0"/>
                </a:solidFill>
                <a:latin typeface="CCW Cursive Writing 1" panose="03050602040000000000" pitchFamily="66" charset="0"/>
              </a:rPr>
              <a:t>Science </a:t>
            </a:r>
            <a:endParaRPr lang="en-GB" sz="3200" dirty="0">
              <a:solidFill>
                <a:srgbClr val="7030A0"/>
              </a:solidFill>
              <a:latin typeface="CCW Cursive Writing 1" panose="03050602040000000000" pitchFamily="66" charset="0"/>
            </a:endParaRPr>
          </a:p>
        </p:txBody>
      </p:sp>
    </p:spTree>
    <p:extLst>
      <p:ext uri="{BB962C8B-B14F-4D97-AF65-F5344CB8AC3E}">
        <p14:creationId xmlns:p14="http://schemas.microsoft.com/office/powerpoint/2010/main" val="1745848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93AE3011-01FC-4F98-8BE7-9F794026DE1E}"/>
              </a:ext>
            </a:extLst>
          </p:cNvPr>
          <p:cNvSpPr/>
          <p:nvPr/>
        </p:nvSpPr>
        <p:spPr bwMode="auto">
          <a:xfrm>
            <a:off x="2027239" y="2930526"/>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latin typeface="Sassoon Infant Rg"/>
              </a:rPr>
              <a:t> </a:t>
            </a:r>
          </a:p>
        </p:txBody>
      </p:sp>
      <p:sp>
        <p:nvSpPr>
          <p:cNvPr id="24" name="Rounded Rectangle 23">
            <a:extLst>
              <a:ext uri="{FF2B5EF4-FFF2-40B4-BE49-F238E27FC236}">
                <a16:creationId xmlns:a16="http://schemas.microsoft.com/office/drawing/2014/main" id="{2B08E0E3-1C06-4B3B-A2F8-DFDAC3BF0238}"/>
              </a:ext>
            </a:extLst>
          </p:cNvPr>
          <p:cNvSpPr/>
          <p:nvPr/>
        </p:nvSpPr>
        <p:spPr bwMode="auto">
          <a:xfrm>
            <a:off x="2027239" y="512764"/>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latin typeface="Sassoon Infant Rg"/>
              </a:rPr>
              <a:t> </a:t>
            </a:r>
          </a:p>
        </p:txBody>
      </p:sp>
      <p:sp>
        <p:nvSpPr>
          <p:cNvPr id="6148" name="Title 1">
            <a:extLst>
              <a:ext uri="{FF2B5EF4-FFF2-40B4-BE49-F238E27FC236}">
                <a16:creationId xmlns:a16="http://schemas.microsoft.com/office/drawing/2014/main" id="{0B15A162-5387-4A9E-860B-6F028EE99D42}"/>
              </a:ext>
            </a:extLst>
          </p:cNvPr>
          <p:cNvSpPr txBox="1">
            <a:spLocks/>
          </p:cNvSpPr>
          <p:nvPr/>
        </p:nvSpPr>
        <p:spPr bwMode="auto">
          <a:xfrm>
            <a:off x="2152650" y="30718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fontAlgn="base">
              <a:spcBef>
                <a:spcPct val="0"/>
              </a:spcBef>
              <a:spcAft>
                <a:spcPct val="0"/>
              </a:spcAft>
              <a:buNone/>
            </a:pPr>
            <a:r>
              <a:rPr lang="en-US" altLang="en-US" sz="3600" b="1">
                <a:latin typeface="Sassoon Infant Md" pitchFamily="50" charset="0"/>
              </a:rPr>
              <a:t>Success Criteria</a:t>
            </a:r>
          </a:p>
        </p:txBody>
      </p:sp>
      <p:sp>
        <p:nvSpPr>
          <p:cNvPr id="6149" name="Title 1">
            <a:extLst>
              <a:ext uri="{FF2B5EF4-FFF2-40B4-BE49-F238E27FC236}">
                <a16:creationId xmlns:a16="http://schemas.microsoft.com/office/drawing/2014/main" id="{CA1B2EEE-5AA3-40F1-A7A2-0CE45523307E}"/>
              </a:ext>
            </a:extLst>
          </p:cNvPr>
          <p:cNvSpPr txBox="1">
            <a:spLocks/>
          </p:cNvSpPr>
          <p:nvPr/>
        </p:nvSpPr>
        <p:spPr bwMode="auto">
          <a:xfrm>
            <a:off x="2152650" y="735013"/>
            <a:ext cx="78867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fontAlgn="base">
              <a:spcBef>
                <a:spcPct val="0"/>
              </a:spcBef>
              <a:spcAft>
                <a:spcPct val="0"/>
              </a:spcAft>
              <a:buNone/>
            </a:pPr>
            <a:r>
              <a:rPr lang="en-US" altLang="en-US" sz="3600" b="1">
                <a:latin typeface="Sassoon Infant Md" pitchFamily="50" charset="0"/>
              </a:rPr>
              <a:t>Aim</a:t>
            </a:r>
          </a:p>
        </p:txBody>
      </p:sp>
      <p:sp>
        <p:nvSpPr>
          <p:cNvPr id="6150" name="Content Placeholder 15">
            <a:extLst>
              <a:ext uri="{FF2B5EF4-FFF2-40B4-BE49-F238E27FC236}">
                <a16:creationId xmlns:a16="http://schemas.microsoft.com/office/drawing/2014/main" id="{2A04FFD5-5795-490B-AC54-BE89A6D0AD0A}"/>
              </a:ext>
            </a:extLst>
          </p:cNvPr>
          <p:cNvSpPr>
            <a:spLocks noGrp="1"/>
          </p:cNvSpPr>
          <p:nvPr>
            <p:ph idx="1"/>
          </p:nvPr>
        </p:nvSpPr>
        <p:spPr>
          <a:xfrm>
            <a:off x="2152650" y="1127125"/>
            <a:ext cx="7886700" cy="1409700"/>
          </a:xfrm>
        </p:spPr>
        <p:txBody>
          <a:bodyPr/>
          <a:lstStyle/>
          <a:p>
            <a:pPr eaLnBrk="1" hangingPunct="1"/>
            <a:r>
              <a:rPr lang="en-GB" altLang="en-US"/>
              <a:t>I can demonstrate understanding of the scientific meaning of adaptation. </a:t>
            </a:r>
          </a:p>
        </p:txBody>
      </p:sp>
      <p:sp>
        <p:nvSpPr>
          <p:cNvPr id="6151" name="Content Placeholder 15">
            <a:extLst>
              <a:ext uri="{FF2B5EF4-FFF2-40B4-BE49-F238E27FC236}">
                <a16:creationId xmlns:a16="http://schemas.microsoft.com/office/drawing/2014/main" id="{E91E87F1-BD95-45FB-A5B4-688B073E22EC}"/>
              </a:ext>
            </a:extLst>
          </p:cNvPr>
          <p:cNvSpPr txBox="1">
            <a:spLocks/>
          </p:cNvSpPr>
          <p:nvPr/>
        </p:nvSpPr>
        <p:spPr bwMode="auto">
          <a:xfrm>
            <a:off x="2152650" y="3467100"/>
            <a:ext cx="78867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180000" tIns="252000" rIns="252000" bIns="180000"/>
          <a:lstStyle>
            <a:lvl1pPr marL="228600" indent="-228600">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685800" indent="-22860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fontAlgn="base">
              <a:spcAft>
                <a:spcPct val="0"/>
              </a:spcAft>
            </a:pPr>
            <a:r>
              <a:rPr lang="en-GB" altLang="en-US"/>
              <a:t>I can understand that adaptations are mutations.</a:t>
            </a:r>
          </a:p>
          <a:p>
            <a:pPr fontAlgn="base">
              <a:spcAft>
                <a:spcPct val="0"/>
              </a:spcAft>
            </a:pPr>
            <a:r>
              <a:rPr lang="en-GB" altLang="en-US"/>
              <a:t>I can identify adaptive traits.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itle 5">
            <a:extLst>
              <a:ext uri="{FF2B5EF4-FFF2-40B4-BE49-F238E27FC236}">
                <a16:creationId xmlns:a16="http://schemas.microsoft.com/office/drawing/2014/main" id="{D42835B7-BE24-4A3C-BF4A-F426B9F5B8EF}"/>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Variation</a:t>
            </a:r>
          </a:p>
        </p:txBody>
      </p:sp>
      <p:sp>
        <p:nvSpPr>
          <p:cNvPr id="2" name="Rectangle 1">
            <a:extLst>
              <a:ext uri="{FF2B5EF4-FFF2-40B4-BE49-F238E27FC236}">
                <a16:creationId xmlns:a16="http://schemas.microsoft.com/office/drawing/2014/main" id="{2621A7F4-3222-456B-8D60-36B830F52A67}"/>
              </a:ext>
            </a:extLst>
          </p:cNvPr>
          <p:cNvSpPr/>
          <p:nvPr/>
        </p:nvSpPr>
        <p:spPr>
          <a:xfrm>
            <a:off x="2279651" y="2882901"/>
            <a:ext cx="3725863" cy="32099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8" name="Rectangle 7">
            <a:extLst>
              <a:ext uri="{FF2B5EF4-FFF2-40B4-BE49-F238E27FC236}">
                <a16:creationId xmlns:a16="http://schemas.microsoft.com/office/drawing/2014/main" id="{89995423-9E70-4775-8422-474E8E3789E6}"/>
              </a:ext>
            </a:extLst>
          </p:cNvPr>
          <p:cNvSpPr/>
          <p:nvPr/>
        </p:nvSpPr>
        <p:spPr>
          <a:xfrm>
            <a:off x="2279650" y="1449389"/>
            <a:ext cx="7632700" cy="1285875"/>
          </a:xfrm>
          <a:prstGeom prst="rect">
            <a:avLst/>
          </a:prstGeom>
          <a:solidFill>
            <a:srgbClr val="FFAB57">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3" name="Rounded Rectangle 2">
            <a:extLst>
              <a:ext uri="{FF2B5EF4-FFF2-40B4-BE49-F238E27FC236}">
                <a16:creationId xmlns:a16="http://schemas.microsoft.com/office/drawing/2014/main" id="{075FD657-FF05-4EBC-8E61-9D4E4F78838F}"/>
              </a:ext>
            </a:extLst>
          </p:cNvPr>
          <p:cNvSpPr/>
          <p:nvPr/>
        </p:nvSpPr>
        <p:spPr>
          <a:xfrm>
            <a:off x="2279650" y="1449389"/>
            <a:ext cx="7632700" cy="12858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What does variation mean?</a:t>
            </a:r>
          </a:p>
          <a:p>
            <a:pPr algn="ctr">
              <a:defRPr/>
            </a:pPr>
            <a:endParaRPr lang="en-GB" dirty="0">
              <a:solidFill>
                <a:srgbClr val="1C1C1C"/>
              </a:solidFill>
              <a:latin typeface="Sassoon Infant Md"/>
            </a:endParaRPr>
          </a:p>
          <a:p>
            <a:pPr algn="ctr">
              <a:defRPr/>
            </a:pPr>
            <a:r>
              <a:rPr lang="en-GB" dirty="0">
                <a:solidFill>
                  <a:srgbClr val="1C1C1C"/>
                </a:solidFill>
                <a:latin typeface="Sassoon Infant Md"/>
              </a:rPr>
              <a:t>What causes variation?</a:t>
            </a:r>
          </a:p>
        </p:txBody>
      </p:sp>
      <p:sp>
        <p:nvSpPr>
          <p:cNvPr id="12" name="Rectangle 11">
            <a:extLst>
              <a:ext uri="{FF2B5EF4-FFF2-40B4-BE49-F238E27FC236}">
                <a16:creationId xmlns:a16="http://schemas.microsoft.com/office/drawing/2014/main" id="{D939F5F6-9241-4726-9696-AE456F11D573}"/>
              </a:ext>
            </a:extLst>
          </p:cNvPr>
          <p:cNvSpPr/>
          <p:nvPr/>
        </p:nvSpPr>
        <p:spPr>
          <a:xfrm>
            <a:off x="6186488" y="2882901"/>
            <a:ext cx="3725862" cy="32099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3" name="Rounded Rectangle 12">
            <a:extLst>
              <a:ext uri="{FF2B5EF4-FFF2-40B4-BE49-F238E27FC236}">
                <a16:creationId xmlns:a16="http://schemas.microsoft.com/office/drawing/2014/main" id="{2276E902-42D4-4A1F-883B-BD7512F3B4BC}"/>
              </a:ext>
            </a:extLst>
          </p:cNvPr>
          <p:cNvSpPr/>
          <p:nvPr/>
        </p:nvSpPr>
        <p:spPr>
          <a:xfrm>
            <a:off x="2279651" y="2882900"/>
            <a:ext cx="3725863" cy="546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Inheritance</a:t>
            </a:r>
          </a:p>
        </p:txBody>
      </p:sp>
      <p:sp>
        <p:nvSpPr>
          <p:cNvPr id="14" name="Rounded Rectangle 13">
            <a:extLst>
              <a:ext uri="{FF2B5EF4-FFF2-40B4-BE49-F238E27FC236}">
                <a16:creationId xmlns:a16="http://schemas.microsoft.com/office/drawing/2014/main" id="{33B80769-93B9-42F3-BF69-604AF62FB716}"/>
              </a:ext>
            </a:extLst>
          </p:cNvPr>
          <p:cNvSpPr/>
          <p:nvPr/>
        </p:nvSpPr>
        <p:spPr>
          <a:xfrm>
            <a:off x="6186488" y="2882900"/>
            <a:ext cx="3725862" cy="5461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Adaptation</a:t>
            </a:r>
          </a:p>
        </p:txBody>
      </p:sp>
      <p:sp>
        <p:nvSpPr>
          <p:cNvPr id="15" name="Rounded Rectangle 14">
            <a:extLst>
              <a:ext uri="{FF2B5EF4-FFF2-40B4-BE49-F238E27FC236}">
                <a16:creationId xmlns:a16="http://schemas.microsoft.com/office/drawing/2014/main" id="{ECA36F5C-3336-4EB1-AF93-3845067C54F1}"/>
              </a:ext>
            </a:extLst>
          </p:cNvPr>
          <p:cNvSpPr/>
          <p:nvPr/>
        </p:nvSpPr>
        <p:spPr>
          <a:xfrm>
            <a:off x="2279651" y="3435350"/>
            <a:ext cx="3725863" cy="10810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These are characteristics that offspring </a:t>
            </a:r>
            <a:r>
              <a:rPr lang="en-GB" dirty="0">
                <a:solidFill>
                  <a:srgbClr val="1C1C1C"/>
                </a:solidFill>
                <a:latin typeface="Sassoon Infant Md"/>
              </a:rPr>
              <a:t>inherit</a:t>
            </a:r>
            <a:r>
              <a:rPr lang="en-GB" dirty="0">
                <a:solidFill>
                  <a:srgbClr val="1C1C1C"/>
                </a:solidFill>
                <a:latin typeface="Sassoon Infant Rg"/>
              </a:rPr>
              <a:t> from their parents. </a:t>
            </a:r>
          </a:p>
        </p:txBody>
      </p:sp>
      <p:sp>
        <p:nvSpPr>
          <p:cNvPr id="16" name="Rounded Rectangle 15">
            <a:extLst>
              <a:ext uri="{FF2B5EF4-FFF2-40B4-BE49-F238E27FC236}">
                <a16:creationId xmlns:a16="http://schemas.microsoft.com/office/drawing/2014/main" id="{1554C553-2918-4271-A4AB-9000337F447D}"/>
              </a:ext>
            </a:extLst>
          </p:cNvPr>
          <p:cNvSpPr/>
          <p:nvPr/>
        </p:nvSpPr>
        <p:spPr>
          <a:xfrm>
            <a:off x="6186488" y="3440113"/>
            <a:ext cx="3725862" cy="13128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These are characteristics that are influenced by the </a:t>
            </a:r>
            <a:r>
              <a:rPr lang="en-GB" dirty="0">
                <a:solidFill>
                  <a:srgbClr val="1C1C1C"/>
                </a:solidFill>
                <a:latin typeface="Sassoon Infant Md"/>
              </a:rPr>
              <a:t>environment</a:t>
            </a:r>
            <a:r>
              <a:rPr lang="en-GB" dirty="0">
                <a:solidFill>
                  <a:srgbClr val="1C1C1C"/>
                </a:solidFill>
                <a:latin typeface="Sassoon Infant Rg"/>
              </a:rPr>
              <a:t> the living thing lives in.</a:t>
            </a:r>
          </a:p>
        </p:txBody>
      </p:sp>
      <p:pic>
        <p:nvPicPr>
          <p:cNvPr id="4" name="Picture 3">
            <a:extLst>
              <a:ext uri="{FF2B5EF4-FFF2-40B4-BE49-F238E27FC236}">
                <a16:creationId xmlns:a16="http://schemas.microsoft.com/office/drawing/2014/main" id="{B019C831-2103-4F7E-AD92-53CD8DDC41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1314" y="4516438"/>
            <a:ext cx="2522537"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5FF87FC-D771-4EC7-A0CF-30E7D9E9103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80175" y="4656138"/>
            <a:ext cx="3138488"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Whole Class">
            <a:extLst>
              <a:ext uri="{FF2B5EF4-FFF2-40B4-BE49-F238E27FC236}">
                <a16:creationId xmlns:a16="http://schemas.microsoft.com/office/drawing/2014/main" id="{6227D2E5-F3AB-42E7-A30D-A395A593042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4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80A42ED8-3B99-4DCA-A9C6-A1CE802B95F5}"/>
              </a:ext>
            </a:extLst>
          </p:cNvPr>
          <p:cNvPicPr>
            <a:picLocks noChangeAspect="1"/>
          </p:cNvPicPr>
          <p:nvPr/>
        </p:nvPicPr>
        <p:blipFill>
          <a:blip r:embed="rId3">
            <a:extLst>
              <a:ext uri="{28A0092B-C50C-407E-A947-70E740481C1C}">
                <a14:useLocalDpi xmlns:a14="http://schemas.microsoft.com/office/drawing/2010/main" val="0"/>
              </a:ext>
            </a:extLst>
          </a:blip>
          <a:srcRect t="17796"/>
          <a:stretch>
            <a:fillRect/>
          </a:stretch>
        </p:blipFill>
        <p:spPr bwMode="auto">
          <a:xfrm>
            <a:off x="2279650" y="1457325"/>
            <a:ext cx="7632700"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5">
            <a:extLst>
              <a:ext uri="{FF2B5EF4-FFF2-40B4-BE49-F238E27FC236}">
                <a16:creationId xmlns:a16="http://schemas.microsoft.com/office/drawing/2014/main" id="{426BBC06-567D-401C-8B14-373790AFA522}"/>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Environment and Habitats</a:t>
            </a:r>
          </a:p>
        </p:txBody>
      </p:sp>
      <p:sp>
        <p:nvSpPr>
          <p:cNvPr id="3" name="Rounded Rectangle 2">
            <a:extLst>
              <a:ext uri="{FF2B5EF4-FFF2-40B4-BE49-F238E27FC236}">
                <a16:creationId xmlns:a16="http://schemas.microsoft.com/office/drawing/2014/main" id="{67A8A752-236F-43F8-96E6-9393E31A3FF2}"/>
              </a:ext>
            </a:extLst>
          </p:cNvPr>
          <p:cNvSpPr/>
          <p:nvPr/>
        </p:nvSpPr>
        <p:spPr>
          <a:xfrm>
            <a:off x="2279650" y="1449388"/>
            <a:ext cx="7632700" cy="15986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dirty="0">
                <a:solidFill>
                  <a:srgbClr val="FFFFFF"/>
                </a:solidFill>
                <a:latin typeface="Sassoon Infant Md"/>
              </a:rPr>
              <a:t>What is an environment? </a:t>
            </a:r>
          </a:p>
          <a:p>
            <a:pPr algn="ctr">
              <a:defRPr/>
            </a:pPr>
            <a:endParaRPr lang="en-GB" sz="2000" dirty="0">
              <a:solidFill>
                <a:srgbClr val="FFFFFF"/>
              </a:solidFill>
              <a:latin typeface="Sassoon Infant Md"/>
            </a:endParaRPr>
          </a:p>
          <a:p>
            <a:pPr algn="ctr">
              <a:defRPr/>
            </a:pPr>
            <a:r>
              <a:rPr lang="en-GB" sz="2000" dirty="0">
                <a:solidFill>
                  <a:srgbClr val="FFFFFF"/>
                </a:solidFill>
                <a:latin typeface="Sassoon Infant Md"/>
              </a:rPr>
              <a:t>What is a habitat? </a:t>
            </a:r>
          </a:p>
        </p:txBody>
      </p:sp>
      <p:pic>
        <p:nvPicPr>
          <p:cNvPr id="8197" name="Talking Partners">
            <a:extLst>
              <a:ext uri="{FF2B5EF4-FFF2-40B4-BE49-F238E27FC236}">
                <a16:creationId xmlns:a16="http://schemas.microsoft.com/office/drawing/2014/main" id="{9560BFC7-A97A-45DD-AF56-8175C531D2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194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CW Cursive Writing 1" panose="03050602040000000000" pitchFamily="66" charset="0"/>
              </a:rPr>
              <a:t>Arithmetic</a:t>
            </a:r>
          </a:p>
        </p:txBody>
      </p:sp>
    </p:spTree>
    <p:extLst>
      <p:ext uri="{BB962C8B-B14F-4D97-AF65-F5344CB8AC3E}">
        <p14:creationId xmlns:p14="http://schemas.microsoft.com/office/powerpoint/2010/main" val="42644142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18" name="Title 5">
            <a:extLst>
              <a:ext uri="{FF2B5EF4-FFF2-40B4-BE49-F238E27FC236}">
                <a16:creationId xmlns:a16="http://schemas.microsoft.com/office/drawing/2014/main" id="{F16CEF63-64AD-4940-93F9-AE6AA30F7BD6}"/>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Environment and Habitats</a:t>
            </a:r>
          </a:p>
        </p:txBody>
      </p:sp>
      <p:pic>
        <p:nvPicPr>
          <p:cNvPr id="9219" name="Talking Partners">
            <a:extLst>
              <a:ext uri="{FF2B5EF4-FFF2-40B4-BE49-F238E27FC236}">
                <a16:creationId xmlns:a16="http://schemas.microsoft.com/office/drawing/2014/main" id="{A3F81D77-2833-4209-AF3D-9AC6FDF9A7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01F4441-875A-437F-B117-F53619F1BDAF}"/>
              </a:ext>
            </a:extLst>
          </p:cNvPr>
          <p:cNvSpPr/>
          <p:nvPr/>
        </p:nvSpPr>
        <p:spPr>
          <a:xfrm>
            <a:off x="2279650" y="1449388"/>
            <a:ext cx="7632700" cy="863600"/>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7" name="Rounded Rectangle 6">
            <a:extLst>
              <a:ext uri="{FF2B5EF4-FFF2-40B4-BE49-F238E27FC236}">
                <a16:creationId xmlns:a16="http://schemas.microsoft.com/office/drawing/2014/main" id="{6AB143F9-4E77-420B-85AC-8D80AB92BE4F}"/>
              </a:ext>
            </a:extLst>
          </p:cNvPr>
          <p:cNvSpPr/>
          <p:nvPr/>
        </p:nvSpPr>
        <p:spPr>
          <a:xfrm>
            <a:off x="2279650" y="1449388"/>
            <a:ext cx="7632700" cy="863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Sometimes the words ‘</a:t>
            </a:r>
            <a:r>
              <a:rPr lang="en-GB" dirty="0">
                <a:solidFill>
                  <a:srgbClr val="1C1C1C"/>
                </a:solidFill>
                <a:latin typeface="Sassoon Infant Md"/>
              </a:rPr>
              <a:t>environment</a:t>
            </a:r>
            <a:r>
              <a:rPr lang="en-GB" dirty="0">
                <a:solidFill>
                  <a:srgbClr val="1C1C1C"/>
                </a:solidFill>
                <a:latin typeface="Sassoon Infant Rg"/>
              </a:rPr>
              <a:t>’ and ‘</a:t>
            </a:r>
            <a:r>
              <a:rPr lang="en-GB" dirty="0">
                <a:solidFill>
                  <a:srgbClr val="1C1C1C"/>
                </a:solidFill>
                <a:latin typeface="Sassoon Infant Md"/>
              </a:rPr>
              <a:t>habitat</a:t>
            </a:r>
            <a:r>
              <a:rPr lang="en-GB" dirty="0">
                <a:solidFill>
                  <a:srgbClr val="1C1C1C"/>
                </a:solidFill>
                <a:latin typeface="Sassoon Infant Rg"/>
              </a:rPr>
              <a:t>’ are used as though they have the same meaning. However, there are important differences:</a:t>
            </a:r>
          </a:p>
        </p:txBody>
      </p:sp>
      <p:sp>
        <p:nvSpPr>
          <p:cNvPr id="10" name="Rectangle 9">
            <a:extLst>
              <a:ext uri="{FF2B5EF4-FFF2-40B4-BE49-F238E27FC236}">
                <a16:creationId xmlns:a16="http://schemas.microsoft.com/office/drawing/2014/main" id="{A9A7CCC2-C426-40D9-BE63-D93C9592C68D}"/>
              </a:ext>
            </a:extLst>
          </p:cNvPr>
          <p:cNvSpPr/>
          <p:nvPr/>
        </p:nvSpPr>
        <p:spPr>
          <a:xfrm>
            <a:off x="2279650" y="2466975"/>
            <a:ext cx="7632700" cy="1797050"/>
          </a:xfrm>
          <a:prstGeom prst="rect">
            <a:avLst/>
          </a:prstGeom>
          <a:solidFill>
            <a:srgbClr val="E4601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8" name="Rounded Rectangle 7">
            <a:extLst>
              <a:ext uri="{FF2B5EF4-FFF2-40B4-BE49-F238E27FC236}">
                <a16:creationId xmlns:a16="http://schemas.microsoft.com/office/drawing/2014/main" id="{0231FDC0-936C-4083-8328-E76319648B7D}"/>
              </a:ext>
            </a:extLst>
          </p:cNvPr>
          <p:cNvSpPr/>
          <p:nvPr/>
        </p:nvSpPr>
        <p:spPr>
          <a:xfrm>
            <a:off x="2279650" y="2466975"/>
            <a:ext cx="7632700" cy="17970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A </a:t>
            </a:r>
            <a:r>
              <a:rPr lang="en-GB" dirty="0">
                <a:solidFill>
                  <a:srgbClr val="1C1C1C"/>
                </a:solidFill>
                <a:latin typeface="Sassoon Infant Md"/>
              </a:rPr>
              <a:t>habitat</a:t>
            </a:r>
            <a:r>
              <a:rPr lang="en-GB" dirty="0">
                <a:solidFill>
                  <a:srgbClr val="1C1C1C"/>
                </a:solidFill>
                <a:latin typeface="Sassoon Infant Rg"/>
              </a:rPr>
              <a:t> refers to a specific area or place in which animals and plants can live.</a:t>
            </a:r>
          </a:p>
          <a:p>
            <a:pPr algn="ctr">
              <a:defRPr/>
            </a:pPr>
            <a:endParaRPr lang="en-GB" dirty="0">
              <a:solidFill>
                <a:srgbClr val="1C1C1C"/>
              </a:solidFill>
              <a:latin typeface="Sassoon Infant Rg"/>
            </a:endParaRPr>
          </a:p>
          <a:p>
            <a:pPr algn="ctr">
              <a:defRPr/>
            </a:pPr>
            <a:r>
              <a:rPr lang="en-GB" dirty="0">
                <a:solidFill>
                  <a:srgbClr val="1C1C1C"/>
                </a:solidFill>
                <a:latin typeface="Sassoon Infant Rg"/>
              </a:rPr>
              <a:t>An </a:t>
            </a:r>
            <a:r>
              <a:rPr lang="en-GB" dirty="0">
                <a:solidFill>
                  <a:srgbClr val="1C1C1C"/>
                </a:solidFill>
                <a:latin typeface="Sassoon Infant Md"/>
              </a:rPr>
              <a:t>environment</a:t>
            </a:r>
            <a:r>
              <a:rPr lang="en-GB" dirty="0">
                <a:solidFill>
                  <a:srgbClr val="1C1C1C"/>
                </a:solidFill>
                <a:latin typeface="Sassoon Infant Rg"/>
              </a:rPr>
              <a:t> contains many habitats and includes areas where there are both living and non-living things. </a:t>
            </a:r>
          </a:p>
        </p:txBody>
      </p:sp>
      <p:sp>
        <p:nvSpPr>
          <p:cNvPr id="12" name="Rectangle 11">
            <a:extLst>
              <a:ext uri="{FF2B5EF4-FFF2-40B4-BE49-F238E27FC236}">
                <a16:creationId xmlns:a16="http://schemas.microsoft.com/office/drawing/2014/main" id="{645A79F9-C0E0-4285-BA2E-DEBA2778195E}"/>
              </a:ext>
            </a:extLst>
          </p:cNvPr>
          <p:cNvSpPr/>
          <p:nvPr/>
        </p:nvSpPr>
        <p:spPr>
          <a:xfrm>
            <a:off x="2279650" y="4413251"/>
            <a:ext cx="7632700" cy="1679575"/>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1" name="Rounded Rectangle 10">
            <a:extLst>
              <a:ext uri="{FF2B5EF4-FFF2-40B4-BE49-F238E27FC236}">
                <a16:creationId xmlns:a16="http://schemas.microsoft.com/office/drawing/2014/main" id="{33930382-48E5-47A5-AA04-7A46C6609E6F}"/>
              </a:ext>
            </a:extLst>
          </p:cNvPr>
          <p:cNvSpPr/>
          <p:nvPr/>
        </p:nvSpPr>
        <p:spPr>
          <a:xfrm>
            <a:off x="2279651" y="4413251"/>
            <a:ext cx="7623175" cy="16795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So a bird may live in the woods, its habitat, but its environment could include a stream and a mountain, which are habitats in their own right.</a:t>
            </a:r>
          </a:p>
          <a:p>
            <a:pPr algn="ctr">
              <a:defRPr/>
            </a:pPr>
            <a:endParaRPr lang="en-GB" dirty="0">
              <a:solidFill>
                <a:srgbClr val="1C1C1C"/>
              </a:solidFill>
              <a:latin typeface="Sassoon Infant Rg"/>
            </a:endParaRPr>
          </a:p>
          <a:p>
            <a:pPr algn="ctr">
              <a:defRPr/>
            </a:pPr>
            <a:r>
              <a:rPr lang="en-GB" dirty="0">
                <a:solidFill>
                  <a:srgbClr val="1C1C1C"/>
                </a:solidFill>
                <a:latin typeface="Sassoon Infant Md"/>
              </a:rPr>
              <a:t>What different types of habitats are there?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0242" name="Picture 1">
            <a:extLst>
              <a:ext uri="{FF2B5EF4-FFF2-40B4-BE49-F238E27FC236}">
                <a16:creationId xmlns:a16="http://schemas.microsoft.com/office/drawing/2014/main" id="{5D84DBBD-030A-473E-8068-FF50F85BF936}"/>
              </a:ext>
            </a:extLst>
          </p:cNvPr>
          <p:cNvPicPr>
            <a:picLocks noChangeAspect="1"/>
          </p:cNvPicPr>
          <p:nvPr/>
        </p:nvPicPr>
        <p:blipFill>
          <a:blip r:embed="rId3">
            <a:extLst>
              <a:ext uri="{28A0092B-C50C-407E-A947-70E740481C1C}">
                <a14:useLocalDpi xmlns:a14="http://schemas.microsoft.com/office/drawing/2010/main" val="0"/>
              </a:ext>
            </a:extLst>
          </a:blip>
          <a:srcRect t="9579"/>
          <a:stretch>
            <a:fillRect/>
          </a:stretch>
        </p:blipFill>
        <p:spPr bwMode="auto">
          <a:xfrm>
            <a:off x="2286000" y="733425"/>
            <a:ext cx="25844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a:extLst>
              <a:ext uri="{FF2B5EF4-FFF2-40B4-BE49-F238E27FC236}">
                <a16:creationId xmlns:a16="http://schemas.microsoft.com/office/drawing/2014/main" id="{ED1EE6DE-8A61-4278-BFBD-CC818D35272C}"/>
              </a:ext>
            </a:extLst>
          </p:cNvPr>
          <p:cNvPicPr>
            <a:picLocks noChangeAspect="1"/>
          </p:cNvPicPr>
          <p:nvPr/>
        </p:nvPicPr>
        <p:blipFill>
          <a:blip r:embed="rId4">
            <a:extLst>
              <a:ext uri="{28A0092B-C50C-407E-A947-70E740481C1C}">
                <a14:useLocalDpi xmlns:a14="http://schemas.microsoft.com/office/drawing/2010/main" val="0"/>
              </a:ext>
            </a:extLst>
          </a:blip>
          <a:srcRect t="9148" r="34433"/>
          <a:stretch>
            <a:fillRect/>
          </a:stretch>
        </p:blipFill>
        <p:spPr bwMode="auto">
          <a:xfrm>
            <a:off x="4999038" y="730250"/>
            <a:ext cx="20447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a:extLst>
              <a:ext uri="{FF2B5EF4-FFF2-40B4-BE49-F238E27FC236}">
                <a16:creationId xmlns:a16="http://schemas.microsoft.com/office/drawing/2014/main" id="{5F9611BD-6BBE-477E-98B8-25761597D1C2}"/>
              </a:ext>
            </a:extLst>
          </p:cNvPr>
          <p:cNvPicPr>
            <a:picLocks noChangeAspect="1"/>
          </p:cNvPicPr>
          <p:nvPr/>
        </p:nvPicPr>
        <p:blipFill>
          <a:blip r:embed="rId5">
            <a:extLst>
              <a:ext uri="{28A0092B-C50C-407E-A947-70E740481C1C}">
                <a14:useLocalDpi xmlns:a14="http://schemas.microsoft.com/office/drawing/2010/main" val="0"/>
              </a:ext>
            </a:extLst>
          </a:blip>
          <a:srcRect t="9596"/>
          <a:stretch>
            <a:fillRect/>
          </a:stretch>
        </p:blipFill>
        <p:spPr bwMode="auto">
          <a:xfrm>
            <a:off x="7186614" y="738189"/>
            <a:ext cx="2725737"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
            <a:extLst>
              <a:ext uri="{FF2B5EF4-FFF2-40B4-BE49-F238E27FC236}">
                <a16:creationId xmlns:a16="http://schemas.microsoft.com/office/drawing/2014/main" id="{0813C7AE-05E3-40F2-9F6C-654D0B3BDFEB}"/>
              </a:ext>
            </a:extLst>
          </p:cNvPr>
          <p:cNvPicPr>
            <a:picLocks noChangeAspect="1"/>
          </p:cNvPicPr>
          <p:nvPr/>
        </p:nvPicPr>
        <p:blipFill>
          <a:blip r:embed="rId6">
            <a:extLst>
              <a:ext uri="{28A0092B-C50C-407E-A947-70E740481C1C}">
                <a14:useLocalDpi xmlns:a14="http://schemas.microsoft.com/office/drawing/2010/main" val="0"/>
              </a:ext>
            </a:extLst>
          </a:blip>
          <a:srcRect r="3091"/>
          <a:stretch>
            <a:fillRect/>
          </a:stretch>
        </p:blipFill>
        <p:spPr bwMode="auto">
          <a:xfrm>
            <a:off x="2279651" y="2619375"/>
            <a:ext cx="2582863"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2">
            <a:extLst>
              <a:ext uri="{FF2B5EF4-FFF2-40B4-BE49-F238E27FC236}">
                <a16:creationId xmlns:a16="http://schemas.microsoft.com/office/drawing/2014/main" id="{156AF08E-5D09-4AB9-9FBC-65429964DF99}"/>
              </a:ext>
            </a:extLst>
          </p:cNvPr>
          <p:cNvPicPr>
            <a:picLocks noChangeAspect="1"/>
          </p:cNvPicPr>
          <p:nvPr/>
        </p:nvPicPr>
        <p:blipFill>
          <a:blip r:embed="rId7">
            <a:extLst>
              <a:ext uri="{28A0092B-C50C-407E-A947-70E740481C1C}">
                <a14:useLocalDpi xmlns:a14="http://schemas.microsoft.com/office/drawing/2010/main" val="0"/>
              </a:ext>
            </a:extLst>
          </a:blip>
          <a:srcRect l="3891"/>
          <a:stretch>
            <a:fillRect/>
          </a:stretch>
        </p:blipFill>
        <p:spPr bwMode="auto">
          <a:xfrm>
            <a:off x="7186614" y="2619375"/>
            <a:ext cx="2725737"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
            <a:extLst>
              <a:ext uri="{FF2B5EF4-FFF2-40B4-BE49-F238E27FC236}">
                <a16:creationId xmlns:a16="http://schemas.microsoft.com/office/drawing/2014/main" id="{4B850E22-B7E9-46F1-9533-28BCE6D7208B}"/>
              </a:ext>
            </a:extLst>
          </p:cNvPr>
          <p:cNvPicPr>
            <a:picLocks noChangeAspect="1"/>
          </p:cNvPicPr>
          <p:nvPr/>
        </p:nvPicPr>
        <p:blipFill>
          <a:blip r:embed="rId8">
            <a:extLst>
              <a:ext uri="{28A0092B-C50C-407E-A947-70E740481C1C}">
                <a14:useLocalDpi xmlns:a14="http://schemas.microsoft.com/office/drawing/2010/main" val="0"/>
              </a:ext>
            </a:extLst>
          </a:blip>
          <a:srcRect l="-60" r="23402"/>
          <a:stretch>
            <a:fillRect/>
          </a:stretch>
        </p:blipFill>
        <p:spPr bwMode="auto">
          <a:xfrm>
            <a:off x="4997450" y="2619375"/>
            <a:ext cx="2038350" cy="177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
            <a:extLst>
              <a:ext uri="{FF2B5EF4-FFF2-40B4-BE49-F238E27FC236}">
                <a16:creationId xmlns:a16="http://schemas.microsoft.com/office/drawing/2014/main" id="{08F9054B-73D6-435F-BEF9-65A3E917D1AB}"/>
              </a:ext>
            </a:extLst>
          </p:cNvPr>
          <p:cNvPicPr>
            <a:picLocks noChangeAspect="1"/>
          </p:cNvPicPr>
          <p:nvPr/>
        </p:nvPicPr>
        <p:blipFill>
          <a:blip r:embed="rId9">
            <a:extLst>
              <a:ext uri="{28A0092B-C50C-407E-A947-70E740481C1C}">
                <a14:useLocalDpi xmlns:a14="http://schemas.microsoft.com/office/drawing/2010/main" val="0"/>
              </a:ext>
            </a:extLst>
          </a:blip>
          <a:srcRect t="19775"/>
          <a:stretch>
            <a:fillRect/>
          </a:stretch>
        </p:blipFill>
        <p:spPr bwMode="auto">
          <a:xfrm>
            <a:off x="2282826" y="4538663"/>
            <a:ext cx="25876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2" descr="https://upload.wikimedia.org/wikipedia/commons/thumb/5/51/Die_back_valley_gnangarra.jpg/800px-Die_back_valley_gnangarra.jpg">
            <a:extLst>
              <a:ext uri="{FF2B5EF4-FFF2-40B4-BE49-F238E27FC236}">
                <a16:creationId xmlns:a16="http://schemas.microsoft.com/office/drawing/2014/main" id="{27E1074F-AB9A-4530-A031-6F0C2A4B14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24770"/>
          <a:stretch>
            <a:fillRect/>
          </a:stretch>
        </p:blipFill>
        <p:spPr bwMode="auto">
          <a:xfrm>
            <a:off x="7165976" y="4546600"/>
            <a:ext cx="2746375"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25">
            <a:extLst>
              <a:ext uri="{FF2B5EF4-FFF2-40B4-BE49-F238E27FC236}">
                <a16:creationId xmlns:a16="http://schemas.microsoft.com/office/drawing/2014/main" id="{13C5EEF4-FD92-440A-B412-96857B933A3D}"/>
              </a:ext>
            </a:extLst>
          </p:cNvPr>
          <p:cNvSpPr/>
          <p:nvPr/>
        </p:nvSpPr>
        <p:spPr>
          <a:xfrm>
            <a:off x="4997450" y="4546601"/>
            <a:ext cx="2038350" cy="1546225"/>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27" name="Rounded Rectangle 26">
            <a:extLst>
              <a:ext uri="{FF2B5EF4-FFF2-40B4-BE49-F238E27FC236}">
                <a16:creationId xmlns:a16="http://schemas.microsoft.com/office/drawing/2014/main" id="{FF45F70B-3296-4A22-A5EA-D954282F21FB}"/>
              </a:ext>
            </a:extLst>
          </p:cNvPr>
          <p:cNvSpPr/>
          <p:nvPr/>
        </p:nvSpPr>
        <p:spPr>
          <a:xfrm>
            <a:off x="4997450" y="4546601"/>
            <a:ext cx="2046288" cy="154622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Remember: </a:t>
            </a:r>
            <a:r>
              <a:rPr lang="en-GB" dirty="0">
                <a:solidFill>
                  <a:srgbClr val="1C1C1C"/>
                </a:solidFill>
                <a:latin typeface="Sassoon Infant Rg"/>
              </a:rPr>
              <a:t>an environment is more than one habitat.</a:t>
            </a:r>
          </a:p>
        </p:txBody>
      </p:sp>
      <p:sp>
        <p:nvSpPr>
          <p:cNvPr id="10252" name="TextBox 21">
            <a:extLst>
              <a:ext uri="{FF2B5EF4-FFF2-40B4-BE49-F238E27FC236}">
                <a16:creationId xmlns:a16="http://schemas.microsoft.com/office/drawing/2014/main" id="{8109AA37-0527-4D87-B945-B5235986F3AE}"/>
              </a:ext>
            </a:extLst>
          </p:cNvPr>
          <p:cNvSpPr txBox="1">
            <a:spLocks noChangeArrowheads="1"/>
          </p:cNvSpPr>
          <p:nvPr/>
        </p:nvSpPr>
        <p:spPr bwMode="auto">
          <a:xfrm>
            <a:off x="2279650" y="6188075"/>
            <a:ext cx="7632700" cy="7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panose="020B0604020202020204" pitchFamily="34" charset="0"/>
              <a:buChar char="•"/>
              <a:defRPr>
                <a:solidFill>
                  <a:srgbClr val="1C1C1C"/>
                </a:solidFill>
                <a:latin typeface="Sassoon Infant Rg" pitchFamily="50"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Sassoon Infant Rg" pitchFamily="50"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Sassoon Infant Rg" pitchFamily="50" charset="0"/>
                <a:ea typeface="Sassoon Infant Rg" pitchFamily="50" charset="0"/>
                <a:cs typeface="Sassoon Infant Rg" pitchFamily="50" charset="0"/>
              </a:defRPr>
            </a:lvl9pPr>
          </a:lstStyle>
          <a:p>
            <a:pPr algn="ctr" fontAlgn="base">
              <a:lnSpc>
                <a:spcPct val="100000"/>
              </a:lnSpc>
              <a:spcBef>
                <a:spcPct val="0"/>
              </a:spcBef>
              <a:spcAft>
                <a:spcPct val="0"/>
              </a:spcAft>
              <a:buNone/>
            </a:pPr>
            <a:r>
              <a:rPr lang="en-GB" altLang="en-US" sz="500">
                <a:latin typeface="BPreplay" pitchFamily="50" charset="0"/>
              </a:rPr>
              <a:t>Photo courtesy of UnofficialSquaw.com, Moyan Brenn, Al_HikesAZ, tauntingpanda, Stephan Edgar, davidpitts and doug88888 (@flickr.com) Gnangarra (commons.wikimedia.org)- granted under creative commons licence – attribution</a:t>
            </a:r>
          </a:p>
        </p:txBody>
      </p:sp>
      <p:sp>
        <p:nvSpPr>
          <p:cNvPr id="18" name="Rectangle 17">
            <a:extLst>
              <a:ext uri="{FF2B5EF4-FFF2-40B4-BE49-F238E27FC236}">
                <a16:creationId xmlns:a16="http://schemas.microsoft.com/office/drawing/2014/main" id="{5223B1E6-B0B2-4F45-802E-4FF27286AEA4}"/>
              </a:ext>
            </a:extLst>
          </p:cNvPr>
          <p:cNvSpPr/>
          <p:nvPr/>
        </p:nvSpPr>
        <p:spPr>
          <a:xfrm>
            <a:off x="2279650" y="730250"/>
            <a:ext cx="2590800" cy="5270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29" name="Rounded Rectangle 28">
            <a:extLst>
              <a:ext uri="{FF2B5EF4-FFF2-40B4-BE49-F238E27FC236}">
                <a16:creationId xmlns:a16="http://schemas.microsoft.com/office/drawing/2014/main" id="{FAC13BCA-A017-44DD-943C-C262676E1275}"/>
              </a:ext>
            </a:extLst>
          </p:cNvPr>
          <p:cNvSpPr/>
          <p:nvPr/>
        </p:nvSpPr>
        <p:spPr>
          <a:xfrm>
            <a:off x="2279651" y="738188"/>
            <a:ext cx="2576513"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Polar regions</a:t>
            </a:r>
          </a:p>
        </p:txBody>
      </p:sp>
      <p:sp>
        <p:nvSpPr>
          <p:cNvPr id="33" name="Rectangle 32">
            <a:extLst>
              <a:ext uri="{FF2B5EF4-FFF2-40B4-BE49-F238E27FC236}">
                <a16:creationId xmlns:a16="http://schemas.microsoft.com/office/drawing/2014/main" id="{CB363C7B-8C81-423E-891F-746434029DC2}"/>
              </a:ext>
            </a:extLst>
          </p:cNvPr>
          <p:cNvSpPr/>
          <p:nvPr/>
        </p:nvSpPr>
        <p:spPr>
          <a:xfrm>
            <a:off x="4997450" y="723900"/>
            <a:ext cx="2046288" cy="5413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30" name="Rounded Rectangle 29">
            <a:extLst>
              <a:ext uri="{FF2B5EF4-FFF2-40B4-BE49-F238E27FC236}">
                <a16:creationId xmlns:a16="http://schemas.microsoft.com/office/drawing/2014/main" id="{C5DE3B7B-86FB-49E3-9D75-89F23328CC33}"/>
              </a:ext>
            </a:extLst>
          </p:cNvPr>
          <p:cNvSpPr/>
          <p:nvPr/>
        </p:nvSpPr>
        <p:spPr>
          <a:xfrm>
            <a:off x="4997450" y="739776"/>
            <a:ext cx="2046288" cy="5191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Deserts</a:t>
            </a:r>
          </a:p>
        </p:txBody>
      </p:sp>
      <p:sp>
        <p:nvSpPr>
          <p:cNvPr id="34" name="Rectangle 33">
            <a:extLst>
              <a:ext uri="{FF2B5EF4-FFF2-40B4-BE49-F238E27FC236}">
                <a16:creationId xmlns:a16="http://schemas.microsoft.com/office/drawing/2014/main" id="{4CE962AD-E058-46C8-8873-AA407D05F3A3}"/>
              </a:ext>
            </a:extLst>
          </p:cNvPr>
          <p:cNvSpPr/>
          <p:nvPr/>
        </p:nvSpPr>
        <p:spPr>
          <a:xfrm>
            <a:off x="7186614" y="739775"/>
            <a:ext cx="2725737" cy="5270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31" name="Rounded Rectangle 30">
            <a:extLst>
              <a:ext uri="{FF2B5EF4-FFF2-40B4-BE49-F238E27FC236}">
                <a16:creationId xmlns:a16="http://schemas.microsoft.com/office/drawing/2014/main" id="{A7752184-1A8B-42BB-A88A-5EE2F5770655}"/>
              </a:ext>
            </a:extLst>
          </p:cNvPr>
          <p:cNvSpPr/>
          <p:nvPr/>
        </p:nvSpPr>
        <p:spPr>
          <a:xfrm>
            <a:off x="7186614" y="738188"/>
            <a:ext cx="2725737"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Coniferous forests</a:t>
            </a:r>
          </a:p>
        </p:txBody>
      </p:sp>
      <p:sp>
        <p:nvSpPr>
          <p:cNvPr id="35" name="Rectangle 34">
            <a:extLst>
              <a:ext uri="{FF2B5EF4-FFF2-40B4-BE49-F238E27FC236}">
                <a16:creationId xmlns:a16="http://schemas.microsoft.com/office/drawing/2014/main" id="{DA3E9231-3EE2-44F8-B42B-266B28EF7A21}"/>
              </a:ext>
            </a:extLst>
          </p:cNvPr>
          <p:cNvSpPr/>
          <p:nvPr/>
        </p:nvSpPr>
        <p:spPr>
          <a:xfrm>
            <a:off x="2279650" y="2608264"/>
            <a:ext cx="2590800" cy="52863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36" name="Rounded Rectangle 35">
            <a:extLst>
              <a:ext uri="{FF2B5EF4-FFF2-40B4-BE49-F238E27FC236}">
                <a16:creationId xmlns:a16="http://schemas.microsoft.com/office/drawing/2014/main" id="{D093F25F-CF5F-4874-B2A3-C98E4BA49A53}"/>
              </a:ext>
            </a:extLst>
          </p:cNvPr>
          <p:cNvSpPr/>
          <p:nvPr/>
        </p:nvSpPr>
        <p:spPr>
          <a:xfrm>
            <a:off x="2279651" y="2617788"/>
            <a:ext cx="2576513"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Tropical rainforests</a:t>
            </a:r>
          </a:p>
        </p:txBody>
      </p:sp>
      <p:sp>
        <p:nvSpPr>
          <p:cNvPr id="37" name="Rectangle 36">
            <a:extLst>
              <a:ext uri="{FF2B5EF4-FFF2-40B4-BE49-F238E27FC236}">
                <a16:creationId xmlns:a16="http://schemas.microsoft.com/office/drawing/2014/main" id="{D74ED0B1-E714-481C-9DC9-8E681ABEF1F2}"/>
              </a:ext>
            </a:extLst>
          </p:cNvPr>
          <p:cNvSpPr/>
          <p:nvPr/>
        </p:nvSpPr>
        <p:spPr>
          <a:xfrm>
            <a:off x="4997450" y="2617788"/>
            <a:ext cx="2038350" cy="5270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38" name="Rounded Rectangle 37">
            <a:extLst>
              <a:ext uri="{FF2B5EF4-FFF2-40B4-BE49-F238E27FC236}">
                <a16:creationId xmlns:a16="http://schemas.microsoft.com/office/drawing/2014/main" id="{5D029EC4-3BE3-4EED-A32B-243C778F99BD}"/>
              </a:ext>
            </a:extLst>
          </p:cNvPr>
          <p:cNvSpPr/>
          <p:nvPr/>
        </p:nvSpPr>
        <p:spPr>
          <a:xfrm>
            <a:off x="4997450" y="2619376"/>
            <a:ext cx="2046288" cy="5191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Oceans</a:t>
            </a:r>
          </a:p>
        </p:txBody>
      </p:sp>
      <p:sp>
        <p:nvSpPr>
          <p:cNvPr id="39" name="Rectangle 38">
            <a:extLst>
              <a:ext uri="{FF2B5EF4-FFF2-40B4-BE49-F238E27FC236}">
                <a16:creationId xmlns:a16="http://schemas.microsoft.com/office/drawing/2014/main" id="{60C1A3F3-5C43-4C2A-88F9-2082FB648A36}"/>
              </a:ext>
            </a:extLst>
          </p:cNvPr>
          <p:cNvSpPr/>
          <p:nvPr/>
        </p:nvSpPr>
        <p:spPr>
          <a:xfrm>
            <a:off x="7186614" y="2619375"/>
            <a:ext cx="2725737" cy="5270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40" name="Rounded Rectangle 39">
            <a:extLst>
              <a:ext uri="{FF2B5EF4-FFF2-40B4-BE49-F238E27FC236}">
                <a16:creationId xmlns:a16="http://schemas.microsoft.com/office/drawing/2014/main" id="{C67EDD81-9C6C-42BD-B2E1-0F94B4BB2B64}"/>
              </a:ext>
            </a:extLst>
          </p:cNvPr>
          <p:cNvSpPr/>
          <p:nvPr/>
        </p:nvSpPr>
        <p:spPr>
          <a:xfrm>
            <a:off x="7186614" y="2617788"/>
            <a:ext cx="2725737"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Grasslands</a:t>
            </a:r>
          </a:p>
        </p:txBody>
      </p:sp>
      <p:sp>
        <p:nvSpPr>
          <p:cNvPr id="41" name="Rectangle 40">
            <a:extLst>
              <a:ext uri="{FF2B5EF4-FFF2-40B4-BE49-F238E27FC236}">
                <a16:creationId xmlns:a16="http://schemas.microsoft.com/office/drawing/2014/main" id="{FF58B78B-2D0E-4E73-86B4-A505424BE058}"/>
              </a:ext>
            </a:extLst>
          </p:cNvPr>
          <p:cNvSpPr/>
          <p:nvPr/>
        </p:nvSpPr>
        <p:spPr>
          <a:xfrm>
            <a:off x="2279650" y="4530725"/>
            <a:ext cx="2590800" cy="52705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42" name="Rounded Rectangle 41">
            <a:extLst>
              <a:ext uri="{FF2B5EF4-FFF2-40B4-BE49-F238E27FC236}">
                <a16:creationId xmlns:a16="http://schemas.microsoft.com/office/drawing/2014/main" id="{0A0BE053-1AAB-4250-BB1B-5C186CCE37E1}"/>
              </a:ext>
            </a:extLst>
          </p:cNvPr>
          <p:cNvSpPr/>
          <p:nvPr/>
        </p:nvSpPr>
        <p:spPr>
          <a:xfrm>
            <a:off x="2279651" y="4538663"/>
            <a:ext cx="2576513"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Mountains</a:t>
            </a:r>
          </a:p>
        </p:txBody>
      </p:sp>
      <p:sp>
        <p:nvSpPr>
          <p:cNvPr id="45" name="Rectangle 44">
            <a:extLst>
              <a:ext uri="{FF2B5EF4-FFF2-40B4-BE49-F238E27FC236}">
                <a16:creationId xmlns:a16="http://schemas.microsoft.com/office/drawing/2014/main" id="{BA28D071-64DD-4E43-B2C5-951EE6267999}"/>
              </a:ext>
            </a:extLst>
          </p:cNvPr>
          <p:cNvSpPr/>
          <p:nvPr/>
        </p:nvSpPr>
        <p:spPr>
          <a:xfrm>
            <a:off x="7151688" y="4540250"/>
            <a:ext cx="2760662" cy="52863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latin typeface="Sassoon Infant Rg"/>
            </a:endParaRPr>
          </a:p>
        </p:txBody>
      </p:sp>
      <p:sp>
        <p:nvSpPr>
          <p:cNvPr id="46" name="Rounded Rectangle 45">
            <a:extLst>
              <a:ext uri="{FF2B5EF4-FFF2-40B4-BE49-F238E27FC236}">
                <a16:creationId xmlns:a16="http://schemas.microsoft.com/office/drawing/2014/main" id="{ADD9F069-CF3A-4142-B2A2-E929F67F7CF7}"/>
              </a:ext>
            </a:extLst>
          </p:cNvPr>
          <p:cNvSpPr/>
          <p:nvPr/>
        </p:nvSpPr>
        <p:spPr>
          <a:xfrm>
            <a:off x="7186614" y="4538663"/>
            <a:ext cx="2725737" cy="5191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Heath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itle 5">
            <a:extLst>
              <a:ext uri="{FF2B5EF4-FFF2-40B4-BE49-F238E27FC236}">
                <a16:creationId xmlns:a16="http://schemas.microsoft.com/office/drawing/2014/main" id="{75860C2E-9B02-4A57-BA0E-3D44D3F9E3CD}"/>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What Does Adapted Mean?</a:t>
            </a:r>
          </a:p>
        </p:txBody>
      </p:sp>
      <p:pic>
        <p:nvPicPr>
          <p:cNvPr id="11267" name="Talking Partners">
            <a:extLst>
              <a:ext uri="{FF2B5EF4-FFF2-40B4-BE49-F238E27FC236}">
                <a16:creationId xmlns:a16="http://schemas.microsoft.com/office/drawing/2014/main" id="{0444B42A-E981-4602-A496-D44126CC21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31FCE42B-8ACE-4135-AFB2-E45B3E51FFAB}"/>
              </a:ext>
            </a:extLst>
          </p:cNvPr>
          <p:cNvSpPr/>
          <p:nvPr/>
        </p:nvSpPr>
        <p:spPr>
          <a:xfrm>
            <a:off x="2279650" y="5048251"/>
            <a:ext cx="7632700" cy="1044575"/>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3" name="Rounded Rectangle 12">
            <a:extLst>
              <a:ext uri="{FF2B5EF4-FFF2-40B4-BE49-F238E27FC236}">
                <a16:creationId xmlns:a16="http://schemas.microsoft.com/office/drawing/2014/main" id="{1170CA1E-6E45-4625-BB2D-9B33406CB720}"/>
              </a:ext>
            </a:extLst>
          </p:cNvPr>
          <p:cNvSpPr/>
          <p:nvPr/>
        </p:nvSpPr>
        <p:spPr>
          <a:xfrm>
            <a:off x="2279651" y="5048250"/>
            <a:ext cx="7623175" cy="10477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What do you think? Discuss with someone.</a:t>
            </a:r>
          </a:p>
          <a:p>
            <a:pPr algn="ctr">
              <a:defRPr/>
            </a:pPr>
            <a:endParaRPr lang="en-GB" dirty="0">
              <a:solidFill>
                <a:srgbClr val="1C1C1C"/>
              </a:solidFill>
              <a:latin typeface="Sassoon Infant Rg"/>
            </a:endParaRPr>
          </a:p>
          <a:p>
            <a:pPr algn="ctr">
              <a:defRPr/>
            </a:pPr>
            <a:r>
              <a:rPr lang="en-GB" dirty="0">
                <a:solidFill>
                  <a:srgbClr val="1C1C1C"/>
                </a:solidFill>
                <a:latin typeface="Sassoon Infant Rg"/>
              </a:rPr>
              <a:t>Correct Answer: All three of them! But none of these is the scientific meaning. </a:t>
            </a:r>
          </a:p>
        </p:txBody>
      </p:sp>
      <p:pic>
        <p:nvPicPr>
          <p:cNvPr id="11270" name="Picture 4">
            <a:extLst>
              <a:ext uri="{FF2B5EF4-FFF2-40B4-BE49-F238E27FC236}">
                <a16:creationId xmlns:a16="http://schemas.microsoft.com/office/drawing/2014/main" id="{3B155E9F-02C5-4DE4-894B-8323384D90B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1" y="1649414"/>
            <a:ext cx="5229225"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a:extLst>
              <a:ext uri="{FF2B5EF4-FFF2-40B4-BE49-F238E27FC236}">
                <a16:creationId xmlns:a16="http://schemas.microsoft.com/office/drawing/2014/main" id="{6CE5927E-760D-4B11-8F78-A721FDEC655F}"/>
              </a:ext>
            </a:extLst>
          </p:cNvPr>
          <p:cNvSpPr/>
          <p:nvPr/>
        </p:nvSpPr>
        <p:spPr>
          <a:xfrm>
            <a:off x="2279650" y="1449389"/>
            <a:ext cx="3930650" cy="788987"/>
          </a:xfrm>
          <a:prstGeom prst="wedgeRoundRectCallout">
            <a:avLst>
              <a:gd name="adj1" fmla="val -21802"/>
              <a:gd name="adj2" fmla="val 103547"/>
              <a:gd name="adj3" fmla="val 16667"/>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Sassoon Infant Rg"/>
              </a:rPr>
              <a:t>‘Adapted’ means to adjust to new conditions – like a new home or school.</a:t>
            </a:r>
          </a:p>
        </p:txBody>
      </p:sp>
      <p:sp>
        <p:nvSpPr>
          <p:cNvPr id="7" name="Rounded Rectangular Callout 6">
            <a:extLst>
              <a:ext uri="{FF2B5EF4-FFF2-40B4-BE49-F238E27FC236}">
                <a16:creationId xmlns:a16="http://schemas.microsoft.com/office/drawing/2014/main" id="{51A8CEBE-00D5-4FA1-8F9E-A371371E6AC8}"/>
              </a:ext>
            </a:extLst>
          </p:cNvPr>
          <p:cNvSpPr/>
          <p:nvPr/>
        </p:nvSpPr>
        <p:spPr>
          <a:xfrm>
            <a:off x="6391275" y="1449388"/>
            <a:ext cx="3511550" cy="836612"/>
          </a:xfrm>
          <a:prstGeom prst="wedgeRoundRectCallout">
            <a:avLst>
              <a:gd name="adj1" fmla="val -100309"/>
              <a:gd name="adj2" fmla="val 142197"/>
              <a:gd name="adj3" fmla="val 16667"/>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Sassoon Infant Rg"/>
              </a:rPr>
              <a:t>‘Adapted’ is when you turn a book into a TV programme or a film!!</a:t>
            </a:r>
          </a:p>
        </p:txBody>
      </p:sp>
      <p:sp>
        <p:nvSpPr>
          <p:cNvPr id="10" name="Rounded Rectangular Callout 9">
            <a:extLst>
              <a:ext uri="{FF2B5EF4-FFF2-40B4-BE49-F238E27FC236}">
                <a16:creationId xmlns:a16="http://schemas.microsoft.com/office/drawing/2014/main" id="{9C1C59A5-7247-4115-A605-C06D10F0D499}"/>
              </a:ext>
            </a:extLst>
          </p:cNvPr>
          <p:cNvSpPr/>
          <p:nvPr/>
        </p:nvSpPr>
        <p:spPr>
          <a:xfrm>
            <a:off x="7134226" y="2676525"/>
            <a:ext cx="2778125" cy="1981200"/>
          </a:xfrm>
          <a:prstGeom prst="wedgeRoundRectCallout">
            <a:avLst>
              <a:gd name="adj1" fmla="val -99690"/>
              <a:gd name="adj2" fmla="val -20192"/>
              <a:gd name="adj3" fmla="val 16667"/>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Sassoon Infant Rg"/>
              </a:rPr>
              <a:t>‘Adapted’ means making something suitable for a new purpose - like cutting off the legs of jeans to make them into shorts.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2290" name="Picture 1">
            <a:extLst>
              <a:ext uri="{FF2B5EF4-FFF2-40B4-BE49-F238E27FC236}">
                <a16:creationId xmlns:a16="http://schemas.microsoft.com/office/drawing/2014/main" id="{3B80FC2D-AC45-468F-84AC-1A585C0A5E6A}"/>
              </a:ext>
            </a:extLst>
          </p:cNvPr>
          <p:cNvPicPr>
            <a:picLocks noChangeAspect="1"/>
          </p:cNvPicPr>
          <p:nvPr/>
        </p:nvPicPr>
        <p:blipFill>
          <a:blip r:embed="rId3">
            <a:extLst>
              <a:ext uri="{28A0092B-C50C-407E-A947-70E740481C1C}">
                <a14:useLocalDpi xmlns:a14="http://schemas.microsoft.com/office/drawing/2010/main" val="0"/>
              </a:ext>
            </a:extLst>
          </a:blip>
          <a:srcRect t="6825" b="14313"/>
          <a:stretch>
            <a:fillRect/>
          </a:stretch>
        </p:blipFill>
        <p:spPr bwMode="auto">
          <a:xfrm>
            <a:off x="2290763" y="1914526"/>
            <a:ext cx="7632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5">
            <a:extLst>
              <a:ext uri="{FF2B5EF4-FFF2-40B4-BE49-F238E27FC236}">
                <a16:creationId xmlns:a16="http://schemas.microsoft.com/office/drawing/2014/main" id="{EE4B16C1-5E14-4F20-84F5-B32595DDE476}"/>
              </a:ext>
            </a:extLst>
          </p:cNvPr>
          <p:cNvSpPr>
            <a:spLocks noGrp="1"/>
          </p:cNvSpPr>
          <p:nvPr>
            <p:ph type="title"/>
          </p:nvPr>
        </p:nvSpPr>
        <p:spPr>
          <a:xfrm>
            <a:off x="1981201" y="485776"/>
            <a:ext cx="8220075" cy="1431925"/>
          </a:xfrm>
        </p:spPr>
        <p:txBody>
          <a:bodyPr>
            <a:normAutofit fontScale="90000"/>
          </a:bodyPr>
          <a:lstStyle/>
          <a:p>
            <a:pPr algn="ctr" eaLnBrk="1" hangingPunct="1"/>
            <a:r>
              <a:rPr lang="en-GB" altLang="en-US"/>
              <a:t>Adaptation </a:t>
            </a:r>
            <a:br>
              <a:rPr lang="en-GB" altLang="en-US"/>
            </a:br>
            <a:r>
              <a:rPr lang="en-GB" altLang="en-US" sz="3200"/>
              <a:t>Scientific Definition</a:t>
            </a:r>
          </a:p>
        </p:txBody>
      </p:sp>
      <p:sp>
        <p:nvSpPr>
          <p:cNvPr id="15" name="Rounded Rectangle 14">
            <a:extLst>
              <a:ext uri="{FF2B5EF4-FFF2-40B4-BE49-F238E27FC236}">
                <a16:creationId xmlns:a16="http://schemas.microsoft.com/office/drawing/2014/main" id="{2C286969-452A-4964-A383-2CE4F054571A}"/>
              </a:ext>
            </a:extLst>
          </p:cNvPr>
          <p:cNvSpPr/>
          <p:nvPr/>
        </p:nvSpPr>
        <p:spPr>
          <a:xfrm>
            <a:off x="2290764" y="1914525"/>
            <a:ext cx="7615237" cy="4178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FFFF"/>
                </a:solidFill>
                <a:latin typeface="Sassoon Infant Rg"/>
              </a:rPr>
              <a:t>When you see a fish swimming in its </a:t>
            </a:r>
            <a:r>
              <a:rPr lang="en-GB" dirty="0">
                <a:solidFill>
                  <a:srgbClr val="FFFFFF"/>
                </a:solidFill>
                <a:latin typeface="Sassoon Infant Md"/>
              </a:rPr>
              <a:t>habitat</a:t>
            </a:r>
            <a:r>
              <a:rPr lang="en-GB" dirty="0">
                <a:solidFill>
                  <a:srgbClr val="FFFFFF"/>
                </a:solidFill>
                <a:latin typeface="Sassoon Infant Rg"/>
              </a:rPr>
              <a:t>, it is noticeable that it is suited to it. </a:t>
            </a:r>
          </a:p>
          <a:p>
            <a:pPr algn="ctr">
              <a:defRPr/>
            </a:pPr>
            <a:endParaRPr lang="en-GB" dirty="0">
              <a:solidFill>
                <a:srgbClr val="FFFFFF"/>
              </a:solidFill>
              <a:latin typeface="Sassoon Infant Rg"/>
            </a:endParaRPr>
          </a:p>
          <a:p>
            <a:pPr algn="ctr">
              <a:defRPr/>
            </a:pPr>
            <a:r>
              <a:rPr lang="en-GB" dirty="0">
                <a:solidFill>
                  <a:srgbClr val="FFFFFF"/>
                </a:solidFill>
                <a:latin typeface="Sassoon Infant Md"/>
              </a:rPr>
              <a:t>Can you think of two ways that fish are suited to living in the water? </a:t>
            </a:r>
          </a:p>
          <a:p>
            <a:pPr algn="ctr">
              <a:defRPr/>
            </a:pPr>
            <a:endParaRPr lang="en-GB" dirty="0">
              <a:solidFill>
                <a:srgbClr val="FFFFFF"/>
              </a:solidFill>
              <a:latin typeface="Sassoon Infant Md"/>
            </a:endParaRPr>
          </a:p>
          <a:p>
            <a:pPr algn="ctr">
              <a:defRPr/>
            </a:pPr>
            <a:endParaRPr lang="en-GB" dirty="0">
              <a:solidFill>
                <a:srgbClr val="FFFFFF"/>
              </a:solidFill>
              <a:latin typeface="Sassoon Infant Md"/>
            </a:endParaRPr>
          </a:p>
          <a:p>
            <a:pPr>
              <a:defRPr/>
            </a:pPr>
            <a:r>
              <a:rPr lang="en-GB" dirty="0">
                <a:solidFill>
                  <a:srgbClr val="FFFFFF"/>
                </a:solidFill>
                <a:latin typeface="Sassoon Infant Md"/>
              </a:rPr>
              <a:t>Examples: </a:t>
            </a:r>
            <a:r>
              <a:rPr lang="en-GB" dirty="0">
                <a:solidFill>
                  <a:srgbClr val="FFFFFF"/>
                </a:solidFill>
                <a:latin typeface="Sassoon Infant Rg"/>
              </a:rPr>
              <a:t>It has gills to breathe in oxygen in the water.</a:t>
            </a:r>
          </a:p>
          <a:p>
            <a:pPr>
              <a:defRPr/>
            </a:pPr>
            <a:r>
              <a:rPr lang="en-GB" dirty="0">
                <a:solidFill>
                  <a:srgbClr val="FFFFFF"/>
                </a:solidFill>
                <a:latin typeface="Sassoon Infant Rg"/>
              </a:rPr>
              <a:t>	  It has fins that allow it to move through water easily.</a:t>
            </a:r>
          </a:p>
          <a:p>
            <a:pPr>
              <a:defRPr/>
            </a:pPr>
            <a:r>
              <a:rPr lang="en-GB" dirty="0">
                <a:solidFill>
                  <a:srgbClr val="FFFFFF"/>
                </a:solidFill>
                <a:latin typeface="Sassoon Infant Rg"/>
              </a:rPr>
              <a:t>	  It has a special bladder called a swim bladder which allows it to 	  remain buoyant.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id="{A9CE0C9E-789F-4BF0-A910-AF27E23E18B1}"/>
              </a:ext>
            </a:extLst>
          </p:cNvPr>
          <p:cNvPicPr>
            <a:picLocks noChangeAspect="1"/>
          </p:cNvPicPr>
          <p:nvPr/>
        </p:nvPicPr>
        <p:blipFill>
          <a:blip r:embed="rId3">
            <a:extLst>
              <a:ext uri="{28A0092B-C50C-407E-A947-70E740481C1C}">
                <a14:useLocalDpi xmlns:a14="http://schemas.microsoft.com/office/drawing/2010/main" val="0"/>
              </a:ext>
            </a:extLst>
          </a:blip>
          <a:srcRect t="6825" b="14313"/>
          <a:stretch>
            <a:fillRect/>
          </a:stretch>
        </p:blipFill>
        <p:spPr bwMode="auto">
          <a:xfrm>
            <a:off x="2290763" y="1914526"/>
            <a:ext cx="7632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5">
            <a:extLst>
              <a:ext uri="{FF2B5EF4-FFF2-40B4-BE49-F238E27FC236}">
                <a16:creationId xmlns:a16="http://schemas.microsoft.com/office/drawing/2014/main" id="{BA1E0D7C-5B13-4E38-8B3F-86DFFFD075F4}"/>
              </a:ext>
            </a:extLst>
          </p:cNvPr>
          <p:cNvSpPr>
            <a:spLocks noGrp="1"/>
          </p:cNvSpPr>
          <p:nvPr>
            <p:ph type="title"/>
          </p:nvPr>
        </p:nvSpPr>
        <p:spPr>
          <a:xfrm>
            <a:off x="1981201" y="485776"/>
            <a:ext cx="8220075" cy="1431925"/>
          </a:xfrm>
        </p:spPr>
        <p:txBody>
          <a:bodyPr>
            <a:normAutofit fontScale="90000"/>
          </a:bodyPr>
          <a:lstStyle/>
          <a:p>
            <a:pPr algn="ctr" eaLnBrk="1" hangingPunct="1"/>
            <a:r>
              <a:rPr lang="en-GB" altLang="en-US"/>
              <a:t>Adaptation </a:t>
            </a:r>
            <a:br>
              <a:rPr lang="en-GB" altLang="en-US"/>
            </a:br>
            <a:r>
              <a:rPr lang="en-GB" altLang="en-US" sz="3200"/>
              <a:t>Scientific Definition</a:t>
            </a:r>
          </a:p>
        </p:txBody>
      </p:sp>
      <p:sp>
        <p:nvSpPr>
          <p:cNvPr id="15" name="Rounded Rectangle 14">
            <a:extLst>
              <a:ext uri="{FF2B5EF4-FFF2-40B4-BE49-F238E27FC236}">
                <a16:creationId xmlns:a16="http://schemas.microsoft.com/office/drawing/2014/main" id="{5C3843ED-87A2-45D2-A2F7-CD8FC18A76BC}"/>
              </a:ext>
            </a:extLst>
          </p:cNvPr>
          <p:cNvSpPr/>
          <p:nvPr/>
        </p:nvSpPr>
        <p:spPr>
          <a:xfrm>
            <a:off x="2290764" y="1914525"/>
            <a:ext cx="7615237" cy="4178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FFFF"/>
                </a:solidFill>
                <a:latin typeface="Sassoon Infant Rg"/>
              </a:rPr>
              <a:t>So it’s easy to think that the fish has </a:t>
            </a:r>
            <a:r>
              <a:rPr lang="en-GB" dirty="0">
                <a:solidFill>
                  <a:srgbClr val="FFFFFF"/>
                </a:solidFill>
                <a:latin typeface="Sassoon Infant Md"/>
              </a:rPr>
              <a:t>adapted </a:t>
            </a:r>
            <a:r>
              <a:rPr lang="en-GB" dirty="0">
                <a:solidFill>
                  <a:srgbClr val="FFFFFF"/>
                </a:solidFill>
                <a:latin typeface="Sassoon Infant Rg"/>
              </a:rPr>
              <a:t>(changed) – to suit its </a:t>
            </a:r>
            <a:r>
              <a:rPr lang="en-GB" dirty="0">
                <a:solidFill>
                  <a:srgbClr val="FFFFFF"/>
                </a:solidFill>
                <a:latin typeface="Sassoon Infant Md"/>
              </a:rPr>
              <a:t>habitat</a:t>
            </a:r>
            <a:r>
              <a:rPr lang="en-GB" dirty="0">
                <a:solidFill>
                  <a:srgbClr val="FFFFFF"/>
                </a:solidFill>
                <a:latin typeface="Sassoon Infant Rg"/>
              </a:rPr>
              <a:t> or </a:t>
            </a:r>
            <a:r>
              <a:rPr lang="en-GB" dirty="0">
                <a:solidFill>
                  <a:srgbClr val="FFFFFF"/>
                </a:solidFill>
                <a:latin typeface="Sassoon Infant Md"/>
              </a:rPr>
              <a:t>environment</a:t>
            </a:r>
            <a:r>
              <a:rPr lang="en-GB" dirty="0">
                <a:solidFill>
                  <a:srgbClr val="FFFFFF"/>
                </a:solidFill>
                <a:latin typeface="Sassoon Infant Rg"/>
              </a:rPr>
              <a:t>. But this is incorrect! No living thing changes deliberately to adapt to an environment.</a:t>
            </a:r>
          </a:p>
          <a:p>
            <a:pPr algn="ctr">
              <a:defRPr/>
            </a:pPr>
            <a:endParaRPr lang="en-GB" dirty="0">
              <a:solidFill>
                <a:srgbClr val="FFFFFF"/>
              </a:solidFill>
              <a:latin typeface="Sassoon Infant Rg"/>
            </a:endParaRPr>
          </a:p>
          <a:p>
            <a:pPr algn="ctr">
              <a:defRPr/>
            </a:pPr>
            <a:r>
              <a:rPr lang="en-GB" dirty="0">
                <a:solidFill>
                  <a:srgbClr val="FFFFFF"/>
                </a:solidFill>
                <a:latin typeface="Sassoon Infant Rg"/>
              </a:rPr>
              <a:t>Think about it - if you wanted to change and live in the sea would you be able to choose to grow fins? If you were in the water long enough would you start to develop gills? The answer for both is no!</a:t>
            </a:r>
          </a:p>
          <a:p>
            <a:pPr algn="ctr">
              <a:defRPr/>
            </a:pPr>
            <a:endParaRPr lang="en-GB" dirty="0">
              <a:solidFill>
                <a:srgbClr val="FFFFFF"/>
              </a:solidFill>
              <a:latin typeface="Sassoon Infant Rg"/>
            </a:endParaRPr>
          </a:p>
          <a:p>
            <a:pPr algn="ctr">
              <a:defRPr/>
            </a:pPr>
            <a:r>
              <a:rPr lang="en-GB" dirty="0">
                <a:solidFill>
                  <a:srgbClr val="FFFFFF"/>
                </a:solidFill>
                <a:latin typeface="Sassoon Infant Rg"/>
              </a:rPr>
              <a:t>Even though it may seem hard to believe, this fish has </a:t>
            </a:r>
          </a:p>
          <a:p>
            <a:pPr algn="ctr">
              <a:defRPr/>
            </a:pPr>
            <a:r>
              <a:rPr lang="en-GB" dirty="0">
                <a:solidFill>
                  <a:srgbClr val="FFFFFF"/>
                </a:solidFill>
                <a:latin typeface="Sassoon Infant Rg"/>
              </a:rPr>
              <a:t>developed all of these features accidently, not intentionally or deliberately.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338" name="Picture 1">
            <a:extLst>
              <a:ext uri="{FF2B5EF4-FFF2-40B4-BE49-F238E27FC236}">
                <a16:creationId xmlns:a16="http://schemas.microsoft.com/office/drawing/2014/main" id="{4848785C-A653-49BC-BDDD-D1D8636971F7}"/>
              </a:ext>
            </a:extLst>
          </p:cNvPr>
          <p:cNvPicPr>
            <a:picLocks noChangeAspect="1"/>
          </p:cNvPicPr>
          <p:nvPr/>
        </p:nvPicPr>
        <p:blipFill>
          <a:blip r:embed="rId3">
            <a:extLst>
              <a:ext uri="{28A0092B-C50C-407E-A947-70E740481C1C}">
                <a14:useLocalDpi xmlns:a14="http://schemas.microsoft.com/office/drawing/2010/main" val="0"/>
              </a:ext>
            </a:extLst>
          </a:blip>
          <a:srcRect t="6825" b="14313"/>
          <a:stretch>
            <a:fillRect/>
          </a:stretch>
        </p:blipFill>
        <p:spPr bwMode="auto">
          <a:xfrm>
            <a:off x="2290763" y="1914526"/>
            <a:ext cx="7632700" cy="418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5">
            <a:extLst>
              <a:ext uri="{FF2B5EF4-FFF2-40B4-BE49-F238E27FC236}">
                <a16:creationId xmlns:a16="http://schemas.microsoft.com/office/drawing/2014/main" id="{FD2FDDFD-F9FA-4140-A639-F787BDAA8A8F}"/>
              </a:ext>
            </a:extLst>
          </p:cNvPr>
          <p:cNvSpPr>
            <a:spLocks noGrp="1"/>
          </p:cNvSpPr>
          <p:nvPr>
            <p:ph type="title"/>
          </p:nvPr>
        </p:nvSpPr>
        <p:spPr>
          <a:xfrm>
            <a:off x="1981201" y="485776"/>
            <a:ext cx="8220075" cy="1431925"/>
          </a:xfrm>
        </p:spPr>
        <p:txBody>
          <a:bodyPr>
            <a:normAutofit fontScale="90000"/>
          </a:bodyPr>
          <a:lstStyle/>
          <a:p>
            <a:pPr algn="ctr" eaLnBrk="1" hangingPunct="1"/>
            <a:r>
              <a:rPr lang="en-GB" altLang="en-US"/>
              <a:t>Adaptation </a:t>
            </a:r>
            <a:br>
              <a:rPr lang="en-GB" altLang="en-US"/>
            </a:br>
            <a:r>
              <a:rPr lang="en-GB" altLang="en-US" sz="3200"/>
              <a:t>Scientific Definition</a:t>
            </a:r>
          </a:p>
        </p:txBody>
      </p:sp>
      <p:sp>
        <p:nvSpPr>
          <p:cNvPr id="15" name="Rounded Rectangle 14">
            <a:extLst>
              <a:ext uri="{FF2B5EF4-FFF2-40B4-BE49-F238E27FC236}">
                <a16:creationId xmlns:a16="http://schemas.microsoft.com/office/drawing/2014/main" id="{2864C68F-6152-493A-919B-1A67DE97F9D2}"/>
              </a:ext>
            </a:extLst>
          </p:cNvPr>
          <p:cNvSpPr/>
          <p:nvPr/>
        </p:nvSpPr>
        <p:spPr>
          <a:xfrm>
            <a:off x="2290764" y="1914525"/>
            <a:ext cx="7615237" cy="4178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FFFFFF"/>
                </a:solidFill>
                <a:latin typeface="Sassoon Infant Rg"/>
              </a:rPr>
              <a:t>The </a:t>
            </a:r>
            <a:r>
              <a:rPr lang="en-GB" dirty="0">
                <a:solidFill>
                  <a:srgbClr val="FFFFFF"/>
                </a:solidFill>
                <a:latin typeface="Sassoon Infant Md"/>
              </a:rPr>
              <a:t>adaptations</a:t>
            </a:r>
            <a:r>
              <a:rPr lang="en-GB" dirty="0">
                <a:solidFill>
                  <a:srgbClr val="FFFFFF"/>
                </a:solidFill>
                <a:latin typeface="Sassoon Infant Rg"/>
              </a:rPr>
              <a:t>, each of which have occurred over time (which is called </a:t>
            </a:r>
            <a:r>
              <a:rPr lang="en-GB" dirty="0">
                <a:solidFill>
                  <a:srgbClr val="FFFFFF"/>
                </a:solidFill>
                <a:latin typeface="Sassoon Infant Md"/>
              </a:rPr>
              <a:t>evolution</a:t>
            </a:r>
            <a:r>
              <a:rPr lang="en-GB" dirty="0">
                <a:solidFill>
                  <a:srgbClr val="FFFFFF"/>
                </a:solidFill>
                <a:latin typeface="Sassoon Infant Rg"/>
              </a:rPr>
              <a:t>) make it easier for the fish to live in water and survive.</a:t>
            </a:r>
          </a:p>
          <a:p>
            <a:pPr algn="ctr">
              <a:defRPr/>
            </a:pPr>
            <a:endParaRPr lang="en-GB" dirty="0">
              <a:solidFill>
                <a:srgbClr val="FFFFFF"/>
              </a:solidFill>
              <a:latin typeface="Sassoon Infant Rg"/>
            </a:endParaRPr>
          </a:p>
          <a:p>
            <a:pPr algn="ctr">
              <a:defRPr/>
            </a:pPr>
            <a:r>
              <a:rPr lang="en-GB" dirty="0">
                <a:solidFill>
                  <a:srgbClr val="FFFFFF"/>
                </a:solidFill>
                <a:latin typeface="Sassoon Infant Rg"/>
              </a:rPr>
              <a:t>We only see the fish as it is now and not the other fish who started off similar to it but whose </a:t>
            </a:r>
            <a:r>
              <a:rPr lang="en-GB" dirty="0">
                <a:solidFill>
                  <a:srgbClr val="FFFFFF"/>
                </a:solidFill>
                <a:latin typeface="Sassoon Infant Md"/>
              </a:rPr>
              <a:t>adaptations</a:t>
            </a:r>
            <a:r>
              <a:rPr lang="en-GB" dirty="0">
                <a:solidFill>
                  <a:srgbClr val="FFFFFF"/>
                </a:solidFill>
                <a:latin typeface="Sassoon Infant Rg"/>
              </a:rPr>
              <a:t> made it harder, rather than easier, to live in the water. These fish have become </a:t>
            </a:r>
            <a:r>
              <a:rPr lang="en-GB" dirty="0">
                <a:solidFill>
                  <a:srgbClr val="FFFFFF"/>
                </a:solidFill>
                <a:latin typeface="Sassoon Infant Md"/>
              </a:rPr>
              <a:t>extinct</a:t>
            </a:r>
            <a:r>
              <a:rPr lang="en-GB" dirty="0">
                <a:solidFill>
                  <a:srgbClr val="FFFFFF"/>
                </a:solidFill>
                <a:latin typeface="Sassoon Infant Rg"/>
              </a:rPr>
              <a:t> as a result.</a:t>
            </a:r>
          </a:p>
          <a:p>
            <a:pPr algn="ctr">
              <a:defRPr/>
            </a:pPr>
            <a:endParaRPr lang="en-GB" dirty="0">
              <a:solidFill>
                <a:srgbClr val="FFFFFF"/>
              </a:solidFill>
              <a:latin typeface="Sassoon Infant Rg"/>
            </a:endParaRPr>
          </a:p>
          <a:p>
            <a:pPr algn="ctr">
              <a:defRPr/>
            </a:pPr>
            <a:r>
              <a:rPr lang="en-GB" dirty="0">
                <a:solidFill>
                  <a:srgbClr val="FFFFFF"/>
                </a:solidFill>
                <a:latin typeface="Sassoon Infant Rg"/>
              </a:rPr>
              <a:t>The successful </a:t>
            </a:r>
            <a:r>
              <a:rPr lang="en-GB" dirty="0">
                <a:solidFill>
                  <a:srgbClr val="FFFFFF"/>
                </a:solidFill>
                <a:latin typeface="Sassoon Infant Md"/>
              </a:rPr>
              <a:t>adaptations</a:t>
            </a:r>
            <a:r>
              <a:rPr lang="en-GB" dirty="0">
                <a:solidFill>
                  <a:srgbClr val="FFFFFF"/>
                </a:solidFill>
                <a:latin typeface="Sassoon Infant Rg"/>
              </a:rPr>
              <a:t> allowed the fish to </a:t>
            </a:r>
            <a:r>
              <a:rPr lang="en-GB" dirty="0">
                <a:solidFill>
                  <a:srgbClr val="FFFFFF"/>
                </a:solidFill>
                <a:latin typeface="Sassoon Infant Md"/>
              </a:rPr>
              <a:t>survive</a:t>
            </a:r>
            <a:r>
              <a:rPr lang="en-GB" dirty="0">
                <a:solidFill>
                  <a:srgbClr val="FFFFFF"/>
                </a:solidFill>
                <a:latin typeface="Sassoon Infant Rg"/>
              </a:rPr>
              <a:t> in the water better. Hence the fact that this fish is still alive now.</a:t>
            </a:r>
          </a:p>
          <a:p>
            <a:pPr algn="ctr">
              <a:defRPr/>
            </a:pPr>
            <a:endParaRPr lang="en-GB" dirty="0">
              <a:solidFill>
                <a:srgbClr val="FFFFFF"/>
              </a:solidFill>
              <a:latin typeface="Sassoon Infant Rg"/>
            </a:endParaRPr>
          </a:p>
          <a:p>
            <a:pPr algn="ctr">
              <a:defRPr/>
            </a:pPr>
            <a:r>
              <a:rPr lang="en-GB" dirty="0">
                <a:solidFill>
                  <a:srgbClr val="FFFFFF"/>
                </a:solidFill>
                <a:latin typeface="Sassoon Infant Md"/>
              </a:rPr>
              <a:t>Adaptation</a:t>
            </a:r>
            <a:r>
              <a:rPr lang="en-GB" dirty="0">
                <a:solidFill>
                  <a:srgbClr val="FFFFFF"/>
                </a:solidFill>
                <a:latin typeface="Sassoon Infant Rg"/>
              </a:rPr>
              <a:t> is not a part of a living thing, it is a </a:t>
            </a:r>
            <a:r>
              <a:rPr lang="en-GB" dirty="0">
                <a:solidFill>
                  <a:srgbClr val="FFFFFF"/>
                </a:solidFill>
                <a:latin typeface="Sassoon Infant Md"/>
              </a:rPr>
              <a:t>process</a:t>
            </a:r>
            <a:r>
              <a:rPr lang="en-GB" dirty="0">
                <a:solidFill>
                  <a:srgbClr val="FFFFFF"/>
                </a:solidFill>
                <a:latin typeface="Sassoon Infant Rg"/>
              </a:rPr>
              <a:t>. The parts, such as gills, are called the ‘</a:t>
            </a:r>
            <a:r>
              <a:rPr lang="en-GB" dirty="0">
                <a:solidFill>
                  <a:srgbClr val="FFFFFF"/>
                </a:solidFill>
                <a:latin typeface="Sassoon Infant Md"/>
              </a:rPr>
              <a:t>adaptive traits</a:t>
            </a:r>
            <a:r>
              <a:rPr lang="en-GB" dirty="0">
                <a:solidFill>
                  <a:srgbClr val="FFFFFF"/>
                </a:solidFill>
                <a:latin typeface="Sassoon Infant Rg"/>
              </a:rPr>
              <a: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Title 5">
            <a:extLst>
              <a:ext uri="{FF2B5EF4-FFF2-40B4-BE49-F238E27FC236}">
                <a16:creationId xmlns:a16="http://schemas.microsoft.com/office/drawing/2014/main" id="{827FE423-EEEF-4780-94E9-5A868545D08C}"/>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Accidental Adaptations</a:t>
            </a:r>
          </a:p>
        </p:txBody>
      </p:sp>
      <p:sp>
        <p:nvSpPr>
          <p:cNvPr id="8" name="Rectangle 7">
            <a:extLst>
              <a:ext uri="{FF2B5EF4-FFF2-40B4-BE49-F238E27FC236}">
                <a16:creationId xmlns:a16="http://schemas.microsoft.com/office/drawing/2014/main" id="{02E5007E-D8A4-421D-B24B-B9FB6B4E21FB}"/>
              </a:ext>
            </a:extLst>
          </p:cNvPr>
          <p:cNvSpPr/>
          <p:nvPr/>
        </p:nvSpPr>
        <p:spPr>
          <a:xfrm>
            <a:off x="2279650" y="1449389"/>
            <a:ext cx="4997450" cy="4643437"/>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3" name="Rounded Rectangle 2">
            <a:extLst>
              <a:ext uri="{FF2B5EF4-FFF2-40B4-BE49-F238E27FC236}">
                <a16:creationId xmlns:a16="http://schemas.microsoft.com/office/drawing/2014/main" id="{88AE6034-A7CC-4E83-BEF0-1135905DA427}"/>
              </a:ext>
            </a:extLst>
          </p:cNvPr>
          <p:cNvSpPr/>
          <p:nvPr/>
        </p:nvSpPr>
        <p:spPr>
          <a:xfrm>
            <a:off x="2279650" y="1449389"/>
            <a:ext cx="4997450" cy="4643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1C1C1C"/>
                </a:solidFill>
                <a:latin typeface="Sassoon Infant Rg"/>
              </a:rPr>
              <a:t>So how do these random, accidental adaptations occur? The usual cause is random mutations.</a:t>
            </a:r>
          </a:p>
          <a:p>
            <a:pPr>
              <a:defRPr/>
            </a:pPr>
            <a:endParaRPr lang="en-GB" dirty="0">
              <a:solidFill>
                <a:srgbClr val="1C1C1C"/>
              </a:solidFill>
              <a:latin typeface="Sassoon Infant Rg"/>
            </a:endParaRPr>
          </a:p>
          <a:p>
            <a:pPr>
              <a:defRPr/>
            </a:pPr>
            <a:r>
              <a:rPr lang="en-GB" dirty="0">
                <a:solidFill>
                  <a:srgbClr val="1C1C1C"/>
                </a:solidFill>
                <a:latin typeface="Sassoon Infant Rg"/>
              </a:rPr>
              <a:t>We need to go back to our DNA.</a:t>
            </a:r>
          </a:p>
          <a:p>
            <a:pPr>
              <a:defRPr/>
            </a:pPr>
            <a:endParaRPr lang="en-GB" dirty="0">
              <a:solidFill>
                <a:srgbClr val="1C1C1C"/>
              </a:solidFill>
              <a:latin typeface="Sassoon Infant Rg"/>
            </a:endParaRPr>
          </a:p>
          <a:p>
            <a:pPr>
              <a:defRPr/>
            </a:pPr>
            <a:r>
              <a:rPr lang="en-GB" dirty="0">
                <a:solidFill>
                  <a:srgbClr val="1C1C1C"/>
                </a:solidFill>
                <a:latin typeface="Sassoon Infant Rg"/>
              </a:rPr>
              <a:t>Each cell has a copy of the DNA. Random mutations occur when the cell becomes damaged and fails to repair itself completely. Sometimes this failure affects the DNA in the cell.</a:t>
            </a:r>
          </a:p>
          <a:p>
            <a:pPr>
              <a:defRPr/>
            </a:pPr>
            <a:endParaRPr lang="en-GB" dirty="0">
              <a:solidFill>
                <a:srgbClr val="1C1C1C"/>
              </a:solidFill>
              <a:latin typeface="Sassoon Infant Rg"/>
            </a:endParaRPr>
          </a:p>
          <a:p>
            <a:pPr>
              <a:defRPr/>
            </a:pPr>
            <a:r>
              <a:rPr lang="en-GB" dirty="0">
                <a:solidFill>
                  <a:srgbClr val="1C1C1C"/>
                </a:solidFill>
                <a:latin typeface="Sassoon Infant Rg"/>
              </a:rPr>
              <a:t>In this situation, the DNA stays slightly different. When the cell with the mutated DNA replicates, it will do so with the mutation.</a:t>
            </a:r>
          </a:p>
        </p:txBody>
      </p:sp>
      <p:sp>
        <p:nvSpPr>
          <p:cNvPr id="11" name="Rectangle 10">
            <a:extLst>
              <a:ext uri="{FF2B5EF4-FFF2-40B4-BE49-F238E27FC236}">
                <a16:creationId xmlns:a16="http://schemas.microsoft.com/office/drawing/2014/main" id="{46F17502-F71D-41D0-B1B5-AE7167B18871}"/>
              </a:ext>
            </a:extLst>
          </p:cNvPr>
          <p:cNvSpPr/>
          <p:nvPr/>
        </p:nvSpPr>
        <p:spPr>
          <a:xfrm>
            <a:off x="7467601" y="1449389"/>
            <a:ext cx="2449513" cy="4643437"/>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pic>
        <p:nvPicPr>
          <p:cNvPr id="15366" name="Picture 1">
            <a:extLst>
              <a:ext uri="{FF2B5EF4-FFF2-40B4-BE49-F238E27FC236}">
                <a16:creationId xmlns:a16="http://schemas.microsoft.com/office/drawing/2014/main" id="{4BB5CBFB-CC81-4C9B-B894-D51E12AECA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18326" y="1481139"/>
            <a:ext cx="3260725" cy="461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A7EAD2-FDEA-4FF9-880E-25EE790F8CD4}"/>
              </a:ext>
            </a:extLst>
          </p:cNvPr>
          <p:cNvSpPr/>
          <p:nvPr/>
        </p:nvSpPr>
        <p:spPr>
          <a:xfrm>
            <a:off x="2279651" y="1449389"/>
            <a:ext cx="7637463" cy="4643437"/>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6387" name="Title 5">
            <a:extLst>
              <a:ext uri="{FF2B5EF4-FFF2-40B4-BE49-F238E27FC236}">
                <a16:creationId xmlns:a16="http://schemas.microsoft.com/office/drawing/2014/main" id="{B3BC9A1C-0718-4FA4-B0F2-BD3E1A83E82E}"/>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Accidental Adaptations</a:t>
            </a:r>
          </a:p>
        </p:txBody>
      </p:sp>
      <p:sp>
        <p:nvSpPr>
          <p:cNvPr id="3" name="Rounded Rectangle 2">
            <a:extLst>
              <a:ext uri="{FF2B5EF4-FFF2-40B4-BE49-F238E27FC236}">
                <a16:creationId xmlns:a16="http://schemas.microsoft.com/office/drawing/2014/main" id="{33DA4D7E-A8F8-4715-BBF2-1E039C820480}"/>
              </a:ext>
            </a:extLst>
          </p:cNvPr>
          <p:cNvSpPr/>
          <p:nvPr/>
        </p:nvSpPr>
        <p:spPr>
          <a:xfrm>
            <a:off x="2279650" y="1449389"/>
            <a:ext cx="7632700" cy="4643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1C1C1C"/>
                </a:solidFill>
                <a:latin typeface="Sassoon Infant Rg"/>
              </a:rPr>
              <a:t>Mutations are not in themselves good or bad. Some mutations have no effect at all! However, other mutations can cause us to lose or gain functions.</a:t>
            </a:r>
          </a:p>
          <a:p>
            <a:pPr>
              <a:defRPr/>
            </a:pPr>
            <a:endParaRPr lang="en-GB" dirty="0">
              <a:solidFill>
                <a:srgbClr val="1C1C1C"/>
              </a:solidFill>
              <a:latin typeface="Sassoon Infant Rg"/>
            </a:endParaRPr>
          </a:p>
          <a:p>
            <a:pPr>
              <a:defRPr/>
            </a:pPr>
            <a:r>
              <a:rPr lang="en-GB" dirty="0">
                <a:solidFill>
                  <a:srgbClr val="1C1C1C"/>
                </a:solidFill>
                <a:latin typeface="Sassoon Infant Rg"/>
              </a:rPr>
              <a:t>One example of this is the ability of humans to drink milk after infanthood. </a:t>
            </a:r>
          </a:p>
          <a:p>
            <a:pPr>
              <a:defRPr/>
            </a:pPr>
            <a:endParaRPr lang="en-GB" dirty="0">
              <a:solidFill>
                <a:srgbClr val="1C1C1C"/>
              </a:solidFill>
              <a:latin typeface="Sassoon Infant Rg"/>
            </a:endParaRPr>
          </a:p>
          <a:p>
            <a:pPr>
              <a:defRPr/>
            </a:pPr>
            <a:r>
              <a:rPr lang="en-GB" dirty="0">
                <a:solidFill>
                  <a:srgbClr val="1C1C1C"/>
                </a:solidFill>
                <a:latin typeface="Sassoon Infant Rg"/>
              </a:rPr>
              <a:t>All other mammals stop drinking milk after they are weaned. As they develop they become lactose intolerant (the body stops being able to digest milk). </a:t>
            </a:r>
          </a:p>
          <a:p>
            <a:pPr>
              <a:defRPr/>
            </a:pPr>
            <a:endParaRPr lang="en-GB" dirty="0">
              <a:solidFill>
                <a:srgbClr val="1C1C1C"/>
              </a:solidFill>
              <a:latin typeface="Sassoon Infant Rg"/>
            </a:endParaRPr>
          </a:p>
          <a:p>
            <a:pPr>
              <a:defRPr/>
            </a:pPr>
            <a:r>
              <a:rPr lang="en-GB" dirty="0">
                <a:solidFill>
                  <a:srgbClr val="1C1C1C"/>
                </a:solidFill>
                <a:latin typeface="Sassoon Infant Rg"/>
              </a:rPr>
              <a:t>A mutation in humans has allowed us to carry on drinking milk even after we are weaned as babies. Further mutation means we can drink the milk of other mammals – such as cows, sheep and goats. Again no other mammal does this!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Title 5">
            <a:extLst>
              <a:ext uri="{FF2B5EF4-FFF2-40B4-BE49-F238E27FC236}">
                <a16:creationId xmlns:a16="http://schemas.microsoft.com/office/drawing/2014/main" id="{BDABB6BB-A096-4FCC-84B1-E6CC164BD0CE}"/>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Adaptive Traits</a:t>
            </a:r>
          </a:p>
        </p:txBody>
      </p:sp>
      <p:sp>
        <p:nvSpPr>
          <p:cNvPr id="8" name="Rectangle 7">
            <a:extLst>
              <a:ext uri="{FF2B5EF4-FFF2-40B4-BE49-F238E27FC236}">
                <a16:creationId xmlns:a16="http://schemas.microsoft.com/office/drawing/2014/main" id="{0C920BE0-39FB-4F81-95D3-C4D70FD6EF62}"/>
              </a:ext>
            </a:extLst>
          </p:cNvPr>
          <p:cNvSpPr/>
          <p:nvPr/>
        </p:nvSpPr>
        <p:spPr>
          <a:xfrm>
            <a:off x="2279650" y="1449389"/>
            <a:ext cx="7632700" cy="4643437"/>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3" name="Rounded Rectangle 2">
            <a:extLst>
              <a:ext uri="{FF2B5EF4-FFF2-40B4-BE49-F238E27FC236}">
                <a16:creationId xmlns:a16="http://schemas.microsoft.com/office/drawing/2014/main" id="{917DF660-00B3-4FF5-BE17-12A9EF3CA552}"/>
              </a:ext>
            </a:extLst>
          </p:cNvPr>
          <p:cNvSpPr/>
          <p:nvPr/>
        </p:nvSpPr>
        <p:spPr>
          <a:xfrm>
            <a:off x="2279650" y="1449389"/>
            <a:ext cx="7632700" cy="46434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Md"/>
              </a:rPr>
              <a:t>Adaptive traits </a:t>
            </a:r>
            <a:r>
              <a:rPr lang="en-GB" dirty="0">
                <a:solidFill>
                  <a:srgbClr val="1C1C1C"/>
                </a:solidFill>
                <a:latin typeface="Sassoon Infant Rg"/>
              </a:rPr>
              <a:t>enable a living thing to survive better in its habitat or environment. As it lives longer, it means that it has a greater chance of reproducing and so the adaptive trait gets passed on. </a:t>
            </a:r>
          </a:p>
          <a:p>
            <a:pPr algn="ctr">
              <a:defRPr/>
            </a:pPr>
            <a:endParaRPr lang="en-GB" dirty="0">
              <a:solidFill>
                <a:srgbClr val="1C1C1C"/>
              </a:solidFill>
              <a:latin typeface="Sassoon Infant Rg"/>
            </a:endParaRPr>
          </a:p>
          <a:p>
            <a:pPr algn="ctr">
              <a:defRPr/>
            </a:pPr>
            <a:r>
              <a:rPr lang="en-GB" dirty="0">
                <a:solidFill>
                  <a:srgbClr val="1C1C1C"/>
                </a:solidFill>
                <a:latin typeface="Sassoon Infant Rg"/>
              </a:rPr>
              <a:t>Your task is to identify adaptive traits in living things.</a:t>
            </a:r>
          </a:p>
        </p:txBody>
      </p:sp>
      <p:pic>
        <p:nvPicPr>
          <p:cNvPr id="17418" name="Individual Work">
            <a:extLst>
              <a:ext uri="{FF2B5EF4-FFF2-40B4-BE49-F238E27FC236}">
                <a16:creationId xmlns:a16="http://schemas.microsoft.com/office/drawing/2014/main" id="{F55C9436-C731-4547-9B45-BA317AF84B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D2F04-4A09-4F6D-834F-34038B957C5B}"/>
              </a:ext>
            </a:extLst>
          </p:cNvPr>
          <p:cNvPicPr>
            <a:picLocks noChangeAspect="1"/>
          </p:cNvPicPr>
          <p:nvPr/>
        </p:nvPicPr>
        <p:blipFill>
          <a:blip r:embed="rId2"/>
          <a:stretch>
            <a:fillRect/>
          </a:stretch>
        </p:blipFill>
        <p:spPr>
          <a:xfrm>
            <a:off x="5369028" y="110612"/>
            <a:ext cx="5524500" cy="6400800"/>
          </a:xfrm>
          <a:prstGeom prst="rect">
            <a:avLst/>
          </a:prstGeom>
        </p:spPr>
      </p:pic>
      <p:sp>
        <p:nvSpPr>
          <p:cNvPr id="3" name="TextBox 2">
            <a:extLst>
              <a:ext uri="{FF2B5EF4-FFF2-40B4-BE49-F238E27FC236}">
                <a16:creationId xmlns:a16="http://schemas.microsoft.com/office/drawing/2014/main" id="{0A424F57-35FD-4A23-A282-0F3B2EE55309}"/>
              </a:ext>
            </a:extLst>
          </p:cNvPr>
          <p:cNvSpPr txBox="1"/>
          <p:nvPr/>
        </p:nvSpPr>
        <p:spPr>
          <a:xfrm>
            <a:off x="422787" y="353962"/>
            <a:ext cx="4552336" cy="7109639"/>
          </a:xfrm>
          <a:prstGeom prst="rect">
            <a:avLst/>
          </a:prstGeom>
          <a:noFill/>
        </p:spPr>
        <p:txBody>
          <a:bodyPr wrap="square" rtlCol="0">
            <a:spAutoFit/>
          </a:bodyPr>
          <a:lstStyle/>
          <a:p>
            <a:pPr algn="ctr"/>
            <a:r>
              <a:rPr lang="en-GB" sz="2400" dirty="0">
                <a:latin typeface="Comic Sans MS" panose="030F0702030302020204" pitchFamily="66" charset="0"/>
              </a:rPr>
              <a:t>Complete the table by matching the living thing with its habitat and adaptive trait/s.</a:t>
            </a:r>
          </a:p>
          <a:p>
            <a:pPr algn="ctr"/>
            <a:endParaRPr lang="en-GB" sz="2400" dirty="0">
              <a:latin typeface="Comic Sans MS" panose="030F0702030302020204" pitchFamily="66" charset="0"/>
            </a:endParaRPr>
          </a:p>
          <a:p>
            <a:pPr algn="ctr"/>
            <a:r>
              <a:rPr lang="en-GB" sz="2400" dirty="0">
                <a:latin typeface="Comic Sans MS" panose="030F0702030302020204" pitchFamily="66" charset="0"/>
              </a:rPr>
              <a:t>Choose the hot, hotter or spicy task from the following pages. </a:t>
            </a:r>
          </a:p>
          <a:p>
            <a:pPr algn="ctr"/>
            <a:endParaRPr lang="en-GB" sz="2400" dirty="0">
              <a:latin typeface="Comic Sans MS" panose="030F0702030302020204" pitchFamily="66" charset="0"/>
            </a:endParaRPr>
          </a:p>
          <a:p>
            <a:pPr algn="ctr"/>
            <a:r>
              <a:rPr lang="en-GB" sz="2400" dirty="0">
                <a:latin typeface="Comic Sans MS" panose="030F0702030302020204" pitchFamily="66" charset="0"/>
              </a:rPr>
              <a:t>Can you add any of your own adaptive traits? </a:t>
            </a:r>
          </a:p>
          <a:p>
            <a:pPr algn="ctr"/>
            <a:endParaRPr lang="en-GB" sz="2400" dirty="0">
              <a:latin typeface="Comic Sans MS" panose="030F0702030302020204" pitchFamily="66" charset="0"/>
            </a:endParaRPr>
          </a:p>
          <a:p>
            <a:pPr algn="ctr"/>
            <a:endParaRPr lang="en-GB" sz="2400" dirty="0">
              <a:latin typeface="Comic Sans MS" panose="030F0702030302020204" pitchFamily="66" charset="0"/>
            </a:endParaRPr>
          </a:p>
          <a:p>
            <a:pPr algn="ctr"/>
            <a:endParaRPr lang="en-GB" sz="2400" dirty="0">
              <a:latin typeface="Comic Sans MS" panose="030F0702030302020204" pitchFamily="66" charset="0"/>
            </a:endParaRPr>
          </a:p>
          <a:p>
            <a:pPr algn="ctr"/>
            <a:r>
              <a:rPr lang="en-GB" sz="2400" dirty="0">
                <a:solidFill>
                  <a:srgbClr val="FF0000"/>
                </a:solidFill>
                <a:latin typeface="Comic Sans MS" panose="030F0702030302020204" pitchFamily="66" charset="0"/>
              </a:rPr>
              <a:t>C: </a:t>
            </a:r>
            <a:r>
              <a:rPr lang="en-GB" sz="2400" dirty="0">
                <a:latin typeface="Comic Sans MS" panose="030F0702030302020204" pitchFamily="66" charset="0"/>
              </a:rPr>
              <a:t>Add your own living thing, its habitat and any adaptive traits to the table. </a:t>
            </a:r>
          </a:p>
          <a:p>
            <a:pPr algn="ctr"/>
            <a:endParaRPr lang="en-GB" sz="2400" dirty="0">
              <a:latin typeface="Comic Sans MS" panose="030F0702030302020204" pitchFamily="66" charset="0"/>
            </a:endParaRPr>
          </a:p>
          <a:p>
            <a:pPr algn="ctr"/>
            <a:r>
              <a:rPr lang="en-GB" sz="2400" dirty="0">
                <a:latin typeface="Comic Sans MS" panose="030F0702030302020204" pitchFamily="66" charset="0"/>
              </a:rPr>
              <a:t>  </a:t>
            </a:r>
          </a:p>
        </p:txBody>
      </p:sp>
    </p:spTree>
    <p:extLst>
      <p:ext uri="{BB962C8B-B14F-4D97-AF65-F5344CB8AC3E}">
        <p14:creationId xmlns:p14="http://schemas.microsoft.com/office/powerpoint/2010/main" val="1315360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E3F408-A8D1-42E3-BA6A-56BD66FAE53F}"/>
              </a:ext>
            </a:extLst>
          </p:cNvPr>
          <p:cNvPicPr>
            <a:picLocks noChangeAspect="1"/>
          </p:cNvPicPr>
          <p:nvPr/>
        </p:nvPicPr>
        <p:blipFill>
          <a:blip r:embed="rId2"/>
          <a:stretch>
            <a:fillRect/>
          </a:stretch>
        </p:blipFill>
        <p:spPr>
          <a:xfrm>
            <a:off x="0" y="117193"/>
            <a:ext cx="6391867" cy="3342312"/>
          </a:xfrm>
          <a:prstGeom prst="rect">
            <a:avLst/>
          </a:prstGeom>
        </p:spPr>
      </p:pic>
      <p:pic>
        <p:nvPicPr>
          <p:cNvPr id="3" name="Picture 2">
            <a:extLst>
              <a:ext uri="{FF2B5EF4-FFF2-40B4-BE49-F238E27FC236}">
                <a16:creationId xmlns:a16="http://schemas.microsoft.com/office/drawing/2014/main" id="{A4ABAFBB-2578-4B53-A79D-1C9B778D611B}"/>
              </a:ext>
            </a:extLst>
          </p:cNvPr>
          <p:cNvPicPr>
            <a:picLocks noChangeAspect="1"/>
          </p:cNvPicPr>
          <p:nvPr/>
        </p:nvPicPr>
        <p:blipFill>
          <a:blip r:embed="rId3"/>
          <a:stretch>
            <a:fillRect/>
          </a:stretch>
        </p:blipFill>
        <p:spPr>
          <a:xfrm>
            <a:off x="4932218" y="3094013"/>
            <a:ext cx="7167418" cy="3763987"/>
          </a:xfrm>
          <a:prstGeom prst="rect">
            <a:avLst/>
          </a:prstGeom>
        </p:spPr>
      </p:pic>
    </p:spTree>
    <p:extLst>
      <p:ext uri="{BB962C8B-B14F-4D97-AF65-F5344CB8AC3E}">
        <p14:creationId xmlns:p14="http://schemas.microsoft.com/office/powerpoint/2010/main" val="1959320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0EFC61-9057-4422-BCC1-B7B8B6BFBC84}"/>
              </a:ext>
            </a:extLst>
          </p:cNvPr>
          <p:cNvPicPr>
            <a:picLocks noChangeAspect="1"/>
          </p:cNvPicPr>
          <p:nvPr/>
        </p:nvPicPr>
        <p:blipFill>
          <a:blip r:embed="rId2"/>
          <a:stretch>
            <a:fillRect/>
          </a:stretch>
        </p:blipFill>
        <p:spPr>
          <a:xfrm>
            <a:off x="432619" y="621736"/>
            <a:ext cx="5514975" cy="6086475"/>
          </a:xfrm>
          <a:prstGeom prst="rect">
            <a:avLst/>
          </a:prstGeom>
        </p:spPr>
      </p:pic>
      <p:pic>
        <p:nvPicPr>
          <p:cNvPr id="5" name="Picture 4">
            <a:extLst>
              <a:ext uri="{FF2B5EF4-FFF2-40B4-BE49-F238E27FC236}">
                <a16:creationId xmlns:a16="http://schemas.microsoft.com/office/drawing/2014/main" id="{A9A3730B-1F78-435C-BF71-58EC591272E4}"/>
              </a:ext>
            </a:extLst>
          </p:cNvPr>
          <p:cNvPicPr>
            <a:picLocks noChangeAspect="1"/>
          </p:cNvPicPr>
          <p:nvPr/>
        </p:nvPicPr>
        <p:blipFill>
          <a:blip r:embed="rId3"/>
          <a:stretch>
            <a:fillRect/>
          </a:stretch>
        </p:blipFill>
        <p:spPr>
          <a:xfrm>
            <a:off x="6096000" y="621736"/>
            <a:ext cx="5543550" cy="6096000"/>
          </a:xfrm>
          <a:prstGeom prst="rect">
            <a:avLst/>
          </a:prstGeom>
        </p:spPr>
      </p:pic>
      <p:sp>
        <p:nvSpPr>
          <p:cNvPr id="6" name="TextBox 5">
            <a:extLst>
              <a:ext uri="{FF2B5EF4-FFF2-40B4-BE49-F238E27FC236}">
                <a16:creationId xmlns:a16="http://schemas.microsoft.com/office/drawing/2014/main" id="{096C08A2-3D16-401A-8B71-DF4DFF0FA104}"/>
              </a:ext>
            </a:extLst>
          </p:cNvPr>
          <p:cNvSpPr txBox="1"/>
          <p:nvPr/>
        </p:nvSpPr>
        <p:spPr>
          <a:xfrm>
            <a:off x="3667432" y="108155"/>
            <a:ext cx="4286865" cy="461665"/>
          </a:xfrm>
          <a:prstGeom prst="rect">
            <a:avLst/>
          </a:prstGeom>
          <a:noFill/>
        </p:spPr>
        <p:txBody>
          <a:bodyPr wrap="square" rtlCol="0">
            <a:spAutoFit/>
          </a:bodyPr>
          <a:lstStyle/>
          <a:p>
            <a:pPr algn="ctr"/>
            <a:r>
              <a:rPr lang="en-GB" sz="2400" dirty="0"/>
              <a:t>Hot</a:t>
            </a:r>
          </a:p>
        </p:txBody>
      </p:sp>
    </p:spTree>
    <p:extLst>
      <p:ext uri="{BB962C8B-B14F-4D97-AF65-F5344CB8AC3E}">
        <p14:creationId xmlns:p14="http://schemas.microsoft.com/office/powerpoint/2010/main" val="4026211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6C08A2-3D16-401A-8B71-DF4DFF0FA104}"/>
              </a:ext>
            </a:extLst>
          </p:cNvPr>
          <p:cNvSpPr txBox="1"/>
          <p:nvPr/>
        </p:nvSpPr>
        <p:spPr>
          <a:xfrm>
            <a:off x="3667432" y="108155"/>
            <a:ext cx="4286865" cy="461665"/>
          </a:xfrm>
          <a:prstGeom prst="rect">
            <a:avLst/>
          </a:prstGeom>
          <a:noFill/>
        </p:spPr>
        <p:txBody>
          <a:bodyPr wrap="square" rtlCol="0">
            <a:spAutoFit/>
          </a:bodyPr>
          <a:lstStyle/>
          <a:p>
            <a:pPr algn="ctr"/>
            <a:r>
              <a:rPr lang="en-GB" sz="2400" dirty="0"/>
              <a:t>Hotter</a:t>
            </a:r>
          </a:p>
        </p:txBody>
      </p:sp>
      <p:pic>
        <p:nvPicPr>
          <p:cNvPr id="7" name="Picture 6">
            <a:extLst>
              <a:ext uri="{FF2B5EF4-FFF2-40B4-BE49-F238E27FC236}">
                <a16:creationId xmlns:a16="http://schemas.microsoft.com/office/drawing/2014/main" id="{F8F851B0-D818-42B4-A469-C9C6E4C0C981}"/>
              </a:ext>
            </a:extLst>
          </p:cNvPr>
          <p:cNvPicPr>
            <a:picLocks noChangeAspect="1"/>
          </p:cNvPicPr>
          <p:nvPr/>
        </p:nvPicPr>
        <p:blipFill>
          <a:blip r:embed="rId2"/>
          <a:stretch>
            <a:fillRect/>
          </a:stretch>
        </p:blipFill>
        <p:spPr>
          <a:xfrm>
            <a:off x="324464" y="691945"/>
            <a:ext cx="5486400" cy="6057900"/>
          </a:xfrm>
          <a:prstGeom prst="rect">
            <a:avLst/>
          </a:prstGeom>
        </p:spPr>
      </p:pic>
      <p:pic>
        <p:nvPicPr>
          <p:cNvPr id="3" name="Picture 2">
            <a:extLst>
              <a:ext uri="{FF2B5EF4-FFF2-40B4-BE49-F238E27FC236}">
                <a16:creationId xmlns:a16="http://schemas.microsoft.com/office/drawing/2014/main" id="{BDB61AD1-4A46-40DB-92E5-530594E267D4}"/>
              </a:ext>
            </a:extLst>
          </p:cNvPr>
          <p:cNvPicPr>
            <a:picLocks noChangeAspect="1"/>
          </p:cNvPicPr>
          <p:nvPr/>
        </p:nvPicPr>
        <p:blipFill>
          <a:blip r:embed="rId3"/>
          <a:stretch>
            <a:fillRect/>
          </a:stretch>
        </p:blipFill>
        <p:spPr>
          <a:xfrm>
            <a:off x="6096000" y="682420"/>
            <a:ext cx="5476875" cy="6067425"/>
          </a:xfrm>
          <a:prstGeom prst="rect">
            <a:avLst/>
          </a:prstGeom>
        </p:spPr>
      </p:pic>
    </p:spTree>
    <p:extLst>
      <p:ext uri="{BB962C8B-B14F-4D97-AF65-F5344CB8AC3E}">
        <p14:creationId xmlns:p14="http://schemas.microsoft.com/office/powerpoint/2010/main" val="4058225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96C08A2-3D16-401A-8B71-DF4DFF0FA104}"/>
              </a:ext>
            </a:extLst>
          </p:cNvPr>
          <p:cNvSpPr txBox="1"/>
          <p:nvPr/>
        </p:nvSpPr>
        <p:spPr>
          <a:xfrm>
            <a:off x="3667432" y="108155"/>
            <a:ext cx="4286865" cy="461665"/>
          </a:xfrm>
          <a:prstGeom prst="rect">
            <a:avLst/>
          </a:prstGeom>
          <a:noFill/>
        </p:spPr>
        <p:txBody>
          <a:bodyPr wrap="square" rtlCol="0">
            <a:spAutoFit/>
          </a:bodyPr>
          <a:lstStyle/>
          <a:p>
            <a:pPr algn="ctr"/>
            <a:r>
              <a:rPr lang="en-GB" sz="2400" dirty="0"/>
              <a:t>Spicy</a:t>
            </a:r>
          </a:p>
        </p:txBody>
      </p:sp>
      <p:pic>
        <p:nvPicPr>
          <p:cNvPr id="2" name="Picture 1">
            <a:extLst>
              <a:ext uri="{FF2B5EF4-FFF2-40B4-BE49-F238E27FC236}">
                <a16:creationId xmlns:a16="http://schemas.microsoft.com/office/drawing/2014/main" id="{52167B33-011A-416E-929B-5F19FFE75C51}"/>
              </a:ext>
            </a:extLst>
          </p:cNvPr>
          <p:cNvPicPr>
            <a:picLocks noChangeAspect="1"/>
          </p:cNvPicPr>
          <p:nvPr/>
        </p:nvPicPr>
        <p:blipFill>
          <a:blip r:embed="rId2"/>
          <a:stretch>
            <a:fillRect/>
          </a:stretch>
        </p:blipFill>
        <p:spPr>
          <a:xfrm>
            <a:off x="333989" y="682419"/>
            <a:ext cx="5476875" cy="6067425"/>
          </a:xfrm>
          <a:prstGeom prst="rect">
            <a:avLst/>
          </a:prstGeom>
        </p:spPr>
      </p:pic>
      <p:pic>
        <p:nvPicPr>
          <p:cNvPr id="4" name="Picture 3">
            <a:extLst>
              <a:ext uri="{FF2B5EF4-FFF2-40B4-BE49-F238E27FC236}">
                <a16:creationId xmlns:a16="http://schemas.microsoft.com/office/drawing/2014/main" id="{F27C85A1-8B98-4D40-83D9-880C3A5EA72A}"/>
              </a:ext>
            </a:extLst>
          </p:cNvPr>
          <p:cNvPicPr>
            <a:picLocks noChangeAspect="1"/>
          </p:cNvPicPr>
          <p:nvPr/>
        </p:nvPicPr>
        <p:blipFill>
          <a:blip r:embed="rId3"/>
          <a:stretch>
            <a:fillRect/>
          </a:stretch>
        </p:blipFill>
        <p:spPr>
          <a:xfrm>
            <a:off x="6179727" y="663369"/>
            <a:ext cx="5495925" cy="6086475"/>
          </a:xfrm>
          <a:prstGeom prst="rect">
            <a:avLst/>
          </a:prstGeom>
        </p:spPr>
      </p:pic>
    </p:spTree>
    <p:extLst>
      <p:ext uri="{BB962C8B-B14F-4D97-AF65-F5344CB8AC3E}">
        <p14:creationId xmlns:p14="http://schemas.microsoft.com/office/powerpoint/2010/main" val="34030564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Title 5">
            <a:extLst>
              <a:ext uri="{FF2B5EF4-FFF2-40B4-BE49-F238E27FC236}">
                <a16:creationId xmlns:a16="http://schemas.microsoft.com/office/drawing/2014/main" id="{A1876CE5-6EF0-4EF3-B0D2-642913DB5AE1}"/>
              </a:ext>
            </a:extLst>
          </p:cNvPr>
          <p:cNvSpPr>
            <a:spLocks noGrp="1"/>
          </p:cNvSpPr>
          <p:nvPr>
            <p:ph type="title"/>
          </p:nvPr>
        </p:nvSpPr>
        <p:spPr>
          <a:xfrm>
            <a:off x="1981201" y="485776"/>
            <a:ext cx="8220075" cy="963613"/>
          </a:xfrm>
        </p:spPr>
        <p:txBody>
          <a:bodyPr>
            <a:normAutofit fontScale="90000"/>
          </a:bodyPr>
          <a:lstStyle/>
          <a:p>
            <a:pPr eaLnBrk="1" hangingPunct="1"/>
            <a:r>
              <a:rPr lang="en-GB" altLang="en-US"/>
              <a:t>Humans</a:t>
            </a:r>
          </a:p>
        </p:txBody>
      </p:sp>
      <p:sp>
        <p:nvSpPr>
          <p:cNvPr id="8" name="Rectangle 7">
            <a:extLst>
              <a:ext uri="{FF2B5EF4-FFF2-40B4-BE49-F238E27FC236}">
                <a16:creationId xmlns:a16="http://schemas.microsoft.com/office/drawing/2014/main" id="{0981C83A-A1A0-49F5-BD9A-6EDD695DD04F}"/>
              </a:ext>
            </a:extLst>
          </p:cNvPr>
          <p:cNvSpPr/>
          <p:nvPr/>
        </p:nvSpPr>
        <p:spPr>
          <a:xfrm>
            <a:off x="2279650" y="1449388"/>
            <a:ext cx="7632700" cy="1979612"/>
          </a:xfrm>
          <a:prstGeom prst="rect">
            <a:avLst/>
          </a:prstGeom>
          <a:solidFill>
            <a:srgbClr val="FFAB57">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3" name="Rounded Rectangle 2">
            <a:extLst>
              <a:ext uri="{FF2B5EF4-FFF2-40B4-BE49-F238E27FC236}">
                <a16:creationId xmlns:a16="http://schemas.microsoft.com/office/drawing/2014/main" id="{C1E55017-04EC-4947-BBF3-AF7DD97E178C}"/>
              </a:ext>
            </a:extLst>
          </p:cNvPr>
          <p:cNvSpPr/>
          <p:nvPr/>
        </p:nvSpPr>
        <p:spPr>
          <a:xfrm>
            <a:off x="2279650" y="1449388"/>
            <a:ext cx="7632700" cy="19796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Sassoon Infant Rg"/>
              </a:rPr>
              <a:t>What habitats do humans live in?</a:t>
            </a:r>
          </a:p>
          <a:p>
            <a:pPr algn="ctr">
              <a:defRPr/>
            </a:pPr>
            <a:endParaRPr lang="en-GB" dirty="0">
              <a:solidFill>
                <a:srgbClr val="1C1C1C"/>
              </a:solidFill>
              <a:latin typeface="Sassoon Infant Rg"/>
            </a:endParaRPr>
          </a:p>
          <a:p>
            <a:pPr algn="ctr">
              <a:defRPr/>
            </a:pPr>
            <a:r>
              <a:rPr lang="en-GB" dirty="0">
                <a:solidFill>
                  <a:srgbClr val="1C1C1C"/>
                </a:solidFill>
                <a:latin typeface="Sassoon Infant Rg"/>
              </a:rPr>
              <a:t>Are there any habitats they are not able to live in?</a:t>
            </a:r>
          </a:p>
          <a:p>
            <a:pPr algn="ctr">
              <a:defRPr/>
            </a:pPr>
            <a:endParaRPr lang="en-GB" dirty="0">
              <a:solidFill>
                <a:srgbClr val="1C1C1C"/>
              </a:solidFill>
              <a:latin typeface="Sassoon Infant Rg"/>
            </a:endParaRPr>
          </a:p>
          <a:p>
            <a:pPr algn="ctr">
              <a:defRPr/>
            </a:pPr>
            <a:r>
              <a:rPr lang="en-GB" dirty="0">
                <a:solidFill>
                  <a:srgbClr val="1C1C1C"/>
                </a:solidFill>
                <a:latin typeface="Sassoon Infant Rg"/>
              </a:rPr>
              <a:t>Can you identify adaptive traits that humans have which enable them to live in such a range of different habitats and environments?</a:t>
            </a:r>
          </a:p>
        </p:txBody>
      </p:sp>
      <p:sp>
        <p:nvSpPr>
          <p:cNvPr id="17" name="Rectangle 16">
            <a:extLst>
              <a:ext uri="{FF2B5EF4-FFF2-40B4-BE49-F238E27FC236}">
                <a16:creationId xmlns:a16="http://schemas.microsoft.com/office/drawing/2014/main" id="{46C362EA-F14B-484F-906F-157903656598}"/>
              </a:ext>
            </a:extLst>
          </p:cNvPr>
          <p:cNvSpPr/>
          <p:nvPr/>
        </p:nvSpPr>
        <p:spPr>
          <a:xfrm>
            <a:off x="2274888" y="3581401"/>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8" name="Rectangle 17">
            <a:extLst>
              <a:ext uri="{FF2B5EF4-FFF2-40B4-BE49-F238E27FC236}">
                <a16:creationId xmlns:a16="http://schemas.microsoft.com/office/drawing/2014/main" id="{427FE45A-AC2C-47E2-9A9D-3D16988EC7D3}"/>
              </a:ext>
            </a:extLst>
          </p:cNvPr>
          <p:cNvSpPr/>
          <p:nvPr/>
        </p:nvSpPr>
        <p:spPr>
          <a:xfrm>
            <a:off x="6176963" y="3581401"/>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pic>
        <p:nvPicPr>
          <p:cNvPr id="18439" name="Picture 1">
            <a:extLst>
              <a:ext uri="{FF2B5EF4-FFF2-40B4-BE49-F238E27FC236}">
                <a16:creationId xmlns:a16="http://schemas.microsoft.com/office/drawing/2014/main" id="{5F0FFCE6-8850-46BF-9DBB-D3109C9A08A5}"/>
              </a:ext>
            </a:extLst>
          </p:cNvPr>
          <p:cNvPicPr>
            <a:picLocks noChangeAspect="1"/>
          </p:cNvPicPr>
          <p:nvPr/>
        </p:nvPicPr>
        <p:blipFill>
          <a:blip r:embed="rId3">
            <a:extLst>
              <a:ext uri="{28A0092B-C50C-407E-A947-70E740481C1C}">
                <a14:useLocalDpi xmlns:a14="http://schemas.microsoft.com/office/drawing/2010/main" val="0"/>
              </a:ext>
            </a:extLst>
          </a:blip>
          <a:srcRect b="6271"/>
          <a:stretch>
            <a:fillRect/>
          </a:stretch>
        </p:blipFill>
        <p:spPr bwMode="auto">
          <a:xfrm>
            <a:off x="2409826" y="3724275"/>
            <a:ext cx="34766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3">
            <a:extLst>
              <a:ext uri="{FF2B5EF4-FFF2-40B4-BE49-F238E27FC236}">
                <a16:creationId xmlns:a16="http://schemas.microsoft.com/office/drawing/2014/main" id="{757DB292-71D2-4AAD-84D5-C8C9133E852C}"/>
              </a:ext>
            </a:extLst>
          </p:cNvPr>
          <p:cNvPicPr>
            <a:picLocks noChangeAspect="1"/>
          </p:cNvPicPr>
          <p:nvPr/>
        </p:nvPicPr>
        <p:blipFill>
          <a:blip r:embed="rId4">
            <a:extLst>
              <a:ext uri="{28A0092B-C50C-407E-A947-70E740481C1C}">
                <a14:useLocalDpi xmlns:a14="http://schemas.microsoft.com/office/drawing/2010/main" val="0"/>
              </a:ext>
            </a:extLst>
          </a:blip>
          <a:srcRect t="8273"/>
          <a:stretch>
            <a:fillRect/>
          </a:stretch>
        </p:blipFill>
        <p:spPr bwMode="auto">
          <a:xfrm>
            <a:off x="6310314" y="3733801"/>
            <a:ext cx="347662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Individual Work">
            <a:extLst>
              <a:ext uri="{FF2B5EF4-FFF2-40B4-BE49-F238E27FC236}">
                <a16:creationId xmlns:a16="http://schemas.microsoft.com/office/drawing/2014/main" id="{0A47A84F-C154-4591-8DD2-4BB8AF40040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8BC1F2C-6213-4954-8C64-4936A6549236}"/>
              </a:ext>
            </a:extLst>
          </p:cNvPr>
          <p:cNvSpPr/>
          <p:nvPr/>
        </p:nvSpPr>
        <p:spPr>
          <a:xfrm>
            <a:off x="2274888" y="3581401"/>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pic>
        <p:nvPicPr>
          <p:cNvPr id="19459" name="Picture 8">
            <a:extLst>
              <a:ext uri="{FF2B5EF4-FFF2-40B4-BE49-F238E27FC236}">
                <a16:creationId xmlns:a16="http://schemas.microsoft.com/office/drawing/2014/main" id="{D5AA8862-1886-4DC7-8F2C-A6D630A7D781}"/>
              </a:ext>
            </a:extLst>
          </p:cNvPr>
          <p:cNvPicPr>
            <a:picLocks noChangeAspect="1"/>
          </p:cNvPicPr>
          <p:nvPr/>
        </p:nvPicPr>
        <p:blipFill>
          <a:blip r:embed="rId3">
            <a:extLst>
              <a:ext uri="{28A0092B-C50C-407E-A947-70E740481C1C}">
                <a14:useLocalDpi xmlns:a14="http://schemas.microsoft.com/office/drawing/2010/main" val="0"/>
              </a:ext>
            </a:extLst>
          </a:blip>
          <a:srcRect t="4791"/>
          <a:stretch>
            <a:fillRect/>
          </a:stretch>
        </p:blipFill>
        <p:spPr bwMode="auto">
          <a:xfrm>
            <a:off x="2409825" y="3724275"/>
            <a:ext cx="3467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A66AB3D4-6CF7-4FA2-8B80-038A06AFEC06}"/>
              </a:ext>
            </a:extLst>
          </p:cNvPr>
          <p:cNvSpPr/>
          <p:nvPr/>
        </p:nvSpPr>
        <p:spPr>
          <a:xfrm>
            <a:off x="6167438" y="923926"/>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pic>
        <p:nvPicPr>
          <p:cNvPr id="19461" name="Picture 6">
            <a:extLst>
              <a:ext uri="{FF2B5EF4-FFF2-40B4-BE49-F238E27FC236}">
                <a16:creationId xmlns:a16="http://schemas.microsoft.com/office/drawing/2014/main" id="{890B57AB-CC03-457B-881C-040006BE1A67}"/>
              </a:ext>
            </a:extLst>
          </p:cNvPr>
          <p:cNvPicPr>
            <a:picLocks noChangeAspect="1"/>
          </p:cNvPicPr>
          <p:nvPr/>
        </p:nvPicPr>
        <p:blipFill>
          <a:blip r:embed="rId4">
            <a:extLst>
              <a:ext uri="{28A0092B-C50C-407E-A947-70E740481C1C}">
                <a14:useLocalDpi xmlns:a14="http://schemas.microsoft.com/office/drawing/2010/main" val="0"/>
              </a:ext>
            </a:extLst>
          </a:blip>
          <a:srcRect t="4887"/>
          <a:stretch>
            <a:fillRect/>
          </a:stretch>
        </p:blipFill>
        <p:spPr bwMode="auto">
          <a:xfrm>
            <a:off x="6300788" y="1066801"/>
            <a:ext cx="3486150"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9C1615D-72B7-493D-BAB1-2D599154BCA4}"/>
              </a:ext>
            </a:extLst>
          </p:cNvPr>
          <p:cNvSpPr/>
          <p:nvPr/>
        </p:nvSpPr>
        <p:spPr>
          <a:xfrm>
            <a:off x="2265363" y="923926"/>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pic>
        <p:nvPicPr>
          <p:cNvPr id="19463" name="Picture 5">
            <a:extLst>
              <a:ext uri="{FF2B5EF4-FFF2-40B4-BE49-F238E27FC236}">
                <a16:creationId xmlns:a16="http://schemas.microsoft.com/office/drawing/2014/main" id="{966A7592-2DEE-41BF-9E34-0A17AD56534C}"/>
              </a:ext>
            </a:extLst>
          </p:cNvPr>
          <p:cNvPicPr>
            <a:picLocks noChangeAspect="1"/>
          </p:cNvPicPr>
          <p:nvPr/>
        </p:nvPicPr>
        <p:blipFill>
          <a:blip r:embed="rId5">
            <a:extLst>
              <a:ext uri="{28A0092B-C50C-407E-A947-70E740481C1C}">
                <a14:useLocalDpi xmlns:a14="http://schemas.microsoft.com/office/drawing/2010/main" val="0"/>
              </a:ext>
            </a:extLst>
          </a:blip>
          <a:srcRect t="10306"/>
          <a:stretch>
            <a:fillRect/>
          </a:stretch>
        </p:blipFill>
        <p:spPr bwMode="auto">
          <a:xfrm>
            <a:off x="2400301" y="1057275"/>
            <a:ext cx="3476625"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8FC0EB98-C1C9-4A38-81A7-7BED958404B3}"/>
              </a:ext>
            </a:extLst>
          </p:cNvPr>
          <p:cNvSpPr/>
          <p:nvPr/>
        </p:nvSpPr>
        <p:spPr>
          <a:xfrm>
            <a:off x="6176963" y="3581401"/>
            <a:ext cx="3744912" cy="2511425"/>
          </a:xfrm>
          <a:prstGeom prst="rect">
            <a:avLst/>
          </a:prstGeom>
          <a:solidFill>
            <a:srgbClr val="E4601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latin typeface="Sassoon Infant Rg"/>
            </a:endParaRPr>
          </a:p>
        </p:txBody>
      </p:sp>
      <p:sp>
        <p:nvSpPr>
          <p:cNvPr id="19" name="Rounded Rectangle 18">
            <a:extLst>
              <a:ext uri="{FF2B5EF4-FFF2-40B4-BE49-F238E27FC236}">
                <a16:creationId xmlns:a16="http://schemas.microsoft.com/office/drawing/2014/main" id="{76CF2138-1725-47B5-BCC7-EB823BB4203C}"/>
              </a:ext>
            </a:extLst>
          </p:cNvPr>
          <p:cNvSpPr/>
          <p:nvPr/>
        </p:nvSpPr>
        <p:spPr>
          <a:xfrm>
            <a:off x="6176964" y="3578225"/>
            <a:ext cx="3735387" cy="25146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dirty="0">
                <a:solidFill>
                  <a:srgbClr val="1C1C1C"/>
                </a:solidFill>
                <a:latin typeface="Sassoon Infant Rg"/>
              </a:rPr>
              <a:t>What habitats do humans live in?</a:t>
            </a:r>
          </a:p>
          <a:p>
            <a:pPr algn="ctr">
              <a:defRPr/>
            </a:pPr>
            <a:endParaRPr lang="en-GB" sz="1600" dirty="0">
              <a:solidFill>
                <a:srgbClr val="1C1C1C"/>
              </a:solidFill>
              <a:latin typeface="Sassoon Infant Rg"/>
            </a:endParaRPr>
          </a:p>
          <a:p>
            <a:pPr algn="ctr">
              <a:defRPr/>
            </a:pPr>
            <a:r>
              <a:rPr lang="en-GB" sz="1600" dirty="0">
                <a:solidFill>
                  <a:srgbClr val="1C1C1C"/>
                </a:solidFill>
                <a:latin typeface="Sassoon Infant Rg"/>
              </a:rPr>
              <a:t>Are there any habitats they are not able to live in?</a:t>
            </a:r>
          </a:p>
          <a:p>
            <a:pPr algn="ctr">
              <a:defRPr/>
            </a:pPr>
            <a:endParaRPr lang="en-GB" sz="1600" dirty="0">
              <a:solidFill>
                <a:srgbClr val="1C1C1C"/>
              </a:solidFill>
              <a:latin typeface="Sassoon Infant Rg"/>
            </a:endParaRPr>
          </a:p>
          <a:p>
            <a:pPr algn="ctr">
              <a:defRPr/>
            </a:pPr>
            <a:r>
              <a:rPr lang="en-GB" sz="1600" dirty="0">
                <a:solidFill>
                  <a:srgbClr val="1C1C1C"/>
                </a:solidFill>
                <a:latin typeface="Sassoon Infant Rg"/>
              </a:rPr>
              <a:t>Can you identify adaptive traits that humans have which enable them to live in such a range of different habitats and environments?</a:t>
            </a:r>
          </a:p>
        </p:txBody>
      </p:sp>
      <p:pic>
        <p:nvPicPr>
          <p:cNvPr id="19466" name="Individual Work">
            <a:extLst>
              <a:ext uri="{FF2B5EF4-FFF2-40B4-BE49-F238E27FC236}">
                <a16:creationId xmlns:a16="http://schemas.microsoft.com/office/drawing/2014/main" id="{7DBB2D6C-7AFD-401D-BCBB-8C2CB5C5E4A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20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BA1C89-7CEF-49DB-8931-D0C480FF547B}"/>
              </a:ext>
            </a:extLst>
          </p:cNvPr>
          <p:cNvPicPr>
            <a:picLocks noChangeAspect="1"/>
          </p:cNvPicPr>
          <p:nvPr/>
        </p:nvPicPr>
        <p:blipFill>
          <a:blip r:embed="rId2"/>
          <a:stretch>
            <a:fillRect/>
          </a:stretch>
        </p:blipFill>
        <p:spPr>
          <a:xfrm>
            <a:off x="0" y="150769"/>
            <a:ext cx="6354433" cy="3349812"/>
          </a:xfrm>
          <a:prstGeom prst="rect">
            <a:avLst/>
          </a:prstGeom>
        </p:spPr>
      </p:pic>
      <p:pic>
        <p:nvPicPr>
          <p:cNvPr id="3" name="Picture 2">
            <a:extLst>
              <a:ext uri="{FF2B5EF4-FFF2-40B4-BE49-F238E27FC236}">
                <a16:creationId xmlns:a16="http://schemas.microsoft.com/office/drawing/2014/main" id="{646ADF8E-D276-44F7-9D31-67A1086D249C}"/>
              </a:ext>
            </a:extLst>
          </p:cNvPr>
          <p:cNvPicPr>
            <a:picLocks noChangeAspect="1"/>
          </p:cNvPicPr>
          <p:nvPr/>
        </p:nvPicPr>
        <p:blipFill>
          <a:blip r:embed="rId3"/>
          <a:stretch>
            <a:fillRect/>
          </a:stretch>
        </p:blipFill>
        <p:spPr>
          <a:xfrm>
            <a:off x="4660743" y="2900219"/>
            <a:ext cx="7531257" cy="3957782"/>
          </a:xfrm>
          <a:prstGeom prst="rect">
            <a:avLst/>
          </a:prstGeom>
        </p:spPr>
      </p:pic>
    </p:spTree>
    <p:extLst>
      <p:ext uri="{BB962C8B-B14F-4D97-AF65-F5344CB8AC3E}">
        <p14:creationId xmlns:p14="http://schemas.microsoft.com/office/powerpoint/2010/main" val="283407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C9C5A15F-9867-4470-96EF-B9DAA221739B}"/>
              </a:ext>
            </a:extLst>
          </p:cNvPr>
          <p:cNvSpPr/>
          <p:nvPr/>
        </p:nvSpPr>
        <p:spPr>
          <a:xfrm>
            <a:off x="2219417" y="1633491"/>
            <a:ext cx="6747029" cy="3373515"/>
          </a:xfrm>
          <a:prstGeom prst="cloudCallout">
            <a:avLst>
              <a:gd name="adj1" fmla="val -56491"/>
              <a:gd name="adj2" fmla="val 6144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CW Cursive Writing 1" panose="03050602040000000000" pitchFamily="66" charset="0"/>
              </a:rPr>
              <a:t>Maths -</a:t>
            </a:r>
          </a:p>
          <a:p>
            <a:pPr algn="ctr"/>
            <a:r>
              <a:rPr lang="en-GB" sz="2800" dirty="0">
                <a:solidFill>
                  <a:srgbClr val="002060"/>
                </a:solidFill>
                <a:latin typeface="CCW Cursive Writing 1" panose="03050602040000000000" pitchFamily="66" charset="0"/>
              </a:rPr>
              <a:t>Converting</a:t>
            </a:r>
          </a:p>
        </p:txBody>
      </p:sp>
    </p:spTree>
    <p:extLst>
      <p:ext uri="{BB962C8B-B14F-4D97-AF65-F5344CB8AC3E}">
        <p14:creationId xmlns:p14="http://schemas.microsoft.com/office/powerpoint/2010/main" val="206922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547" y="193183"/>
            <a:ext cx="11822806" cy="4955203"/>
          </a:xfrm>
          <a:prstGeom prst="rect">
            <a:avLst/>
          </a:prstGeom>
          <a:noFill/>
        </p:spPr>
        <p:txBody>
          <a:bodyPr wrap="square" lIns="91440" tIns="45720" rIns="91440" bIns="45720">
            <a:spAutoFit/>
          </a:bodyPr>
          <a:lstStyle/>
          <a:p>
            <a:pPr algn="ctr"/>
            <a:r>
              <a:rPr lang="en-US" sz="2800" b="0" u="sng" cap="none" spc="0" dirty="0">
                <a:ln w="0"/>
                <a:solidFill>
                  <a:schemeClr val="tx1"/>
                </a:solidFill>
                <a:effectLst>
                  <a:outerShdw blurRad="38100" dist="38100" dir="2700000" algn="tl">
                    <a:srgbClr val="000000">
                      <a:alpha val="43137"/>
                    </a:srgbClr>
                  </a:outerShdw>
                </a:effectLst>
                <a:latin typeface="Comic Sans MS" panose="030F0702030302020204" pitchFamily="66" charset="0"/>
              </a:rPr>
              <a:t>Vocabulary</a:t>
            </a:r>
          </a:p>
          <a:p>
            <a:endParaRPr lang="en-US" sz="2400" dirty="0">
              <a:ln w="0"/>
              <a:effectLst>
                <a:outerShdw blurRad="38100" dist="38100" dir="2700000" algn="tl">
                  <a:srgbClr val="000000">
                    <a:alpha val="43137"/>
                  </a:srgbClr>
                </a:outerShdw>
              </a:effectLst>
              <a:latin typeface="Comic Sans MS" panose="030F0702030302020204" pitchFamily="66" charset="0"/>
            </a:endParaRPr>
          </a:p>
          <a:p>
            <a:endParaRPr lang="en-US" sz="2400" dirty="0">
              <a:ln w="0"/>
              <a:effectLst>
                <a:outerShdw blurRad="38100" dist="38100" dir="2700000" algn="tl">
                  <a:srgbClr val="000000">
                    <a:alpha val="43137"/>
                  </a:srgbClr>
                </a:outerShdw>
              </a:effectLst>
              <a:latin typeface="Comic Sans MS" panose="030F0702030302020204" pitchFamily="66" charset="0"/>
            </a:endParaRPr>
          </a:p>
          <a:p>
            <a:r>
              <a:rPr lang="en-US" sz="2400" dirty="0">
                <a:ln w="0"/>
                <a:effectLst>
                  <a:outerShdw blurRad="38100" dist="38100" dir="2700000" algn="tl">
                    <a:srgbClr val="000000">
                      <a:alpha val="43137"/>
                    </a:srgbClr>
                  </a:outerShdw>
                </a:effectLst>
                <a:latin typeface="Comic Sans MS" panose="030F0702030302020204" pitchFamily="66" charset="0"/>
              </a:rPr>
              <a:t>Converting – Change the form or character of something</a:t>
            </a:r>
          </a:p>
          <a:p>
            <a:endParaRPr lang="en-US" sz="2400" dirty="0">
              <a:ln w="0"/>
              <a:effectLst>
                <a:outerShdw blurRad="38100" dist="38100" dir="2700000" algn="tl">
                  <a:srgbClr val="000000">
                    <a:alpha val="43137"/>
                  </a:srgbClr>
                </a:outerShdw>
              </a:effectLst>
              <a:latin typeface="Comic Sans MS" panose="030F0702030302020204" pitchFamily="66" charset="0"/>
            </a:endParaRPr>
          </a:p>
          <a:p>
            <a:endParaRPr lang="en-US" sz="2400" dirty="0">
              <a:ln w="0"/>
              <a:effectLst>
                <a:outerShdw blurRad="38100" dist="38100" dir="2700000" algn="tl">
                  <a:srgbClr val="000000">
                    <a:alpha val="43137"/>
                  </a:srgbClr>
                </a:outerShdw>
              </a:effectLst>
              <a:latin typeface="Comic Sans MS" panose="030F0702030302020204" pitchFamily="66" charset="0"/>
            </a:endParaRPr>
          </a:p>
          <a:p>
            <a:r>
              <a:rPr lang="en-US" sz="2400" dirty="0">
                <a:ln w="0"/>
                <a:effectLst>
                  <a:outerShdw blurRad="38100" dist="38100" dir="2700000" algn="tl">
                    <a:srgbClr val="000000">
                      <a:alpha val="43137"/>
                    </a:srgbClr>
                  </a:outerShdw>
                </a:effectLst>
                <a:latin typeface="Comic Sans MS" panose="030F0702030302020204" pitchFamily="66" charset="0"/>
              </a:rPr>
              <a:t>Units – A quantity chosen as a standard e.g. a unit of measurement</a:t>
            </a:r>
          </a:p>
          <a:p>
            <a:endParaRPr lang="en-US" sz="2400" dirty="0">
              <a:ln w="0"/>
              <a:effectLst>
                <a:outerShdw blurRad="38100" dist="38100" dir="2700000" algn="tl">
                  <a:srgbClr val="000000">
                    <a:alpha val="43137"/>
                  </a:srgbClr>
                </a:outerShdw>
              </a:effectLst>
              <a:latin typeface="Comic Sans MS" panose="030F0702030302020204" pitchFamily="66" charset="0"/>
            </a:endParaRPr>
          </a:p>
          <a:p>
            <a:endParaRPr lang="en-US" sz="2400" dirty="0">
              <a:ln w="0"/>
              <a:effectLst>
                <a:outerShdw blurRad="38100" dist="38100" dir="2700000" algn="tl">
                  <a:srgbClr val="000000">
                    <a:alpha val="43137"/>
                  </a:srgbClr>
                </a:outerShdw>
              </a:effectLst>
              <a:latin typeface="Comic Sans MS" panose="030F0702030302020204" pitchFamily="66" charset="0"/>
            </a:endParaRPr>
          </a:p>
          <a:p>
            <a:r>
              <a:rPr lang="en-US" sz="2400" dirty="0">
                <a:ln w="0"/>
                <a:effectLst>
                  <a:outerShdw blurRad="38100" dist="38100" dir="2700000" algn="tl">
                    <a:srgbClr val="000000">
                      <a:alpha val="43137"/>
                    </a:srgbClr>
                  </a:outerShdw>
                </a:effectLst>
                <a:latin typeface="Comic Sans MS" panose="030F0702030302020204" pitchFamily="66" charset="0"/>
              </a:rPr>
              <a:t>Approximately - Almost, but not completely, accurate or exact</a:t>
            </a:r>
          </a:p>
          <a:p>
            <a:endParaRPr lang="en-US" sz="2400" dirty="0">
              <a:ln w="0"/>
              <a:effectLst>
                <a:outerShdw blurRad="38100" dist="38100" dir="2700000" algn="tl">
                  <a:srgbClr val="000000">
                    <a:alpha val="43137"/>
                  </a:srgbClr>
                </a:outerShdw>
              </a:effectLst>
              <a:latin typeface="Comic Sans MS" panose="030F0702030302020204" pitchFamily="66" charset="0"/>
            </a:endParaRPr>
          </a:p>
          <a:p>
            <a:endParaRPr lang="en-US" sz="2400" dirty="0">
              <a:ln w="0"/>
              <a:effectLst>
                <a:outerShdw blurRad="38100" dist="38100" dir="2700000" algn="tl">
                  <a:srgbClr val="000000">
                    <a:alpha val="43137"/>
                  </a:srgbClr>
                </a:outerShdw>
              </a:effectLst>
              <a:latin typeface="Comic Sans MS" panose="030F0702030302020204" pitchFamily="66" charset="0"/>
            </a:endParaRPr>
          </a:p>
          <a:p>
            <a:endParaRPr lang="en-US" sz="2400" dirty="0">
              <a:ln w="0"/>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2801013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D3BB0F-5464-0347-841A-DD080DA78AAE}"/>
              </a:ext>
            </a:extLst>
          </p:cNvPr>
          <p:cNvSpPr/>
          <p:nvPr/>
        </p:nvSpPr>
        <p:spPr>
          <a:xfrm>
            <a:off x="231821" y="211257"/>
            <a:ext cx="11526590" cy="1815882"/>
          </a:xfrm>
          <a:prstGeom prst="rect">
            <a:avLst/>
          </a:prstGeom>
          <a:noFill/>
        </p:spPr>
        <p:txBody>
          <a:bodyPr wrap="square" lIns="91440" tIns="45720" rIns="91440" bIns="45720">
            <a:spAutoFit/>
          </a:bodyPr>
          <a:lstStyle/>
          <a:p>
            <a:pPr algn="ctr"/>
            <a:r>
              <a:rPr lang="en-GB" sz="2800" b="0" cap="none" spc="0" dirty="0">
                <a:ln w="0"/>
                <a:solidFill>
                  <a:schemeClr val="tx1"/>
                </a:solidFill>
                <a:latin typeface="Comic Sans MS" panose="030F0702030302020204" pitchFamily="66" charset="0"/>
              </a:rPr>
              <a:t>As well as metric units of measurement, we also use imperial measures with their own approximate conversions including:</a:t>
            </a:r>
          </a:p>
          <a:p>
            <a:pPr algn="ctr"/>
            <a:endParaRPr lang="en-GB" sz="2800" dirty="0">
              <a:ln w="0"/>
              <a:latin typeface="Comic Sans MS" panose="030F0702030302020204" pitchFamily="66" charset="0"/>
            </a:endParaRPr>
          </a:p>
          <a:p>
            <a:pPr algn="ctr"/>
            <a:endParaRPr lang="en-GB" sz="2800" dirty="0">
              <a:ln w="0"/>
              <a:latin typeface="Comic Sans MS" panose="030F0702030302020204" pitchFamily="66" charset="0"/>
            </a:endParaRPr>
          </a:p>
        </p:txBody>
      </p:sp>
      <p:pic>
        <p:nvPicPr>
          <p:cNvPr id="6" name="Picture 5">
            <a:extLst>
              <a:ext uri="{FF2B5EF4-FFF2-40B4-BE49-F238E27FC236}">
                <a16:creationId xmlns:a16="http://schemas.microsoft.com/office/drawing/2014/main" id="{1B7887F2-7595-174F-BD14-35F9C8B4D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916" y="1537970"/>
            <a:ext cx="8788400" cy="1244600"/>
          </a:xfrm>
          <a:prstGeom prst="rect">
            <a:avLst/>
          </a:prstGeom>
        </p:spPr>
      </p:pic>
      <p:pic>
        <p:nvPicPr>
          <p:cNvPr id="8" name="Picture 7">
            <a:extLst>
              <a:ext uri="{FF2B5EF4-FFF2-40B4-BE49-F238E27FC236}">
                <a16:creationId xmlns:a16="http://schemas.microsoft.com/office/drawing/2014/main" id="{BBD0B754-E612-7B47-B543-9FE5B8B44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916" y="3060700"/>
            <a:ext cx="8712200" cy="1193800"/>
          </a:xfrm>
          <a:prstGeom prst="rect">
            <a:avLst/>
          </a:prstGeom>
        </p:spPr>
      </p:pic>
      <p:pic>
        <p:nvPicPr>
          <p:cNvPr id="10" name="Picture 9">
            <a:extLst>
              <a:ext uri="{FF2B5EF4-FFF2-40B4-BE49-F238E27FC236}">
                <a16:creationId xmlns:a16="http://schemas.microsoft.com/office/drawing/2014/main" id="{DD6778FB-843D-9C4C-9167-6A7CF987DA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16" y="4509770"/>
            <a:ext cx="8623300" cy="1206500"/>
          </a:xfrm>
          <a:prstGeom prst="rect">
            <a:avLst/>
          </a:prstGeom>
        </p:spPr>
      </p:pic>
    </p:spTree>
    <p:extLst>
      <p:ext uri="{BB962C8B-B14F-4D97-AF65-F5344CB8AC3E}">
        <p14:creationId xmlns:p14="http://schemas.microsoft.com/office/powerpoint/2010/main" val="3160002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D3BB0F-5464-0347-841A-DD080DA78AAE}"/>
              </a:ext>
            </a:extLst>
          </p:cNvPr>
          <p:cNvSpPr/>
          <p:nvPr/>
        </p:nvSpPr>
        <p:spPr>
          <a:xfrm>
            <a:off x="231821" y="211257"/>
            <a:ext cx="11526590" cy="2246769"/>
          </a:xfrm>
          <a:prstGeom prst="rect">
            <a:avLst/>
          </a:prstGeom>
          <a:noFill/>
        </p:spPr>
        <p:txBody>
          <a:bodyPr wrap="square" lIns="91440" tIns="45720" rIns="91440" bIns="45720">
            <a:spAutoFit/>
          </a:bodyPr>
          <a:lstStyle/>
          <a:p>
            <a:pPr algn="ctr"/>
            <a:r>
              <a:rPr lang="en-GB" sz="2800" b="0" cap="none" spc="0" dirty="0">
                <a:ln w="0"/>
                <a:solidFill>
                  <a:schemeClr val="tx1"/>
                </a:solidFill>
                <a:latin typeface="Comic Sans MS" panose="030F0702030302020204" pitchFamily="66" charset="0"/>
              </a:rPr>
              <a:t>To convert accurately, we need to decide how one number has changed (deciding whether we have multiplied or divided to scale the number) and do the same to the other side.</a:t>
            </a:r>
          </a:p>
          <a:p>
            <a:pPr algn="ctr"/>
            <a:endParaRPr lang="en-GB" sz="2800" dirty="0">
              <a:ln w="0"/>
              <a:latin typeface="Comic Sans MS" panose="030F0702030302020204" pitchFamily="66" charset="0"/>
            </a:endParaRPr>
          </a:p>
          <a:p>
            <a:pPr algn="ctr"/>
            <a:endParaRPr lang="en-GB" sz="2800" dirty="0">
              <a:ln w="0"/>
              <a:latin typeface="Comic Sans MS" panose="030F0702030302020204" pitchFamily="66" charset="0"/>
            </a:endParaRPr>
          </a:p>
        </p:txBody>
      </p:sp>
      <p:pic>
        <p:nvPicPr>
          <p:cNvPr id="10" name="Picture 9">
            <a:extLst>
              <a:ext uri="{FF2B5EF4-FFF2-40B4-BE49-F238E27FC236}">
                <a16:creationId xmlns:a16="http://schemas.microsoft.com/office/drawing/2014/main" id="{DD6778FB-843D-9C4C-9167-6A7CF987D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3466" y="1972310"/>
            <a:ext cx="8623300" cy="1206500"/>
          </a:xfrm>
          <a:prstGeom prst="rect">
            <a:avLst/>
          </a:prstGeom>
        </p:spPr>
      </p:pic>
      <p:pic>
        <p:nvPicPr>
          <p:cNvPr id="7" name="Picture 6">
            <a:extLst>
              <a:ext uri="{FF2B5EF4-FFF2-40B4-BE49-F238E27FC236}">
                <a16:creationId xmlns:a16="http://schemas.microsoft.com/office/drawing/2014/main" id="{28934614-FD5B-734F-ACA5-F1582BD44500}"/>
              </a:ext>
            </a:extLst>
          </p:cNvPr>
          <p:cNvPicPr>
            <a:picLocks noChangeAspect="1"/>
          </p:cNvPicPr>
          <p:nvPr/>
        </p:nvPicPr>
        <p:blipFill rotWithShape="1">
          <a:blip r:embed="rId3"/>
          <a:srcRect l="23911" t="34893" r="24857" b="36170"/>
          <a:stretch/>
        </p:blipFill>
        <p:spPr>
          <a:xfrm>
            <a:off x="5187315" y="3712212"/>
            <a:ext cx="1062990" cy="777240"/>
          </a:xfrm>
          <a:prstGeom prst="rect">
            <a:avLst/>
          </a:prstGeom>
        </p:spPr>
      </p:pic>
      <p:sp>
        <p:nvSpPr>
          <p:cNvPr id="9" name="Rectangle 8">
            <a:extLst>
              <a:ext uri="{FF2B5EF4-FFF2-40B4-BE49-F238E27FC236}">
                <a16:creationId xmlns:a16="http://schemas.microsoft.com/office/drawing/2014/main" id="{E6A1199F-D368-D341-A9C3-32AC03F16CF2}"/>
              </a:ext>
            </a:extLst>
          </p:cNvPr>
          <p:cNvSpPr/>
          <p:nvPr/>
        </p:nvSpPr>
        <p:spPr>
          <a:xfrm>
            <a:off x="2857500" y="3839222"/>
            <a:ext cx="2434590" cy="523220"/>
          </a:xfrm>
          <a:prstGeom prst="rect">
            <a:avLst/>
          </a:prstGeom>
          <a:noFill/>
        </p:spPr>
        <p:txBody>
          <a:bodyPr wrap="square" lIns="91440" tIns="45720" rIns="91440" bIns="45720">
            <a:spAutoFit/>
          </a:bodyPr>
          <a:lstStyle/>
          <a:p>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___ gallons</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1" name="Rectangle 10">
            <a:extLst>
              <a:ext uri="{FF2B5EF4-FFF2-40B4-BE49-F238E27FC236}">
                <a16:creationId xmlns:a16="http://schemas.microsoft.com/office/drawing/2014/main" id="{A5A4A4AA-96E0-2C4D-B278-FAD4D09A2972}"/>
              </a:ext>
            </a:extLst>
          </p:cNvPr>
          <p:cNvSpPr/>
          <p:nvPr/>
        </p:nvSpPr>
        <p:spPr>
          <a:xfrm>
            <a:off x="6445850" y="3839222"/>
            <a:ext cx="2606710" cy="523220"/>
          </a:xfrm>
          <a:prstGeom prst="rect">
            <a:avLst/>
          </a:prstGeom>
          <a:noFill/>
        </p:spPr>
        <p:txBody>
          <a:bodyPr wrap="square" lIns="91440" tIns="45720" rIns="91440" bIns="45720">
            <a:spAutoFit/>
          </a:bodyPr>
          <a:lstStyle/>
          <a:p>
            <a:r>
              <a:rPr lang="en-GB" sz="2800" dirty="0">
                <a:ln w="0"/>
                <a:effectLst>
                  <a:outerShdw blurRad="38100" dist="19050" dir="2700000" algn="tl" rotWithShape="0">
                    <a:schemeClr val="dk1">
                      <a:alpha val="40000"/>
                    </a:schemeClr>
                  </a:outerShdw>
                </a:effectLst>
                <a:latin typeface="Century Gothic" panose="020B0502020202020204" pitchFamily="34" charset="0"/>
              </a:rPr>
              <a:t>24</a:t>
            </a:r>
            <a:r>
              <a:rPr lang="en-GB" sz="2800" b="0" cap="none" spc="0" dirty="0">
                <a:ln w="0"/>
                <a:solidFill>
                  <a:schemeClr val="tx1"/>
                </a:solidFill>
                <a:effectLst>
                  <a:outerShdw blurRad="38100" dist="19050" dir="2700000" algn="tl" rotWithShape="0">
                    <a:schemeClr val="dk1">
                      <a:alpha val="40000"/>
                    </a:schemeClr>
                  </a:outerShdw>
                </a:effectLst>
                <a:latin typeface="Century Gothic" panose="020B0502020202020204" pitchFamily="34" charset="0"/>
              </a:rPr>
              <a:t> pints</a:t>
            </a:r>
            <a:endParaRPr lang="en-GB" sz="2800" dirty="0">
              <a:ln w="0"/>
              <a:effectLst>
                <a:outerShdw blurRad="38100" dist="19050" dir="2700000" algn="tl" rotWithShape="0">
                  <a:schemeClr val="dk1">
                    <a:alpha val="40000"/>
                  </a:schemeClr>
                </a:outerShdw>
              </a:effectLst>
              <a:latin typeface="Century Gothic" panose="020B0502020202020204" pitchFamily="34" charset="0"/>
            </a:endParaRPr>
          </a:p>
        </p:txBody>
      </p:sp>
      <p:sp>
        <p:nvSpPr>
          <p:cNvPr id="12" name="Oval Callout 11">
            <a:extLst>
              <a:ext uri="{FF2B5EF4-FFF2-40B4-BE49-F238E27FC236}">
                <a16:creationId xmlns:a16="http://schemas.microsoft.com/office/drawing/2014/main" id="{6AADF909-7259-8A40-97C1-ABE370021E83}"/>
              </a:ext>
            </a:extLst>
          </p:cNvPr>
          <p:cNvSpPr/>
          <p:nvPr/>
        </p:nvSpPr>
        <p:spPr>
          <a:xfrm>
            <a:off x="4338320" y="4616463"/>
            <a:ext cx="7235208" cy="1655570"/>
          </a:xfrm>
          <a:prstGeom prst="wedgeEllipseCallout">
            <a:avLst>
              <a:gd name="adj1" fmla="val 48594"/>
              <a:gd name="adj2" fmla="val 47513"/>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omic Sans MS" panose="030F0702030302020204" pitchFamily="66" charset="0"/>
              </a:rPr>
              <a:t>How has pints been scaled up? (What has it been multiplied by?) How can we use this to work out gallons? (Multiply it by the same value)</a:t>
            </a:r>
          </a:p>
        </p:txBody>
      </p:sp>
    </p:spTree>
    <p:extLst>
      <p:ext uri="{BB962C8B-B14F-4D97-AF65-F5344CB8AC3E}">
        <p14:creationId xmlns:p14="http://schemas.microsoft.com/office/powerpoint/2010/main" val="1619897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2080</TotalTime>
  <Words>1766</Words>
  <Application>Microsoft Office PowerPoint</Application>
  <PresentationFormat>Widescreen</PresentationFormat>
  <Paragraphs>228</Paragraphs>
  <Slides>45</Slides>
  <Notes>2</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45</vt:i4>
      </vt:variant>
    </vt:vector>
  </HeadingPairs>
  <TitlesOfParts>
    <vt:vector size="59" baseType="lpstr">
      <vt:lpstr>Arial</vt:lpstr>
      <vt:lpstr>BPreplay</vt:lpstr>
      <vt:lpstr>Calibri</vt:lpstr>
      <vt:lpstr>Calibri Light</vt:lpstr>
      <vt:lpstr>CCW Cursive Writing 1</vt:lpstr>
      <vt:lpstr>Century Gothic</vt:lpstr>
      <vt:lpstr>Comic Sans MS</vt:lpstr>
      <vt:lpstr>Sassoon Infant Md</vt:lpstr>
      <vt:lpstr>Sassoon Infant Rg</vt:lpstr>
      <vt:lpstr>SassoonPrimaryInfant</vt:lpstr>
      <vt:lpstr>Office Theme</vt:lpstr>
      <vt:lpstr>2_Office Theme</vt:lpstr>
      <vt:lpstr>3_Office Theme</vt:lpstr>
      <vt:lpstr>1_Office Theme</vt:lpstr>
      <vt:lpstr>Tuesday 19th January 2021 Week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focus homophones are:</vt:lpstr>
      <vt:lpstr>PowerPoint Presentation</vt:lpstr>
      <vt:lpstr>PowerPoint Presentation</vt:lpstr>
      <vt:lpstr>PowerPoint Presentation</vt:lpstr>
      <vt:lpstr>Variation</vt:lpstr>
      <vt:lpstr>Environment and Habitats</vt:lpstr>
      <vt:lpstr>Environment and Habitats</vt:lpstr>
      <vt:lpstr>PowerPoint Presentation</vt:lpstr>
      <vt:lpstr>What Does Adapted Mean?</vt:lpstr>
      <vt:lpstr>Adaptation  Scientific Definition</vt:lpstr>
      <vt:lpstr>Adaptation  Scientific Definition</vt:lpstr>
      <vt:lpstr>Adaptation  Scientific Definition</vt:lpstr>
      <vt:lpstr>Accidental Adaptations</vt:lpstr>
      <vt:lpstr>Accidental Adaptations</vt:lpstr>
      <vt:lpstr>Adaptive Traits</vt:lpstr>
      <vt:lpstr>PowerPoint Presentation</vt:lpstr>
      <vt:lpstr>PowerPoint Presentation</vt:lpstr>
      <vt:lpstr>PowerPoint Presentation</vt:lpstr>
      <vt:lpstr>PowerPoint Presentation</vt:lpstr>
      <vt:lpstr>Humans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Cooper</dc:creator>
  <cp:lastModifiedBy>Heather Cooper</cp:lastModifiedBy>
  <cp:revision>66</cp:revision>
  <dcterms:created xsi:type="dcterms:W3CDTF">2020-09-08T18:26:49Z</dcterms:created>
  <dcterms:modified xsi:type="dcterms:W3CDTF">2021-01-13T15:55:34Z</dcterms:modified>
</cp:coreProperties>
</file>