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57"/>
  </p:notesMasterIdLst>
  <p:sldIdLst>
    <p:sldId id="464" r:id="rId6"/>
    <p:sldId id="439" r:id="rId7"/>
    <p:sldId id="400" r:id="rId8"/>
    <p:sldId id="441" r:id="rId9"/>
    <p:sldId id="455" r:id="rId10"/>
    <p:sldId id="440" r:id="rId11"/>
    <p:sldId id="422" r:id="rId12"/>
    <p:sldId id="377" r:id="rId13"/>
    <p:sldId id="378" r:id="rId14"/>
    <p:sldId id="379" r:id="rId15"/>
    <p:sldId id="380" r:id="rId16"/>
    <p:sldId id="381" r:id="rId17"/>
    <p:sldId id="382" r:id="rId18"/>
    <p:sldId id="383" r:id="rId19"/>
    <p:sldId id="384" r:id="rId20"/>
    <p:sldId id="385" r:id="rId21"/>
    <p:sldId id="386" r:id="rId22"/>
    <p:sldId id="387" r:id="rId23"/>
    <p:sldId id="423" r:id="rId24"/>
    <p:sldId id="467" r:id="rId25"/>
    <p:sldId id="402" r:id="rId26"/>
    <p:sldId id="448" r:id="rId27"/>
    <p:sldId id="427" r:id="rId28"/>
    <p:sldId id="261" r:id="rId29"/>
    <p:sldId id="465" r:id="rId30"/>
    <p:sldId id="262" r:id="rId31"/>
    <p:sldId id="263" r:id="rId32"/>
    <p:sldId id="264" r:id="rId33"/>
    <p:sldId id="265" r:id="rId34"/>
    <p:sldId id="266" r:id="rId35"/>
    <p:sldId id="428" r:id="rId36"/>
    <p:sldId id="458" r:id="rId37"/>
    <p:sldId id="461" r:id="rId38"/>
    <p:sldId id="466" r:id="rId39"/>
    <p:sldId id="430" r:id="rId40"/>
    <p:sldId id="258" r:id="rId41"/>
    <p:sldId id="462" r:id="rId42"/>
    <p:sldId id="279" r:id="rId43"/>
    <p:sldId id="463" r:id="rId44"/>
    <p:sldId id="267" r:id="rId45"/>
    <p:sldId id="268" r:id="rId46"/>
    <p:sldId id="269" r:id="rId47"/>
    <p:sldId id="270" r:id="rId48"/>
    <p:sldId id="271" r:id="rId49"/>
    <p:sldId id="272" r:id="rId50"/>
    <p:sldId id="273" r:id="rId51"/>
    <p:sldId id="274" r:id="rId52"/>
    <p:sldId id="275" r:id="rId53"/>
    <p:sldId id="281" r:id="rId54"/>
    <p:sldId id="282" r:id="rId55"/>
    <p:sldId id="278"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73" d="100"/>
          <a:sy n="73"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E734A-34B3-4A79-91DF-33E8FB3D4797}" type="datetimeFigureOut">
              <a:rPr lang="en-GB" smtClean="0"/>
              <a:t>07/01/2021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B074B4-96CB-4A24-9176-31C106980C4E}" type="slidenum">
              <a:rPr lang="en-GB" smtClean="0"/>
              <a:t>‹#›</a:t>
            </a:fld>
            <a:endParaRPr lang="en-GB"/>
          </a:p>
        </p:txBody>
      </p:sp>
    </p:spTree>
    <p:extLst>
      <p:ext uri="{BB962C8B-B14F-4D97-AF65-F5344CB8AC3E}">
        <p14:creationId xmlns:p14="http://schemas.microsoft.com/office/powerpoint/2010/main" val="3603294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94A69-0BFD-46DF-8F1B-AA532294F0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D85D0-BE73-476C-8C4B-23DFD4ED52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A5B2AB-E690-4E2E-86C1-776A80692343}"/>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DB930CF0-EEF0-4F64-B020-9BF67BCE2F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20512D-35FB-449D-B993-E127EE312475}"/>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114430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D2E4-E373-4807-9CE4-5D7363C71B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87508F8-0E21-45D3-80DF-2D11BB652E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802A42-94C6-48F1-84C3-987FD1D537E0}"/>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9C3EC6E1-F083-4AD8-85CC-10D0A23771E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2626DB-F4E6-4FF9-A052-06C274AD47A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082482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943B14-0C93-4158-A9FF-9968E065BA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A385C5-83AF-40FB-B59D-B70866F408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214CBC-A3E2-40C9-BF76-68F8109BBB84}"/>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3986FDCE-BC5D-4543-B9B3-AF9E9ECE9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4EE44E-31DD-4B77-B673-D33820E73BB3}"/>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96173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109054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157289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7909339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50728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6BDAF4F-3A71-4D51-883B-FB9FDDAF210E}"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350885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6BDAF4F-3A71-4D51-883B-FB9FDDAF210E}"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784340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BDAF4F-3A71-4D51-883B-FB9FDDAF210E}"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981654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496743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B059-FDFB-49B9-9C93-24B2335911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D3D316-FAB0-4844-9076-3335FC9B1DE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1ABBA6-4357-41D4-B4E5-962062918038}"/>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1791B711-02D4-4A9B-9163-2E2110F8FF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DAF0A2-658B-48BF-BB45-3D1680965C72}"/>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739584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BDAF4F-3A71-4D51-883B-FB9FDDAF210E}"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2873590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302480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6BDAF4F-3A71-4D51-883B-FB9FDDAF210E}"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ABE1F0-54D3-478C-8933-AB9D1B173C90}" type="slidenum">
              <a:rPr lang="en-GB" smtClean="0"/>
              <a:t>‹#›</a:t>
            </a:fld>
            <a:endParaRPr lang="en-GB"/>
          </a:p>
        </p:txBody>
      </p:sp>
    </p:spTree>
    <p:extLst>
      <p:ext uri="{BB962C8B-B14F-4D97-AF65-F5344CB8AC3E}">
        <p14:creationId xmlns:p14="http://schemas.microsoft.com/office/powerpoint/2010/main" val="14951706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4335962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8808016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489426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40664692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2731911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424010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525440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EE40B-8632-4EC1-AA43-C0A3DC8086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EE5C53-9D45-4387-9A41-FF2867BA2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3F15F-D666-462B-80D5-1EE8A6233647}"/>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8CD04A7D-616B-433B-8018-EB58656ED4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825E13-D15F-4F7C-B7B5-1EF8BFF7EFE7}"/>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5825530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25484900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3664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2364405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25D3886-1111-490F-81D7-55D868DAC5F0}" type="datetimeFigureOut">
              <a:rPr lang="en-GB" smtClean="0"/>
              <a:t>07/01/2021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8BB39B8-52F5-4F3F-AAA3-D9BA59C158DC}" type="slidenum">
              <a:rPr lang="en-GB" smtClean="0"/>
              <a:t>‹#›</a:t>
            </a:fld>
            <a:endParaRPr lang="en-GB" dirty="0"/>
          </a:p>
        </p:txBody>
      </p:sp>
    </p:spTree>
    <p:extLst>
      <p:ext uri="{BB962C8B-B14F-4D97-AF65-F5344CB8AC3E}">
        <p14:creationId xmlns:p14="http://schemas.microsoft.com/office/powerpoint/2010/main" val="1024188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31625797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16691986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C7ECF9-223D-4BF6-83FF-224110DCB461}"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763277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C7ECF9-223D-4BF6-83FF-224110DCB461}"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5063928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C7ECF9-223D-4BF6-83FF-224110DCB461}" type="datetimeFigureOut">
              <a:rPr lang="en-GB" smtClean="0"/>
              <a:t>07/01/2021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4026963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C7ECF9-223D-4BF6-83FF-224110DCB461}" type="datetimeFigureOut">
              <a:rPr lang="en-GB" smtClean="0"/>
              <a:t>07/01/2021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1837855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C6B01-A801-4D10-BCBA-B7B24FD555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1AA424-BA61-4F53-A86B-A592B911B9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9A8F0F8-E344-43C9-87E9-4EE00B190EE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D75CDB-013A-469B-93C3-E78B9B05DACA}"/>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F00A5E4E-7531-4427-ACF2-63B42362D8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C30B82-7FFE-4591-97B0-B95E8F8A03EF}"/>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348503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C7ECF9-223D-4BF6-83FF-224110DCB461}" type="datetimeFigureOut">
              <a:rPr lang="en-GB" smtClean="0"/>
              <a:t>07/01/2021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6628456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7ECF9-223D-4BF6-83FF-224110DCB461}"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1315582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C7ECF9-223D-4BF6-83FF-224110DCB461}" type="datetimeFigureOut">
              <a:rPr lang="en-GB" smtClean="0"/>
              <a:t>07/01/2021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2947373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887636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C7ECF9-223D-4BF6-83FF-224110DCB461}" type="datetimeFigureOut">
              <a:rPr lang="en-GB" smtClean="0"/>
              <a:t>07/01/2021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B57A14-3E16-4625-A6F6-C1AFE11E59E8}" type="slidenum">
              <a:rPr lang="en-GB" smtClean="0"/>
              <a:t>‹#›</a:t>
            </a:fld>
            <a:endParaRPr lang="en-GB"/>
          </a:p>
        </p:txBody>
      </p:sp>
    </p:spTree>
    <p:extLst>
      <p:ext uri="{BB962C8B-B14F-4D97-AF65-F5344CB8AC3E}">
        <p14:creationId xmlns:p14="http://schemas.microsoft.com/office/powerpoint/2010/main" val="592083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ctrTitle"/>
          </p:nvPr>
        </p:nvSpPr>
        <p:spPr>
          <a:xfrm>
            <a:off x="622301" y="1122363"/>
            <a:ext cx="10934700"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622301" y="3602038"/>
            <a:ext cx="10934700"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405407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title"/>
          </p:nvPr>
        </p:nvSpPr>
        <p:spPr>
          <a:xfrm>
            <a:off x="609598" y="485774"/>
            <a:ext cx="10960100"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609597" y="2153355"/>
            <a:ext cx="10960100"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8315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634999" y="549276"/>
            <a:ext cx="10909300"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641350" y="2014537"/>
            <a:ext cx="10909300"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85617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719667" y="2359034"/>
            <a:ext cx="10752667"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2206626" y="3199951"/>
            <a:ext cx="7778749"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35014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256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C728A-6215-46A0-B976-6F082CAE29F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2AFA6-8B05-4504-B6BA-97F6126DC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1F99563-D982-4F04-B989-AD03E4636E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7D2702-C9F8-4955-9EE4-3B390556E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82057B6-613D-4B51-9251-67004CE67D0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CBD232-715F-4258-B0CE-6F118CD33603}"/>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8" name="Footer Placeholder 7">
            <a:extLst>
              <a:ext uri="{FF2B5EF4-FFF2-40B4-BE49-F238E27FC236}">
                <a16:creationId xmlns:a16="http://schemas.microsoft.com/office/drawing/2014/main" id="{D6F11D8B-3DD6-4A43-8D67-7AB4AA372B2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CE0EB7F-0A26-45F3-AB2C-22848A4ACC8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8420215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819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CCCD0-F90A-494A-B01B-32ACAEE30D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01868D-938C-436A-8010-09B33633FE5F}"/>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4" name="Footer Placeholder 3">
            <a:extLst>
              <a:ext uri="{FF2B5EF4-FFF2-40B4-BE49-F238E27FC236}">
                <a16:creationId xmlns:a16="http://schemas.microsoft.com/office/drawing/2014/main" id="{585527DB-D77A-4E6C-B2D7-F1036703ACE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056F63-AF3F-4915-BC2F-1C60B3E7011E}"/>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25756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C70F4-E39B-4981-8B22-C3FED7856097}"/>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3" name="Footer Placeholder 2">
            <a:extLst>
              <a:ext uri="{FF2B5EF4-FFF2-40B4-BE49-F238E27FC236}">
                <a16:creationId xmlns:a16="http://schemas.microsoft.com/office/drawing/2014/main" id="{5930B1D2-A58E-46F2-AC74-D10E66C6BD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3E105A-DBB3-4A2A-B2CA-E732CD5C7FE9}"/>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170822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34C42-70B3-4033-9FB0-4B01ED6D1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7BEA47C-49C6-4B86-9E89-67844310F6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506E24-8D7D-4AD9-A80A-11AD39ECB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892DE1-019D-4528-B160-93B65CCBBF86}"/>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BB30E4DD-252F-43A8-8BDA-2F93594B516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3066AE-A5FB-4BD1-B185-DB8E660D07DB}"/>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298077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96D6C-5F06-4DB1-9921-DBD16DD669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45F7679-77B5-4CD6-A0E4-12031FA744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CB32BCE-010A-4041-979D-C1ED032F12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C7416A-66AF-4818-810A-A7D8AA53EE84}"/>
              </a:ext>
            </a:extLst>
          </p:cNvPr>
          <p:cNvSpPr>
            <a:spLocks noGrp="1"/>
          </p:cNvSpPr>
          <p:nvPr>
            <p:ph type="dt" sz="half" idx="10"/>
          </p:nvPr>
        </p:nvSpPr>
        <p:spPr/>
        <p:txBody>
          <a:bodyPr/>
          <a:lstStyle/>
          <a:p>
            <a:fld id="{95E44B6B-AF8C-44AE-869C-CCA912647999}" type="datetimeFigureOut">
              <a:rPr lang="en-GB" smtClean="0"/>
              <a:t>07/01/2021</a:t>
            </a:fld>
            <a:endParaRPr lang="en-GB"/>
          </a:p>
        </p:txBody>
      </p:sp>
      <p:sp>
        <p:nvSpPr>
          <p:cNvPr id="6" name="Footer Placeholder 5">
            <a:extLst>
              <a:ext uri="{FF2B5EF4-FFF2-40B4-BE49-F238E27FC236}">
                <a16:creationId xmlns:a16="http://schemas.microsoft.com/office/drawing/2014/main" id="{D68A7E67-C4EF-45D6-869F-5593554872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5C0F2E-18B5-446B-8DB6-F3B530DBFEFC}"/>
              </a:ext>
            </a:extLst>
          </p:cNvPr>
          <p:cNvSpPr>
            <a:spLocks noGrp="1"/>
          </p:cNvSpPr>
          <p:nvPr>
            <p:ph type="sldNum" sz="quarter" idx="12"/>
          </p:nvPr>
        </p:nvSpPr>
        <p:spPr/>
        <p:txBody>
          <a:bodyPr/>
          <a:lstStyle/>
          <a:p>
            <a:fld id="{DA096EE3-217D-4C82-BEA3-F768BE0BAAB4}" type="slidenum">
              <a:rPr lang="en-GB" smtClean="0"/>
              <a:t>‹#›</a:t>
            </a:fld>
            <a:endParaRPr lang="en-GB"/>
          </a:p>
        </p:txBody>
      </p:sp>
    </p:spTree>
    <p:extLst>
      <p:ext uri="{BB962C8B-B14F-4D97-AF65-F5344CB8AC3E}">
        <p14:creationId xmlns:p14="http://schemas.microsoft.com/office/powerpoint/2010/main" val="333510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E631E5-5DC7-49E7-86BE-F27183BDB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66A81C-2797-4883-8809-7B76B7D257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722079-62BB-4D48-92B2-77DD6B5D70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44B6B-AF8C-44AE-869C-CCA912647999}" type="datetimeFigureOut">
              <a:rPr lang="en-GB" smtClean="0"/>
              <a:t>07/01/2021</a:t>
            </a:fld>
            <a:endParaRPr lang="en-GB"/>
          </a:p>
        </p:txBody>
      </p:sp>
      <p:sp>
        <p:nvSpPr>
          <p:cNvPr id="5" name="Footer Placeholder 4">
            <a:extLst>
              <a:ext uri="{FF2B5EF4-FFF2-40B4-BE49-F238E27FC236}">
                <a16:creationId xmlns:a16="http://schemas.microsoft.com/office/drawing/2014/main" id="{5595E6FA-0A56-432F-A6CC-9A59A114B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78A47AF-B807-4AE2-B51D-0B486C3730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96EE3-217D-4C82-BEA3-F768BE0BAAB4}" type="slidenum">
              <a:rPr lang="en-GB" smtClean="0"/>
              <a:t>‹#›</a:t>
            </a:fld>
            <a:endParaRPr lang="en-GB"/>
          </a:p>
        </p:txBody>
      </p:sp>
    </p:spTree>
    <p:extLst>
      <p:ext uri="{BB962C8B-B14F-4D97-AF65-F5344CB8AC3E}">
        <p14:creationId xmlns:p14="http://schemas.microsoft.com/office/powerpoint/2010/main" val="2288077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BDAF4F-3A71-4D51-883B-FB9FDDAF210E}"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ABE1F0-54D3-478C-8933-AB9D1B173C90}" type="slidenum">
              <a:rPr lang="en-GB" smtClean="0"/>
              <a:t>‹#›</a:t>
            </a:fld>
            <a:endParaRPr lang="en-GB"/>
          </a:p>
        </p:txBody>
      </p:sp>
    </p:spTree>
    <p:extLst>
      <p:ext uri="{BB962C8B-B14F-4D97-AF65-F5344CB8AC3E}">
        <p14:creationId xmlns:p14="http://schemas.microsoft.com/office/powerpoint/2010/main" val="99827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18000">
              <a:schemeClr val="accent4">
                <a:lumMod val="60000"/>
                <a:lumOff val="40000"/>
              </a:schemeClr>
            </a:gs>
            <a:gs pos="26000">
              <a:schemeClr val="accent4">
                <a:lumMod val="60000"/>
                <a:lumOff val="40000"/>
              </a:schemeClr>
            </a:gs>
            <a:gs pos="100000">
              <a:schemeClr val="bg1"/>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D3886-1111-490F-81D7-55D868DAC5F0}" type="datetimeFigureOut">
              <a:rPr lang="en-GB" smtClean="0"/>
              <a:t>07/01/2021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B39B8-52F5-4F3F-AAA3-D9BA59C158DC}" type="slidenum">
              <a:rPr lang="en-GB" smtClean="0"/>
              <a:t>‹#›</a:t>
            </a:fld>
            <a:endParaRPr lang="en-GB" dirty="0"/>
          </a:p>
        </p:txBody>
      </p:sp>
    </p:spTree>
    <p:extLst>
      <p:ext uri="{BB962C8B-B14F-4D97-AF65-F5344CB8AC3E}">
        <p14:creationId xmlns:p14="http://schemas.microsoft.com/office/powerpoint/2010/main" val="41278726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7ECF9-223D-4BF6-83FF-224110DCB461}" type="datetimeFigureOut">
              <a:rPr lang="en-GB" smtClean="0"/>
              <a:t>07/01/2021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57A14-3E16-4625-A6F6-C1AFE11E59E8}" type="slidenum">
              <a:rPr lang="en-GB" smtClean="0"/>
              <a:t>‹#›</a:t>
            </a:fld>
            <a:endParaRPr lang="en-GB"/>
          </a:p>
        </p:txBody>
      </p:sp>
    </p:spTree>
    <p:extLst>
      <p:ext uri="{BB962C8B-B14F-4D97-AF65-F5344CB8AC3E}">
        <p14:creationId xmlns:p14="http://schemas.microsoft.com/office/powerpoint/2010/main" val="3638188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8581354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lassroom.thenational.academy/lessons/converting-between-units-of-metric-mass-6ww38d"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classroom.thenational.academy/lessons/to-develop-knowledge-of-relative-clauses-6mu6ae?step=1&amp;activity=video"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46.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46.xml"/><Relationship Id="rId5" Type="http://schemas.openxmlformats.org/officeDocument/2006/relationships/image" Target="../media/image17.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46.xml"/><Relationship Id="rId5" Type="http://schemas.openxmlformats.org/officeDocument/2006/relationships/image" Target="../media/image20.png"/><Relationship Id="rId4" Type="http://schemas.openxmlformats.org/officeDocument/2006/relationships/image" Target="../media/image19.png"/></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png"/><Relationship Id="rId1" Type="http://schemas.openxmlformats.org/officeDocument/2006/relationships/slideLayout" Target="../slideLayouts/slideLayout46.xml"/><Relationship Id="rId5" Type="http://schemas.openxmlformats.org/officeDocument/2006/relationships/image" Target="../media/image23.jpeg"/><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4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46.xml"/><Relationship Id="rId5" Type="http://schemas.openxmlformats.org/officeDocument/2006/relationships/image" Target="../media/image32.jpeg"/><Relationship Id="rId4" Type="http://schemas.openxmlformats.org/officeDocument/2006/relationships/image" Target="../media/image31.jpe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png"/><Relationship Id="rId1" Type="http://schemas.openxmlformats.org/officeDocument/2006/relationships/slideLayout" Target="../slideLayouts/slideLayout46.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27F3C-E903-4CDF-BCD3-146CABDC9D2A}"/>
              </a:ext>
            </a:extLst>
          </p:cNvPr>
          <p:cNvSpPr>
            <a:spLocks noGrp="1"/>
          </p:cNvSpPr>
          <p:nvPr>
            <p:ph type="ctrTitle"/>
          </p:nvPr>
        </p:nvSpPr>
        <p:spPr>
          <a:xfrm>
            <a:off x="1497874" y="2689905"/>
            <a:ext cx="9144000" cy="2387600"/>
          </a:xfrm>
        </p:spPr>
        <p:txBody>
          <a:bodyPr>
            <a:noAutofit/>
          </a:bodyPr>
          <a:lstStyle/>
          <a:p>
            <a:r>
              <a:rPr lang="en-GB" sz="2800" dirty="0" smtClean="0"/>
              <a:t>Good morning year 6 I hope you are well. Remember I am here to help if you have any questions about the work I have set. </a:t>
            </a:r>
            <a:br>
              <a:rPr lang="en-GB" sz="2800" dirty="0" smtClean="0"/>
            </a:br>
            <a:r>
              <a:rPr lang="en-GB" sz="2800" dirty="0" smtClean="0"/>
              <a:t>I hope you are all well and feeling safe. Thank you to everyone who has sent me there work so far. I am looking forward to seeing what you do today.</a:t>
            </a:r>
            <a:endParaRPr lang="en-GB" sz="2800" dirty="0"/>
          </a:p>
        </p:txBody>
      </p:sp>
      <p:sp>
        <p:nvSpPr>
          <p:cNvPr id="4" name="Title 1">
            <a:extLst>
              <a:ext uri="{FF2B5EF4-FFF2-40B4-BE49-F238E27FC236}">
                <a16:creationId xmlns:a16="http://schemas.microsoft.com/office/drawing/2014/main" id="{AEE27F3C-E903-4CDF-BCD3-146CABDC9D2A}"/>
              </a:ext>
            </a:extLst>
          </p:cNvPr>
          <p:cNvSpPr txBox="1">
            <a:spLocks/>
          </p:cNvSpPr>
          <p:nvPr/>
        </p:nvSpPr>
        <p:spPr>
          <a:xfrm>
            <a:off x="1497874" y="287383"/>
            <a:ext cx="9144000" cy="82772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b="1" dirty="0" smtClean="0"/>
              <a:t>Tuesday 12</a:t>
            </a:r>
            <a:r>
              <a:rPr lang="en-GB" sz="3600" b="1" baseline="30000" dirty="0" smtClean="0"/>
              <a:t>th</a:t>
            </a:r>
            <a:r>
              <a:rPr lang="en-GB" sz="3600" b="1" dirty="0" smtClean="0"/>
              <a:t> January 2021</a:t>
            </a:r>
            <a:endParaRPr lang="en-GB" sz="3600" b="1" dirty="0"/>
          </a:p>
        </p:txBody>
      </p:sp>
    </p:spTree>
    <p:extLst>
      <p:ext uri="{BB962C8B-B14F-4D97-AF65-F5344CB8AC3E}">
        <p14:creationId xmlns:p14="http://schemas.microsoft.com/office/powerpoint/2010/main" val="2655507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976DFC-732E-0B4D-BD6C-9CBB37EBC871}"/>
              </a:ext>
            </a:extLst>
          </p:cNvPr>
          <p:cNvSpPr/>
          <p:nvPr/>
        </p:nvSpPr>
        <p:spPr>
          <a:xfrm>
            <a:off x="231821" y="211257"/>
            <a:ext cx="11526590" cy="95410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Kilo means a thousand so kilogram means a thousand grams and kilometre means a thousand metres.</a:t>
            </a:r>
          </a:p>
        </p:txBody>
      </p:sp>
    </p:spTree>
    <p:extLst>
      <p:ext uri="{BB962C8B-B14F-4D97-AF65-F5344CB8AC3E}">
        <p14:creationId xmlns:p14="http://schemas.microsoft.com/office/powerpoint/2010/main" val="84255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21" y="211257"/>
            <a:ext cx="11526590" cy="378565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Key Facts Recap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How many millilitres are there in one litre?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 l = ? 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3229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C00D2A-F437-FE44-A3D3-F85705BEF79A}"/>
              </a:ext>
            </a:extLst>
          </p:cNvPr>
          <p:cNvSpPr/>
          <p:nvPr/>
        </p:nvSpPr>
        <p:spPr>
          <a:xfrm>
            <a:off x="332705" y="368406"/>
            <a:ext cx="11526590" cy="5816977"/>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1kg = 1000g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1000g = 1kg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1km = 1000m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1000m = 1kg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1l = 1000ml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1000ml = 1l</a:t>
            </a:r>
          </a:p>
        </p:txBody>
      </p:sp>
    </p:spTree>
    <p:extLst>
      <p:ext uri="{BB962C8B-B14F-4D97-AF65-F5344CB8AC3E}">
        <p14:creationId xmlns:p14="http://schemas.microsoft.com/office/powerpoint/2010/main" val="3083708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366DFB-FCDA-6148-A1DE-28489C426DB3}"/>
              </a:ext>
            </a:extLst>
          </p:cNvPr>
          <p:cNvSpPr/>
          <p:nvPr/>
        </p:nvSpPr>
        <p:spPr>
          <a:xfrm>
            <a:off x="1974075" y="2441764"/>
            <a:ext cx="1736373"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1000ml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1000g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1000m</a:t>
            </a:r>
          </a:p>
        </p:txBody>
      </p:sp>
      <p:sp>
        <p:nvSpPr>
          <p:cNvPr id="5" name="Rectangle 4">
            <a:extLst>
              <a:ext uri="{FF2B5EF4-FFF2-40B4-BE49-F238E27FC236}">
                <a16:creationId xmlns:a16="http://schemas.microsoft.com/office/drawing/2014/main" id="{6C64F331-1D53-4B46-9CDC-ED31DCD70776}"/>
              </a:ext>
            </a:extLst>
          </p:cNvPr>
          <p:cNvSpPr/>
          <p:nvPr/>
        </p:nvSpPr>
        <p:spPr>
          <a:xfrm>
            <a:off x="8370570" y="2346291"/>
            <a:ext cx="1106393"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1kg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1km</a:t>
            </a:r>
          </a:p>
        </p:txBody>
      </p:sp>
      <p:sp>
        <p:nvSpPr>
          <p:cNvPr id="6" name="Curved Down Arrow 5">
            <a:extLst>
              <a:ext uri="{FF2B5EF4-FFF2-40B4-BE49-F238E27FC236}">
                <a16:creationId xmlns:a16="http://schemas.microsoft.com/office/drawing/2014/main" id="{3760975A-B415-0542-B331-4608AA3820EA}"/>
              </a:ext>
            </a:extLst>
          </p:cNvPr>
          <p:cNvSpPr/>
          <p:nvPr/>
        </p:nvSpPr>
        <p:spPr>
          <a:xfrm>
            <a:off x="3821430" y="2118599"/>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Curved Down Arrow 6">
            <a:extLst>
              <a:ext uri="{FF2B5EF4-FFF2-40B4-BE49-F238E27FC236}">
                <a16:creationId xmlns:a16="http://schemas.microsoft.com/office/drawing/2014/main" id="{DC0AAF3A-52C1-8C47-BB48-1D651016734D}"/>
              </a:ext>
            </a:extLst>
          </p:cNvPr>
          <p:cNvSpPr/>
          <p:nvPr/>
        </p:nvSpPr>
        <p:spPr>
          <a:xfrm rot="10800000">
            <a:off x="3821430" y="3673524"/>
            <a:ext cx="4549140" cy="646331"/>
          </a:xfrm>
          <a:prstGeom prst="curvedDownArrow">
            <a:avLst>
              <a:gd name="adj1" fmla="val 25000"/>
              <a:gd name="adj2" fmla="val 50000"/>
              <a:gd name="adj3" fmla="val 17308"/>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8041E35-6E6A-EE43-BF84-CCE95A1714E0}"/>
              </a:ext>
            </a:extLst>
          </p:cNvPr>
          <p:cNvSpPr/>
          <p:nvPr/>
        </p:nvSpPr>
        <p:spPr>
          <a:xfrm>
            <a:off x="5290866" y="1501767"/>
            <a:ext cx="1435009"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 1000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AAC44FF0-4823-474A-A0FE-72529199F4CE}"/>
              </a:ext>
            </a:extLst>
          </p:cNvPr>
          <p:cNvSpPr/>
          <p:nvPr/>
        </p:nvSpPr>
        <p:spPr>
          <a:xfrm>
            <a:off x="5305293" y="4397211"/>
            <a:ext cx="1406155"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x 1000</a:t>
            </a:r>
            <a:endParaRPr kumimoji="0" lang="en-GB"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21990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15">
            <a:extLst>
              <a:ext uri="{FF2B5EF4-FFF2-40B4-BE49-F238E27FC236}">
                <a16:creationId xmlns:a16="http://schemas.microsoft.com/office/drawing/2014/main" id="{A7076970-5637-7D4B-84EE-6BBBBCB42914}"/>
              </a:ext>
            </a:extLst>
          </p:cNvPr>
          <p:cNvSpPr/>
          <p:nvPr/>
        </p:nvSpPr>
        <p:spPr>
          <a:xfrm>
            <a:off x="742603" y="5407480"/>
            <a:ext cx="3845084" cy="1099489"/>
          </a:xfrm>
          <a:prstGeom prst="wedgeRoundRectCallout">
            <a:avLst>
              <a:gd name="adj1" fmla="val -42613"/>
              <a:gd name="adj2" fmla="val 68937"/>
              <a:gd name="adj3" fmla="val 16667"/>
            </a:avLst>
          </a:prstGeom>
          <a:solidFill>
            <a:srgbClr val="FDCFD7"/>
          </a:solidFill>
          <a:ln w="38100">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assoonPrimaryInfant" pitchFamily="2" charset="0"/>
                <a:ea typeface="+mn-ea"/>
                <a:cs typeface="+mn-cs"/>
              </a:rPr>
              <a:t>Remember 1km = 1000m</a:t>
            </a:r>
            <a:endParaRPr kumimoji="0" lang="en-GB" sz="18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p:txBody>
      </p:sp>
      <p:sp>
        <p:nvSpPr>
          <p:cNvPr id="5" name="Rectangle 4">
            <a:extLst>
              <a:ext uri="{FF2B5EF4-FFF2-40B4-BE49-F238E27FC236}">
                <a16:creationId xmlns:a16="http://schemas.microsoft.com/office/drawing/2014/main" id="{2D702446-D220-7D44-9AA0-9433CB7D69E8}"/>
              </a:ext>
            </a:extLst>
          </p:cNvPr>
          <p:cNvSpPr/>
          <p:nvPr/>
        </p:nvSpPr>
        <p:spPr>
          <a:xfrm>
            <a:off x="332705" y="368406"/>
            <a:ext cx="11526590" cy="483209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Convert the following into metres: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3km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7km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10km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13km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5.5km</a:t>
            </a:r>
          </a:p>
        </p:txBody>
      </p:sp>
    </p:spTree>
    <p:extLst>
      <p:ext uri="{BB962C8B-B14F-4D97-AF65-F5344CB8AC3E}">
        <p14:creationId xmlns:p14="http://schemas.microsoft.com/office/powerpoint/2010/main" val="3947146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15">
            <a:extLst>
              <a:ext uri="{FF2B5EF4-FFF2-40B4-BE49-F238E27FC236}">
                <a16:creationId xmlns:a16="http://schemas.microsoft.com/office/drawing/2014/main" id="{A7076970-5637-7D4B-84EE-6BBBBCB42914}"/>
              </a:ext>
            </a:extLst>
          </p:cNvPr>
          <p:cNvSpPr/>
          <p:nvPr/>
        </p:nvSpPr>
        <p:spPr>
          <a:xfrm>
            <a:off x="742603" y="5407480"/>
            <a:ext cx="3845084" cy="1099489"/>
          </a:xfrm>
          <a:prstGeom prst="wedgeRoundRectCallout">
            <a:avLst>
              <a:gd name="adj1" fmla="val -42613"/>
              <a:gd name="adj2" fmla="val 68937"/>
              <a:gd name="adj3" fmla="val 16667"/>
            </a:avLst>
          </a:prstGeom>
          <a:solidFill>
            <a:srgbClr val="FDCFD7"/>
          </a:solidFill>
          <a:ln w="38100">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assoonPrimaryInfant" pitchFamily="2" charset="0"/>
                <a:ea typeface="+mn-ea"/>
                <a:cs typeface="+mn-cs"/>
              </a:rPr>
              <a:t>Remember 1000ml = 1l</a:t>
            </a:r>
            <a:endParaRPr kumimoji="0" lang="en-GB" sz="1800" b="0" i="0" u="none" strike="noStrike" kern="1200" cap="none" spc="0" normalizeH="0" baseline="0" noProof="0" dirty="0">
              <a:ln>
                <a:noFill/>
              </a:ln>
              <a:solidFill>
                <a:prstClr val="black"/>
              </a:solidFill>
              <a:effectLst/>
              <a:uLnTx/>
              <a:uFillTx/>
              <a:latin typeface="SassoonPrimaryInfant" pitchFamily="2" charset="0"/>
              <a:ea typeface="+mn-ea"/>
              <a:cs typeface="+mn-cs"/>
            </a:endParaRPr>
          </a:p>
        </p:txBody>
      </p:sp>
      <p:sp>
        <p:nvSpPr>
          <p:cNvPr id="5" name="Rectangle 4">
            <a:extLst>
              <a:ext uri="{FF2B5EF4-FFF2-40B4-BE49-F238E27FC236}">
                <a16:creationId xmlns:a16="http://schemas.microsoft.com/office/drawing/2014/main" id="{2D702446-D220-7D44-9AA0-9433CB7D69E8}"/>
              </a:ext>
            </a:extLst>
          </p:cNvPr>
          <p:cNvSpPr/>
          <p:nvPr/>
        </p:nvSpPr>
        <p:spPr>
          <a:xfrm>
            <a:off x="332705" y="368406"/>
            <a:ext cx="11526590" cy="483209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Convert the following into litres: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4000ml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8000ml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12000ml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17000ml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6500ml</a:t>
            </a:r>
          </a:p>
        </p:txBody>
      </p:sp>
    </p:spTree>
    <p:extLst>
      <p:ext uri="{BB962C8B-B14F-4D97-AF65-F5344CB8AC3E}">
        <p14:creationId xmlns:p14="http://schemas.microsoft.com/office/powerpoint/2010/main" val="4797761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42" y="187822"/>
            <a:ext cx="11578106" cy="569386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Practice: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Convert the following measurements into grams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2kg</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9kg</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3.5kg</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6.75kg</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p:txBody>
      </p:sp>
      <p:sp>
        <p:nvSpPr>
          <p:cNvPr id="40" name="Speech Bubble: Rectangle with Corners Rounded 15">
            <a:extLst>
              <a:ext uri="{FF2B5EF4-FFF2-40B4-BE49-F238E27FC236}">
                <a16:creationId xmlns:a16="http://schemas.microsoft.com/office/drawing/2014/main" id="{3B814C47-DD66-D543-B039-C44A5ECDBA04}"/>
              </a:ext>
            </a:extLst>
          </p:cNvPr>
          <p:cNvSpPr/>
          <p:nvPr/>
        </p:nvSpPr>
        <p:spPr>
          <a:xfrm>
            <a:off x="742603" y="5407480"/>
            <a:ext cx="3845084" cy="1099489"/>
          </a:xfrm>
          <a:prstGeom prst="wedgeRoundRectCallout">
            <a:avLst>
              <a:gd name="adj1" fmla="val -42613"/>
              <a:gd name="adj2" fmla="val 68937"/>
              <a:gd name="adj3" fmla="val 16667"/>
            </a:avLst>
          </a:prstGeom>
          <a:solidFill>
            <a:srgbClr val="FDCFD7"/>
          </a:solidFill>
          <a:ln w="38100">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assoonPrimaryInfant" pitchFamily="2" charset="0"/>
                <a:ea typeface="+mn-ea"/>
                <a:cs typeface="+mn-cs"/>
              </a:rPr>
              <a:t>1000g = 1kg</a:t>
            </a:r>
          </a:p>
        </p:txBody>
      </p:sp>
      <p:sp>
        <p:nvSpPr>
          <p:cNvPr id="41" name="Oval Callout 40">
            <a:extLst>
              <a:ext uri="{FF2B5EF4-FFF2-40B4-BE49-F238E27FC236}">
                <a16:creationId xmlns:a16="http://schemas.microsoft.com/office/drawing/2014/main" id="{5FC22CC6-68DA-124D-A263-AF80C8B65E5C}"/>
              </a:ext>
            </a:extLst>
          </p:cNvPr>
          <p:cNvSpPr/>
          <p:nvPr/>
        </p:nvSpPr>
        <p:spPr>
          <a:xfrm>
            <a:off x="6897166" y="5243771"/>
            <a:ext cx="4899882" cy="1491808"/>
          </a:xfrm>
          <a:prstGeom prst="wedgeEllipseCallout">
            <a:avLst>
              <a:gd name="adj1" fmla="val 48594"/>
              <a:gd name="adj2" fmla="val 475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 mistake are people likely to make on the final question?</a:t>
            </a:r>
          </a:p>
        </p:txBody>
      </p:sp>
    </p:spTree>
    <p:extLst>
      <p:ext uri="{BB962C8B-B14F-4D97-AF65-F5344CB8AC3E}">
        <p14:creationId xmlns:p14="http://schemas.microsoft.com/office/powerpoint/2010/main" val="439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42" y="187822"/>
            <a:ext cx="11578106" cy="526297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Practice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Convert the following measurements into </a:t>
            </a:r>
            <a:r>
              <a:rPr kumimoji="0" lang="en-US" sz="2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kilometres</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4000m</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7600m</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2345m</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500m</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p:txBody>
      </p:sp>
      <p:sp>
        <p:nvSpPr>
          <p:cNvPr id="40" name="Speech Bubble: Rectangle with Corners Rounded 15">
            <a:extLst>
              <a:ext uri="{FF2B5EF4-FFF2-40B4-BE49-F238E27FC236}">
                <a16:creationId xmlns:a16="http://schemas.microsoft.com/office/drawing/2014/main" id="{3B814C47-DD66-D543-B039-C44A5ECDBA04}"/>
              </a:ext>
            </a:extLst>
          </p:cNvPr>
          <p:cNvSpPr/>
          <p:nvPr/>
        </p:nvSpPr>
        <p:spPr>
          <a:xfrm>
            <a:off x="742603" y="5407480"/>
            <a:ext cx="3845084" cy="1099489"/>
          </a:xfrm>
          <a:prstGeom prst="wedgeRoundRectCallout">
            <a:avLst>
              <a:gd name="adj1" fmla="val -42613"/>
              <a:gd name="adj2" fmla="val 68937"/>
              <a:gd name="adj3" fmla="val 16667"/>
            </a:avLst>
          </a:prstGeom>
          <a:solidFill>
            <a:srgbClr val="FDCFD7"/>
          </a:solidFill>
          <a:ln w="38100">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assoonPrimaryInfant" pitchFamily="2" charset="0"/>
                <a:ea typeface="+mn-ea"/>
                <a:cs typeface="+mn-cs"/>
              </a:rPr>
              <a:t>1000m = 1km</a:t>
            </a:r>
          </a:p>
        </p:txBody>
      </p:sp>
      <p:sp>
        <p:nvSpPr>
          <p:cNvPr id="41" name="Oval Callout 40">
            <a:extLst>
              <a:ext uri="{FF2B5EF4-FFF2-40B4-BE49-F238E27FC236}">
                <a16:creationId xmlns:a16="http://schemas.microsoft.com/office/drawing/2014/main" id="{5FC22CC6-68DA-124D-A263-AF80C8B65E5C}"/>
              </a:ext>
            </a:extLst>
          </p:cNvPr>
          <p:cNvSpPr/>
          <p:nvPr/>
        </p:nvSpPr>
        <p:spPr>
          <a:xfrm>
            <a:off x="6897166" y="5243771"/>
            <a:ext cx="4899882" cy="1491808"/>
          </a:xfrm>
          <a:prstGeom prst="wedgeEllipseCallout">
            <a:avLst>
              <a:gd name="adj1" fmla="val 48594"/>
              <a:gd name="adj2" fmla="val 475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What’s the same and what’s different between 1.5km and 1.500km?</a:t>
            </a:r>
          </a:p>
        </p:txBody>
      </p:sp>
    </p:spTree>
    <p:extLst>
      <p:ext uri="{BB962C8B-B14F-4D97-AF65-F5344CB8AC3E}">
        <p14:creationId xmlns:p14="http://schemas.microsoft.com/office/powerpoint/2010/main" val="1450642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942" y="187822"/>
            <a:ext cx="11578106" cy="5693866"/>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Practice 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Convert the following measurements into </a:t>
            </a:r>
            <a:r>
              <a:rPr kumimoji="0" lang="en-US" sz="28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millilitres</a:t>
            </a: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5l</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8l</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8.25l</a:t>
            </a: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arenR"/>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1.23l</a:t>
            </a: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514350" marR="0" lvl="0" indent="-514350" algn="l" defTabSz="914400" rtl="0" eaLnBrk="1" fontAlgn="auto" latinLnBrk="0" hangingPunct="1">
              <a:lnSpc>
                <a:spcPct val="100000"/>
              </a:lnSpc>
              <a:spcBef>
                <a:spcPts val="0"/>
              </a:spcBef>
              <a:spcAft>
                <a:spcPts val="0"/>
              </a:spcAft>
              <a:buClrTx/>
              <a:buSzTx/>
              <a:buFontTx/>
              <a:buAutoNum type="arabicParenR"/>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p:txBody>
      </p:sp>
      <p:sp>
        <p:nvSpPr>
          <p:cNvPr id="40" name="Speech Bubble: Rectangle with Corners Rounded 15">
            <a:extLst>
              <a:ext uri="{FF2B5EF4-FFF2-40B4-BE49-F238E27FC236}">
                <a16:creationId xmlns:a16="http://schemas.microsoft.com/office/drawing/2014/main" id="{3B814C47-DD66-D543-B039-C44A5ECDBA04}"/>
              </a:ext>
            </a:extLst>
          </p:cNvPr>
          <p:cNvSpPr/>
          <p:nvPr/>
        </p:nvSpPr>
        <p:spPr>
          <a:xfrm>
            <a:off x="742603" y="5407480"/>
            <a:ext cx="3845084" cy="1099489"/>
          </a:xfrm>
          <a:prstGeom prst="wedgeRoundRectCallout">
            <a:avLst>
              <a:gd name="adj1" fmla="val -42613"/>
              <a:gd name="adj2" fmla="val 68937"/>
              <a:gd name="adj3" fmla="val 16667"/>
            </a:avLst>
          </a:prstGeom>
          <a:solidFill>
            <a:srgbClr val="FDCFD7"/>
          </a:solidFill>
          <a:ln w="38100">
            <a:solidFill>
              <a:schemeClr val="tx1"/>
            </a:solidFill>
          </a:ln>
          <a:effectLst>
            <a:glow rad="101600">
              <a:srgbClr val="FF0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SassoonPrimaryInfant" pitchFamily="2" charset="0"/>
                <a:ea typeface="+mn-ea"/>
                <a:cs typeface="+mn-cs"/>
              </a:rPr>
              <a:t>1l = 1000ml</a:t>
            </a:r>
          </a:p>
        </p:txBody>
      </p:sp>
      <p:sp>
        <p:nvSpPr>
          <p:cNvPr id="41" name="Oval Callout 40">
            <a:extLst>
              <a:ext uri="{FF2B5EF4-FFF2-40B4-BE49-F238E27FC236}">
                <a16:creationId xmlns:a16="http://schemas.microsoft.com/office/drawing/2014/main" id="{5FC22CC6-68DA-124D-A263-AF80C8B65E5C}"/>
              </a:ext>
            </a:extLst>
          </p:cNvPr>
          <p:cNvSpPr/>
          <p:nvPr/>
        </p:nvSpPr>
        <p:spPr>
          <a:xfrm>
            <a:off x="6897166" y="5243771"/>
            <a:ext cx="4899882" cy="1491808"/>
          </a:xfrm>
          <a:prstGeom prst="wedgeEllipseCallout">
            <a:avLst>
              <a:gd name="adj1" fmla="val 48594"/>
              <a:gd name="adj2" fmla="val 475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Why are the units of measurement at the end important?</a:t>
            </a:r>
          </a:p>
        </p:txBody>
      </p:sp>
    </p:spTree>
    <p:extLst>
      <p:ext uri="{BB962C8B-B14F-4D97-AF65-F5344CB8AC3E}">
        <p14:creationId xmlns:p14="http://schemas.microsoft.com/office/powerpoint/2010/main" val="2994472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7016" y="347340"/>
            <a:ext cx="2599509"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Convert the following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2kg to 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4000g to 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3000ml to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7l to 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240972" y="5734594"/>
            <a:ext cx="88304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If you have finished these have a go at one of the challenges available.</a:t>
            </a:r>
          </a:p>
        </p:txBody>
      </p:sp>
      <p:sp>
        <p:nvSpPr>
          <p:cNvPr id="10" name="TextBox 9"/>
          <p:cNvSpPr txBox="1"/>
          <p:nvPr/>
        </p:nvSpPr>
        <p:spPr>
          <a:xfrm>
            <a:off x="4614454" y="347340"/>
            <a:ext cx="2599509"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Hotter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Convert the following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2.54kg to 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7450g to 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5330ml to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7.23l to 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343.?ml to ?.???2l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p:cNvSpPr txBox="1"/>
          <p:nvPr/>
        </p:nvSpPr>
        <p:spPr>
          <a:xfrm>
            <a:off x="8601892" y="194616"/>
            <a:ext cx="2599509" cy="64633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Super spicy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Convert the following measurements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?kg to 3240g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98001g to kg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6380ml to 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0.324l to ml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Sarah has converted her drink into ml from litres as she thinks it will be easier to share between her and  4 friends. She had 1.5litres to start with. How much does each friend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5528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0D6F8A5-B348-4829-9C66-07FFAF106F35}"/>
              </a:ext>
            </a:extLst>
          </p:cNvPr>
          <p:cNvSpPr txBox="1"/>
          <p:nvPr/>
        </p:nvSpPr>
        <p:spPr>
          <a:xfrm>
            <a:off x="225419" y="311243"/>
            <a:ext cx="11892455" cy="954107"/>
          </a:xfrm>
          <a:prstGeom prst="rect">
            <a:avLst/>
          </a:prstGeom>
          <a:noFill/>
        </p:spPr>
        <p:txBody>
          <a:bodyPr wrap="square" rtlCol="0">
            <a:spAutoFit/>
          </a:bodyPr>
          <a:lstStyle/>
          <a:p>
            <a:pPr algn="ctr"/>
            <a:r>
              <a:rPr lang="en-GB" sz="2800" dirty="0">
                <a:solidFill>
                  <a:srgbClr val="002060"/>
                </a:solidFill>
                <a:latin typeface="CCW Cursive Writing 1" panose="03050602040000000000" pitchFamily="66" charset="0"/>
              </a:rPr>
              <a:t>Good morning! </a:t>
            </a:r>
          </a:p>
          <a:p>
            <a:pPr algn="ctr"/>
            <a:r>
              <a:rPr lang="en-GB" sz="2800" dirty="0">
                <a:solidFill>
                  <a:srgbClr val="002060"/>
                </a:solidFill>
                <a:latin typeface="CCW Cursive Writing 1" panose="03050602040000000000" pitchFamily="66" charset="0"/>
              </a:rPr>
              <a:t>Have a go at the following task:</a:t>
            </a:r>
          </a:p>
        </p:txBody>
      </p:sp>
      <p:sp>
        <p:nvSpPr>
          <p:cNvPr id="13" name="Rectangle 12">
            <a:extLst>
              <a:ext uri="{FF2B5EF4-FFF2-40B4-BE49-F238E27FC236}">
                <a16:creationId xmlns:a16="http://schemas.microsoft.com/office/drawing/2014/main" id="{0C2F3183-91EE-439F-8834-3CC447FBF057}"/>
              </a:ext>
            </a:extLst>
          </p:cNvPr>
          <p:cNvSpPr/>
          <p:nvPr/>
        </p:nvSpPr>
        <p:spPr>
          <a:xfrm>
            <a:off x="1963202" y="2248384"/>
            <a:ext cx="8265596" cy="3416320"/>
          </a:xfrm>
          <a:prstGeom prst="rect">
            <a:avLst/>
          </a:prstGeom>
        </p:spPr>
        <p:txBody>
          <a:bodyPr wrap="square">
            <a:spAutoFit/>
          </a:bodyPr>
          <a:lstStyle/>
          <a:p>
            <a:r>
              <a:rPr lang="en-GB" sz="2400" dirty="0">
                <a:latin typeface="CCW Cursive Writing 1" panose="03050602040000000000" pitchFamily="66" charset="0"/>
              </a:rPr>
              <a:t>Try to make the longest word you can using these letters</a:t>
            </a:r>
            <a:r>
              <a:rPr lang="en-GB" sz="2400" dirty="0" smtClean="0">
                <a:latin typeface="CCW Cursive Writing 1" panose="03050602040000000000" pitchFamily="66" charset="0"/>
              </a:rPr>
              <a:t>:</a:t>
            </a:r>
            <a:endParaRPr lang="en-GB" sz="2400" dirty="0">
              <a:latin typeface="CCW Cursive Writing 1" panose="03050602040000000000" pitchFamily="66" charset="0"/>
            </a:endParaRPr>
          </a:p>
          <a:p>
            <a:r>
              <a:rPr lang="en-GB" sz="2400" dirty="0" smtClean="0">
                <a:latin typeface="CCW Cursive Writing 1" panose="03050602040000000000" pitchFamily="66" charset="0"/>
              </a:rPr>
              <a:t>Try to make the most words you can:</a:t>
            </a:r>
            <a:endParaRPr lang="en-GB" sz="2400" dirty="0">
              <a:latin typeface="CCW Cursive Writing 1" panose="03050602040000000000" pitchFamily="66" charset="0"/>
            </a:endParaRPr>
          </a:p>
          <a:p>
            <a:endParaRPr lang="en-GB" sz="2400" dirty="0">
              <a:latin typeface="CCW Cursive Writing 1" panose="03050602040000000000" pitchFamily="66" charset="0"/>
            </a:endParaRPr>
          </a:p>
          <a:p>
            <a:endParaRPr lang="en-GB" sz="2400" dirty="0">
              <a:latin typeface="CCW Cursive Writing 1" panose="03050602040000000000" pitchFamily="66" charset="0"/>
            </a:endParaRPr>
          </a:p>
          <a:p>
            <a:endParaRPr lang="en-GB" sz="2400" dirty="0">
              <a:latin typeface="CCW Cursive Writing 1" panose="03050602040000000000" pitchFamily="66" charset="0"/>
            </a:endParaRPr>
          </a:p>
          <a:p>
            <a:endParaRPr lang="en-GB" sz="2400" dirty="0">
              <a:latin typeface="CCW Cursive Writing 1" panose="03050602040000000000" pitchFamily="66" charset="0"/>
            </a:endParaRPr>
          </a:p>
          <a:p>
            <a:pPr algn="ctr"/>
            <a:r>
              <a:rPr lang="en-GB" sz="2400" dirty="0">
                <a:latin typeface="CCW Cursive Writing 1" panose="03050602040000000000" pitchFamily="66" charset="0"/>
              </a:rPr>
              <a:t>Have you considered the spelling rules and patterns we have discussed and practiced this year?</a:t>
            </a:r>
          </a:p>
        </p:txBody>
      </p:sp>
      <p:sp>
        <p:nvSpPr>
          <p:cNvPr id="14" name="Rectangle 13">
            <a:extLst>
              <a:ext uri="{FF2B5EF4-FFF2-40B4-BE49-F238E27FC236}">
                <a16:creationId xmlns:a16="http://schemas.microsoft.com/office/drawing/2014/main" id="{000DBA36-CACB-435D-9F0E-D79F51C16301}"/>
              </a:ext>
            </a:extLst>
          </p:cNvPr>
          <p:cNvSpPr/>
          <p:nvPr/>
        </p:nvSpPr>
        <p:spPr>
          <a:xfrm>
            <a:off x="1040885" y="3741101"/>
            <a:ext cx="10520829" cy="584775"/>
          </a:xfrm>
          <a:prstGeom prst="rect">
            <a:avLst/>
          </a:prstGeom>
        </p:spPr>
        <p:txBody>
          <a:bodyPr wrap="none">
            <a:spAutoFit/>
          </a:bodyPr>
          <a:lstStyle/>
          <a:p>
            <a:r>
              <a:rPr lang="pt-BR" sz="3200" b="1" dirty="0">
                <a:solidFill>
                  <a:srgbClr val="00B050"/>
                </a:solidFill>
                <a:latin typeface="CCW Cursive Writing 1" panose="03050602040000000000" pitchFamily="66" charset="0"/>
              </a:rPr>
              <a:t>E   R   T   A   O   S   L   M   I   B</a:t>
            </a:r>
          </a:p>
        </p:txBody>
      </p:sp>
    </p:spTree>
    <p:extLst>
      <p:ext uri="{BB962C8B-B14F-4D97-AF65-F5344CB8AC3E}">
        <p14:creationId xmlns:p14="http://schemas.microsoft.com/office/powerpoint/2010/main" val="357681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If you need some more support follow the link below.</a:t>
            </a:r>
            <a:endParaRPr lang="en-GB" dirty="0"/>
          </a:p>
        </p:txBody>
      </p:sp>
      <p:sp>
        <p:nvSpPr>
          <p:cNvPr id="3" name="Content Placeholder 2"/>
          <p:cNvSpPr>
            <a:spLocks noGrp="1"/>
          </p:cNvSpPr>
          <p:nvPr>
            <p:ph idx="1"/>
          </p:nvPr>
        </p:nvSpPr>
        <p:spPr/>
        <p:txBody>
          <a:bodyPr/>
          <a:lstStyle/>
          <a:p>
            <a:pPr marL="0" indent="0">
              <a:buNone/>
            </a:pPr>
            <a:r>
              <a:rPr lang="en-GB" dirty="0">
                <a:hlinkClick r:id="rId2"/>
              </a:rPr>
              <a:t>https://</a:t>
            </a:r>
            <a:r>
              <a:rPr lang="en-GB" dirty="0" smtClean="0">
                <a:hlinkClick r:id="rId2"/>
              </a:rPr>
              <a:t>classroom.thenational.academy/lessons/converting-between-units-of-metric-mass-6ww38d</a:t>
            </a:r>
            <a:r>
              <a:rPr lang="en-GB" dirty="0" smtClean="0"/>
              <a:t> </a:t>
            </a:r>
            <a:endParaRPr lang="en-GB" dirty="0"/>
          </a:p>
        </p:txBody>
      </p:sp>
    </p:spTree>
    <p:extLst>
      <p:ext uri="{BB962C8B-B14F-4D97-AF65-F5344CB8AC3E}">
        <p14:creationId xmlns:p14="http://schemas.microsoft.com/office/powerpoint/2010/main" val="177391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latin typeface="CCW Cursive Writing 1" panose="03050602040000000000" pitchFamily="66" charset="0"/>
              </a:rPr>
              <a:t>English</a:t>
            </a:r>
          </a:p>
          <a:p>
            <a:pPr algn="ctr"/>
            <a:r>
              <a:rPr lang="en-GB" sz="2000" dirty="0">
                <a:solidFill>
                  <a:srgbClr val="002060"/>
                </a:solidFill>
                <a:latin typeface="CCW Cursive Writing 1" panose="03050602040000000000" pitchFamily="66" charset="0"/>
              </a:rPr>
              <a:t> - Relative clauses</a:t>
            </a:r>
          </a:p>
        </p:txBody>
      </p:sp>
    </p:spTree>
    <p:extLst>
      <p:ext uri="{BB962C8B-B14F-4D97-AF65-F5344CB8AC3E}">
        <p14:creationId xmlns:p14="http://schemas.microsoft.com/office/powerpoint/2010/main" val="3850241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838200" y="323273"/>
            <a:ext cx="10515600" cy="6631709"/>
          </a:xfrm>
        </p:spPr>
        <p:txBody>
          <a:bodyPr>
            <a:normAutofit fontScale="77500" lnSpcReduction="20000"/>
          </a:bodyPr>
          <a:lstStyle/>
          <a:p>
            <a:pPr marL="0" indent="0" algn="ctr">
              <a:lnSpc>
                <a:spcPct val="120000"/>
              </a:lnSpc>
              <a:buNone/>
            </a:pPr>
            <a:r>
              <a:rPr lang="en-GB" sz="3200" dirty="0">
                <a:solidFill>
                  <a:srgbClr val="7030A0"/>
                </a:solidFill>
                <a:latin typeface="CCW Cursive Writing 1" panose="03050602040000000000" pitchFamily="66" charset="0"/>
              </a:rPr>
              <a:t>Today we are going to practice using relative clauses.  </a:t>
            </a:r>
          </a:p>
          <a:p>
            <a:pPr marL="0" indent="0" algn="ctr">
              <a:lnSpc>
                <a:spcPct val="120000"/>
              </a:lnSpc>
              <a:buNone/>
            </a:pPr>
            <a:endParaRPr lang="en-GB" sz="3200" dirty="0">
              <a:solidFill>
                <a:srgbClr val="7030A0"/>
              </a:solidFill>
              <a:latin typeface="CCW Cursive Writing 1" panose="03050602040000000000" pitchFamily="66" charset="0"/>
            </a:endParaRPr>
          </a:p>
          <a:p>
            <a:pPr marL="0" indent="0" algn="ctr">
              <a:lnSpc>
                <a:spcPct val="120000"/>
              </a:lnSpc>
              <a:buNone/>
            </a:pPr>
            <a:r>
              <a:rPr lang="en-GB" sz="3200" dirty="0">
                <a:solidFill>
                  <a:srgbClr val="7030A0"/>
                </a:solidFill>
                <a:latin typeface="CCW Cursive Writing 1" panose="03050602040000000000" pitchFamily="66" charset="0"/>
              </a:rPr>
              <a:t>Watch the following video to remind you what they are, how they are used and the punctuation involved. You will have the opportunity to write some of your own during this video. </a:t>
            </a:r>
          </a:p>
          <a:p>
            <a:pPr marL="0" indent="0" algn="ctr">
              <a:lnSpc>
                <a:spcPct val="120000"/>
              </a:lnSpc>
              <a:buNone/>
            </a:pPr>
            <a:endParaRPr lang="en-GB" sz="3200" dirty="0">
              <a:solidFill>
                <a:srgbClr val="00B050"/>
              </a:solidFill>
              <a:latin typeface="Comic Sans MS" panose="030F0702030302020204" pitchFamily="66" charset="0"/>
            </a:endParaRPr>
          </a:p>
          <a:p>
            <a:pPr marL="0" indent="0" algn="ctr">
              <a:buNone/>
            </a:pPr>
            <a:r>
              <a:rPr lang="en-GB" dirty="0">
                <a:hlinkClick r:id="rId2"/>
              </a:rPr>
              <a:t>https://classroom.thenational.academy/lessons/to-develop-knowledge-of-relative-clauses-6mu6ae?step=1&amp;activity=video</a:t>
            </a:r>
            <a:endParaRPr lang="en-GB" dirty="0"/>
          </a:p>
          <a:p>
            <a:pPr marL="0" indent="0" algn="ctr">
              <a:lnSpc>
                <a:spcPct val="120000"/>
              </a:lnSpc>
              <a:buNone/>
            </a:pPr>
            <a:r>
              <a:rPr lang="en-GB" sz="3400" dirty="0" smtClean="0">
                <a:solidFill>
                  <a:srgbClr val="7030A0"/>
                </a:solidFill>
                <a:latin typeface="CCW Cursive Writing 1" panose="03050602040000000000" pitchFamily="66" charset="0"/>
              </a:rPr>
              <a:t>Next</a:t>
            </a:r>
            <a:r>
              <a:rPr lang="en-GB" sz="3400" dirty="0">
                <a:solidFill>
                  <a:srgbClr val="7030A0"/>
                </a:solidFill>
                <a:latin typeface="CCW Cursive Writing 1" panose="03050602040000000000" pitchFamily="66" charset="0"/>
              </a:rPr>
              <a:t>, write some sentences/a paragraph about your favourite animal (preferably a big cat), including as many relative clauses as possible!  </a:t>
            </a:r>
            <a:endParaRPr lang="en-GB" sz="3400" dirty="0" smtClean="0">
              <a:solidFill>
                <a:srgbClr val="7030A0"/>
              </a:solidFill>
              <a:latin typeface="CCW Cursive Writing 1" panose="03050602040000000000" pitchFamily="66" charset="0"/>
            </a:endParaRPr>
          </a:p>
          <a:p>
            <a:pPr marL="0" indent="0" algn="ctr">
              <a:lnSpc>
                <a:spcPct val="120000"/>
              </a:lnSpc>
              <a:buNone/>
            </a:pPr>
            <a:r>
              <a:rPr lang="en-GB" sz="3400" dirty="0" smtClean="0">
                <a:solidFill>
                  <a:srgbClr val="7030A0"/>
                </a:solidFill>
                <a:latin typeface="CCW Cursive Writing 1" panose="03050602040000000000" pitchFamily="66" charset="0"/>
              </a:rPr>
              <a:t>For example: Tigers, which are the largest of the big cats, live in many places around the world such as India.</a:t>
            </a:r>
            <a:r>
              <a:rPr lang="en-GB" dirty="0">
                <a:solidFill>
                  <a:srgbClr val="7030A0"/>
                </a:solidFill>
                <a:latin typeface="CCW Cursive Writing 1" panose="03050602040000000000" pitchFamily="66" charset="0"/>
              </a:rPr>
              <a:t/>
            </a:r>
            <a:br>
              <a:rPr lang="en-GB" dirty="0">
                <a:solidFill>
                  <a:srgbClr val="7030A0"/>
                </a:solidFill>
                <a:latin typeface="CCW Cursive Writing 1" panose="03050602040000000000" pitchFamily="66" charset="0"/>
              </a:rPr>
            </a:br>
            <a:r>
              <a:rPr lang="en-GB" sz="2300" dirty="0">
                <a:solidFill>
                  <a:srgbClr val="7030A0"/>
                </a:solidFill>
                <a:latin typeface="CCW Cursive Writing 1" panose="03050602040000000000" pitchFamily="66" charset="0"/>
              </a:rPr>
              <a:t>Think carefully about what other GPS techniques should you be using in your work. </a:t>
            </a:r>
            <a:endParaRPr lang="en-GB" dirty="0">
              <a:solidFill>
                <a:srgbClr val="7030A0"/>
              </a:solidFill>
              <a:latin typeface="CCW Cursive Writing 1" panose="03050602040000000000" pitchFamily="66" charset="0"/>
            </a:endParaRPr>
          </a:p>
        </p:txBody>
      </p:sp>
    </p:spTree>
    <p:extLst>
      <p:ext uri="{BB962C8B-B14F-4D97-AF65-F5344CB8AC3E}">
        <p14:creationId xmlns:p14="http://schemas.microsoft.com/office/powerpoint/2010/main" val="2617335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605910" y="149351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7030A0"/>
                </a:solidFill>
                <a:latin typeface="CCW Cursive Writing 1" panose="03050602040000000000" pitchFamily="66" charset="0"/>
              </a:rPr>
              <a:t>Guided reading</a:t>
            </a:r>
          </a:p>
        </p:txBody>
      </p:sp>
    </p:spTree>
    <p:extLst>
      <p:ext uri="{BB962C8B-B14F-4D97-AF65-F5344CB8AC3E}">
        <p14:creationId xmlns:p14="http://schemas.microsoft.com/office/powerpoint/2010/main" val="4055298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9964"/>
            <a:ext cx="10515600" cy="4966999"/>
          </a:xfrm>
        </p:spPr>
        <p:txBody>
          <a:bodyPr>
            <a:normAutofit/>
          </a:bodyPr>
          <a:lstStyle/>
          <a:p>
            <a:pPr marL="0" indent="0">
              <a:buNone/>
            </a:pPr>
            <a:r>
              <a:rPr lang="en-GB" dirty="0">
                <a:latin typeface="Comic Sans MS" panose="030F0702030302020204" pitchFamily="66" charset="0"/>
              </a:rPr>
              <a:t>We are going to continue with the text from yesterday, specifically looking at comprehension questions.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We will be looking at green questions and yellow questions today.</a:t>
            </a:r>
          </a:p>
          <a:p>
            <a:pPr marL="0" indent="0">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Can you remember what a green question focuses on? What can we do to help us find the answers?</a:t>
            </a:r>
          </a:p>
          <a:p>
            <a:pPr marL="0" indent="0" algn="ctr">
              <a:buNone/>
            </a:pPr>
            <a:r>
              <a:rPr lang="en-GB" dirty="0">
                <a:latin typeface="Comic Sans MS" panose="030F0702030302020204" pitchFamily="66" charset="0"/>
              </a:rPr>
              <a:t>Can you remember what a yellow questions focuses on? What will need to include to help us answer these questions?</a:t>
            </a:r>
          </a:p>
        </p:txBody>
      </p:sp>
    </p:spTree>
    <p:extLst>
      <p:ext uri="{BB962C8B-B14F-4D97-AF65-F5344CB8AC3E}">
        <p14:creationId xmlns:p14="http://schemas.microsoft.com/office/powerpoint/2010/main" val="3936002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09964"/>
            <a:ext cx="10515600" cy="4966999"/>
          </a:xfrm>
        </p:spPr>
        <p:txBody>
          <a:bodyPr>
            <a:normAutofit/>
          </a:bodyPr>
          <a:lstStyle/>
          <a:p>
            <a:pPr marL="0" indent="0">
              <a:buNone/>
            </a:pPr>
            <a:r>
              <a:rPr lang="en-GB" dirty="0" smtClean="0">
                <a:latin typeface="Comic Sans MS" panose="030F0702030302020204" pitchFamily="66" charset="0"/>
              </a:rPr>
              <a:t>Remember green questions focus on fact retrieval, this means we can scan through the text and find the information easily.</a:t>
            </a:r>
          </a:p>
          <a:p>
            <a:pPr marL="0" indent="0">
              <a:buNone/>
            </a:pPr>
            <a:r>
              <a:rPr lang="en-GB" dirty="0" smtClean="0">
                <a:latin typeface="Comic Sans MS" panose="030F0702030302020204" pitchFamily="66" charset="0"/>
              </a:rPr>
              <a:t>We may need to find key words in the text from the question to help us.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Yellow questions focus on inference, we will need </a:t>
            </a:r>
            <a:r>
              <a:rPr lang="en-GB" dirty="0" smtClean="0">
                <a:latin typeface="Comic Sans MS" panose="030F0702030302020204" pitchFamily="66" charset="0"/>
              </a:rPr>
              <a:t>to interpret the information we have to guide our answer. With yellow questions its always a good idea to find some evidence to support your answer.</a:t>
            </a:r>
            <a:endParaRPr lang="en-GB" dirty="0">
              <a:latin typeface="Comic Sans MS" panose="030F0702030302020204" pitchFamily="66" charset="0"/>
            </a:endParaRPr>
          </a:p>
        </p:txBody>
      </p:sp>
    </p:spTree>
    <p:extLst>
      <p:ext uri="{BB962C8B-B14F-4D97-AF65-F5344CB8AC3E}">
        <p14:creationId xmlns:p14="http://schemas.microsoft.com/office/powerpoint/2010/main" val="3780707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766" y="0"/>
            <a:ext cx="11236234" cy="1126831"/>
          </a:xfrm>
        </p:spPr>
        <p:txBody>
          <a:bodyPr>
            <a:noAutofit/>
          </a:bodyPr>
          <a:lstStyle/>
          <a:p>
            <a:r>
              <a:rPr lang="en-GB" sz="2400" dirty="0">
                <a:latin typeface="Comic Sans MS" panose="030F0702030302020204" pitchFamily="66" charset="0"/>
              </a:rPr>
              <a:t>Here is a reminder of the story. Re-read it before answering the questions.</a:t>
            </a:r>
          </a:p>
        </p:txBody>
      </p:sp>
      <p:pic>
        <p:nvPicPr>
          <p:cNvPr id="4" name="Picture 3"/>
          <p:cNvPicPr>
            <a:picLocks noChangeAspect="1"/>
          </p:cNvPicPr>
          <p:nvPr/>
        </p:nvPicPr>
        <p:blipFill rotWithShape="1">
          <a:blip r:embed="rId2"/>
          <a:srcRect l="21219" t="22897" r="45650" b="28909"/>
          <a:stretch/>
        </p:blipFill>
        <p:spPr>
          <a:xfrm>
            <a:off x="2116183" y="1126831"/>
            <a:ext cx="7424041" cy="5731169"/>
          </a:xfrm>
          <a:prstGeom prst="rect">
            <a:avLst/>
          </a:prstGeom>
        </p:spPr>
      </p:pic>
    </p:spTree>
    <p:extLst>
      <p:ext uri="{BB962C8B-B14F-4D97-AF65-F5344CB8AC3E}">
        <p14:creationId xmlns:p14="http://schemas.microsoft.com/office/powerpoint/2010/main" val="3671585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319" t="18839" r="45951" b="33125"/>
          <a:stretch/>
        </p:blipFill>
        <p:spPr>
          <a:xfrm>
            <a:off x="2129246" y="318195"/>
            <a:ext cx="7545620" cy="6226296"/>
          </a:xfrm>
          <a:prstGeom prst="rect">
            <a:avLst/>
          </a:prstGeom>
        </p:spPr>
      </p:pic>
    </p:spTree>
    <p:extLst>
      <p:ext uri="{BB962C8B-B14F-4D97-AF65-F5344CB8AC3E}">
        <p14:creationId xmlns:p14="http://schemas.microsoft.com/office/powerpoint/2010/main" val="691251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1219" t="49732" r="45750" b="6697"/>
          <a:stretch/>
        </p:blipFill>
        <p:spPr>
          <a:xfrm>
            <a:off x="2228341" y="429306"/>
            <a:ext cx="7660242" cy="5865223"/>
          </a:xfrm>
          <a:prstGeom prst="rect">
            <a:avLst/>
          </a:prstGeom>
        </p:spPr>
      </p:pic>
    </p:spTree>
    <p:extLst>
      <p:ext uri="{BB962C8B-B14F-4D97-AF65-F5344CB8AC3E}">
        <p14:creationId xmlns:p14="http://schemas.microsoft.com/office/powerpoint/2010/main" val="29045919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8" y="180398"/>
            <a:ext cx="10515600" cy="1325563"/>
          </a:xfrm>
        </p:spPr>
        <p:txBody>
          <a:bodyPr/>
          <a:lstStyle/>
          <a:p>
            <a:r>
              <a:rPr lang="en-GB" dirty="0">
                <a:latin typeface="Comic Sans MS" panose="030F0702030302020204" pitchFamily="66" charset="0"/>
              </a:rPr>
              <a:t>Comprehension questions (green).</a:t>
            </a:r>
          </a:p>
        </p:txBody>
      </p:sp>
      <p:sp>
        <p:nvSpPr>
          <p:cNvPr id="3" name="Content Placeholder 2"/>
          <p:cNvSpPr>
            <a:spLocks noGrp="1"/>
          </p:cNvSpPr>
          <p:nvPr>
            <p:ph idx="1"/>
          </p:nvPr>
        </p:nvSpPr>
        <p:spPr/>
        <p:txBody>
          <a:bodyPr>
            <a:normAutofit fontScale="85000" lnSpcReduction="20000"/>
          </a:bodyPr>
          <a:lstStyle/>
          <a:p>
            <a:pPr marL="0" indent="0">
              <a:buNone/>
            </a:pPr>
            <a:r>
              <a:rPr lang="en-GB" dirty="0">
                <a:latin typeface="Comic Sans MS" panose="030F0702030302020204" pitchFamily="66" charset="0"/>
              </a:rPr>
              <a:t>What sort of berries does the character want to pick?</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What month is the story set?</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What city is the story set in?</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How old is the main character?</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How did the character move to get to the bush?</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‘The character cut their elbow.’ is this statement true?</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849419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Arithmetic</a:t>
            </a:r>
          </a:p>
        </p:txBody>
      </p:sp>
    </p:spTree>
    <p:extLst>
      <p:ext uri="{BB962C8B-B14F-4D97-AF65-F5344CB8AC3E}">
        <p14:creationId xmlns:p14="http://schemas.microsoft.com/office/powerpoint/2010/main" val="4264414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Comprehension questions (yellow).</a:t>
            </a:r>
          </a:p>
        </p:txBody>
      </p:sp>
      <p:sp>
        <p:nvSpPr>
          <p:cNvPr id="3" name="Content Placeholder 2"/>
          <p:cNvSpPr>
            <a:spLocks noGrp="1"/>
          </p:cNvSpPr>
          <p:nvPr>
            <p:ph idx="1"/>
          </p:nvPr>
        </p:nvSpPr>
        <p:spPr>
          <a:xfrm>
            <a:off x="644236" y="2379807"/>
            <a:ext cx="10515600" cy="4351338"/>
          </a:xfrm>
        </p:spPr>
        <p:txBody>
          <a:bodyPr/>
          <a:lstStyle/>
          <a:p>
            <a:pPr marL="0" indent="0">
              <a:buNone/>
            </a:pPr>
            <a:r>
              <a:rPr lang="en-GB" dirty="0">
                <a:latin typeface="Comic Sans MS" panose="030F0702030302020204" pitchFamily="66" charset="0"/>
              </a:rPr>
              <a:t>Why do you think the lady eyes the main character in the way she did?</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How do you know the character wants to eat the berries?</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What impression do you get of London? Use evidence from the text to support your answer.</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169105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7030A0"/>
                </a:solidFill>
                <a:latin typeface="CCW Cursive Writing 1" panose="03050602040000000000" pitchFamily="66" charset="0"/>
              </a:rPr>
              <a:t>Spelling</a:t>
            </a:r>
          </a:p>
        </p:txBody>
      </p:sp>
    </p:spTree>
    <p:extLst>
      <p:ext uri="{BB962C8B-B14F-4D97-AF65-F5344CB8AC3E}">
        <p14:creationId xmlns:p14="http://schemas.microsoft.com/office/powerpoint/2010/main" val="1890817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225136" y="570779"/>
            <a:ext cx="11741727" cy="911180"/>
          </a:xfrm>
        </p:spPr>
        <p:txBody>
          <a:bodyPr>
            <a:normAutofit/>
          </a:bodyPr>
          <a:lstStyle/>
          <a:p>
            <a:pPr marL="0" indent="0" algn="ctr">
              <a:buNone/>
            </a:pPr>
            <a:r>
              <a:rPr lang="en-GB" sz="3600" u="sng" dirty="0">
                <a:latin typeface="Comic Sans MS" panose="030F0702030302020204" pitchFamily="66" charset="0"/>
              </a:rPr>
              <a:t>-</a:t>
            </a:r>
            <a:r>
              <a:rPr lang="en-GB" sz="3600" u="sng" dirty="0" err="1">
                <a:latin typeface="Comic Sans MS" panose="030F0702030302020204" pitchFamily="66" charset="0"/>
              </a:rPr>
              <a:t>cian</a:t>
            </a:r>
            <a:r>
              <a:rPr lang="en-GB" sz="3600" u="sng" dirty="0">
                <a:latin typeface="Comic Sans MS" panose="030F0702030302020204" pitchFamily="66" charset="0"/>
              </a:rPr>
              <a:t> spelling</a:t>
            </a:r>
          </a:p>
          <a:p>
            <a:pPr marL="0" indent="0" algn="ctr">
              <a:buNone/>
            </a:pPr>
            <a:endParaRPr lang="en-GB" sz="3600" u="sng" dirty="0">
              <a:latin typeface="Comic Sans MS" panose="030F0702030302020204" pitchFamily="66" charset="0"/>
            </a:endParaRPr>
          </a:p>
        </p:txBody>
      </p:sp>
      <p:sp>
        <p:nvSpPr>
          <p:cNvPr id="4" name="Rectangle 46">
            <a:extLst>
              <a:ext uri="{FF2B5EF4-FFF2-40B4-BE49-F238E27FC236}">
                <a16:creationId xmlns:a16="http://schemas.microsoft.com/office/drawing/2014/main" id="{FF8762E2-2E82-4EB5-9867-3753029060A8}"/>
              </a:ext>
            </a:extLst>
          </p:cNvPr>
          <p:cNvSpPr>
            <a:spLocks noChangeArrowheads="1"/>
          </p:cNvSpPr>
          <p:nvPr/>
        </p:nvSpPr>
        <p:spPr bwMode="auto">
          <a:xfrm>
            <a:off x="1487632" y="1939636"/>
            <a:ext cx="830547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endParaRPr lang="en-GB" altLang="en-US" sz="2800" b="1" dirty="0">
              <a:latin typeface="Comic Sans MS" panose="030F0702030302020204" pitchFamily="66" charset="0"/>
            </a:endParaRPr>
          </a:p>
          <a:p>
            <a:pPr algn="ctr">
              <a:spcBef>
                <a:spcPct val="50000"/>
              </a:spcBef>
            </a:pPr>
            <a:r>
              <a:rPr lang="en-GB" altLang="en-US" sz="2800" b="1" dirty="0">
                <a:latin typeface="Comic Sans MS" panose="030F0702030302020204" pitchFamily="66" charset="0"/>
              </a:rPr>
              <a:t>Can you think of any words that end in -</a:t>
            </a:r>
            <a:r>
              <a:rPr lang="en-GB" altLang="en-US" sz="2800" b="1" dirty="0" err="1">
                <a:latin typeface="Comic Sans MS" panose="030F0702030302020204" pitchFamily="66" charset="0"/>
              </a:rPr>
              <a:t>cian</a:t>
            </a:r>
            <a:r>
              <a:rPr lang="en-GB" altLang="en-US" sz="2800" b="1" dirty="0">
                <a:latin typeface="Comic Sans MS" panose="030F0702030302020204" pitchFamily="66" charset="0"/>
              </a:rPr>
              <a:t>?</a:t>
            </a:r>
          </a:p>
          <a:p>
            <a:pPr algn="ctr">
              <a:spcBef>
                <a:spcPct val="50000"/>
              </a:spcBef>
            </a:pPr>
            <a:endParaRPr lang="en-GB" altLang="en-US" sz="2800" b="1" dirty="0">
              <a:latin typeface="Comic Sans MS" panose="030F0702030302020204" pitchFamily="66" charset="0"/>
            </a:endParaRPr>
          </a:p>
          <a:p>
            <a:pPr algn="ctr">
              <a:spcBef>
                <a:spcPct val="50000"/>
              </a:spcBef>
            </a:pPr>
            <a:r>
              <a:rPr lang="en-GB" altLang="en-US" sz="2800" b="1" dirty="0">
                <a:latin typeface="Comic Sans MS" panose="030F0702030302020204" pitchFamily="66" charset="0"/>
              </a:rPr>
              <a:t>Give the rules you think apply to this ending. </a:t>
            </a:r>
          </a:p>
        </p:txBody>
      </p:sp>
    </p:spTree>
    <p:extLst>
      <p:ext uri="{BB962C8B-B14F-4D97-AF65-F5344CB8AC3E}">
        <p14:creationId xmlns:p14="http://schemas.microsoft.com/office/powerpoint/2010/main" val="947902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A679F-96D5-416B-9944-D480850C806C}"/>
              </a:ext>
            </a:extLst>
          </p:cNvPr>
          <p:cNvSpPr>
            <a:spLocks noGrp="1"/>
          </p:cNvSpPr>
          <p:nvPr>
            <p:ph idx="1"/>
          </p:nvPr>
        </p:nvSpPr>
        <p:spPr>
          <a:xfrm>
            <a:off x="225136" y="570779"/>
            <a:ext cx="11741727" cy="911180"/>
          </a:xfrm>
        </p:spPr>
        <p:txBody>
          <a:bodyPr>
            <a:normAutofit/>
          </a:bodyPr>
          <a:lstStyle/>
          <a:p>
            <a:pPr marL="0" indent="0" algn="ctr">
              <a:buNone/>
            </a:pPr>
            <a:r>
              <a:rPr lang="en-GB" sz="3600" u="sng" dirty="0">
                <a:latin typeface="Comic Sans MS" panose="030F0702030302020204" pitchFamily="66" charset="0"/>
              </a:rPr>
              <a:t>-</a:t>
            </a:r>
            <a:r>
              <a:rPr lang="en-GB" sz="3600" u="sng" dirty="0" err="1">
                <a:latin typeface="Comic Sans MS" panose="030F0702030302020204" pitchFamily="66" charset="0"/>
              </a:rPr>
              <a:t>cian</a:t>
            </a:r>
            <a:r>
              <a:rPr lang="en-GB" sz="3600" u="sng" dirty="0">
                <a:latin typeface="Comic Sans MS" panose="030F0702030302020204" pitchFamily="66" charset="0"/>
              </a:rPr>
              <a:t> spelling</a:t>
            </a:r>
          </a:p>
          <a:p>
            <a:pPr marL="0" indent="0" algn="ctr">
              <a:buNone/>
            </a:pPr>
            <a:endParaRPr lang="en-GB" sz="3600" u="sng" dirty="0">
              <a:latin typeface="Comic Sans MS" panose="030F0702030302020204" pitchFamily="66" charset="0"/>
            </a:endParaRPr>
          </a:p>
        </p:txBody>
      </p:sp>
      <p:sp>
        <p:nvSpPr>
          <p:cNvPr id="4" name="Rectangle 46">
            <a:extLst>
              <a:ext uri="{FF2B5EF4-FFF2-40B4-BE49-F238E27FC236}">
                <a16:creationId xmlns:a16="http://schemas.microsoft.com/office/drawing/2014/main" id="{FF8762E2-2E82-4EB5-9867-3753029060A8}"/>
              </a:ext>
            </a:extLst>
          </p:cNvPr>
          <p:cNvSpPr>
            <a:spLocks noChangeArrowheads="1"/>
          </p:cNvSpPr>
          <p:nvPr/>
        </p:nvSpPr>
        <p:spPr bwMode="auto">
          <a:xfrm>
            <a:off x="2863850" y="1745672"/>
            <a:ext cx="680186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GB" altLang="en-US" sz="2800" dirty="0">
                <a:latin typeface="Arial" panose="020B0604020202020204" pitchFamily="34" charset="0"/>
              </a:rPr>
              <a:t>Where words end in </a:t>
            </a:r>
            <a:r>
              <a:rPr lang="en-GB" altLang="en-US" sz="2800" b="1" dirty="0">
                <a:latin typeface="Arial" panose="020B0604020202020204" pitchFamily="34" charset="0"/>
              </a:rPr>
              <a:t>c (</a:t>
            </a:r>
            <a:r>
              <a:rPr lang="en-GB" altLang="en-US" sz="2800" dirty="0">
                <a:latin typeface="Arial" panose="020B0604020202020204" pitchFamily="34" charset="0"/>
              </a:rPr>
              <a:t> music - musician)</a:t>
            </a:r>
          </a:p>
          <a:p>
            <a:pPr>
              <a:spcBef>
                <a:spcPct val="50000"/>
              </a:spcBef>
            </a:pPr>
            <a:r>
              <a:rPr lang="en-GB" altLang="en-US" sz="2800" dirty="0">
                <a:latin typeface="Arial" panose="020B0604020202020204" pitchFamily="34" charset="0"/>
              </a:rPr>
              <a:t>Common in occupations (Technician)</a:t>
            </a:r>
          </a:p>
        </p:txBody>
      </p:sp>
    </p:spTree>
    <p:extLst>
      <p:ext uri="{BB962C8B-B14F-4D97-AF65-F5344CB8AC3E}">
        <p14:creationId xmlns:p14="http://schemas.microsoft.com/office/powerpoint/2010/main" val="34987801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We generally find that words ending in –</a:t>
            </a:r>
            <a:r>
              <a:rPr lang="en-GB" dirty="0" err="1" smtClean="0"/>
              <a:t>cian</a:t>
            </a:r>
            <a:r>
              <a:rPr lang="en-GB" dirty="0" smtClean="0"/>
              <a:t> are associated with someone's occupation. How many can you think of are there any words that end in the suffix –</a:t>
            </a:r>
            <a:r>
              <a:rPr lang="en-GB" dirty="0" err="1" smtClean="0"/>
              <a:t>cian</a:t>
            </a:r>
            <a:r>
              <a:rPr lang="en-GB" dirty="0" smtClean="0"/>
              <a:t> that don’t follow that rule?</a:t>
            </a:r>
          </a:p>
        </p:txBody>
      </p:sp>
    </p:spTree>
    <p:extLst>
      <p:ext uri="{BB962C8B-B14F-4D97-AF65-F5344CB8AC3E}">
        <p14:creationId xmlns:p14="http://schemas.microsoft.com/office/powerpoint/2010/main" val="3973465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54928" y="1669002"/>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a:solidFill>
                  <a:srgbClr val="7030A0"/>
                </a:solidFill>
                <a:latin typeface="CCW Cursive Writing 1" panose="03050602040000000000" pitchFamily="66" charset="0"/>
              </a:rPr>
              <a:t>Science </a:t>
            </a:r>
            <a:endParaRPr lang="en-GB" sz="3200" dirty="0">
              <a:solidFill>
                <a:srgbClr val="7030A0"/>
              </a:solidFill>
              <a:latin typeface="CCW Cursive Writing 1" panose="03050602040000000000" pitchFamily="66" charset="0"/>
            </a:endParaRPr>
          </a:p>
        </p:txBody>
      </p:sp>
    </p:spTree>
    <p:extLst>
      <p:ext uri="{BB962C8B-B14F-4D97-AF65-F5344CB8AC3E}">
        <p14:creationId xmlns:p14="http://schemas.microsoft.com/office/powerpoint/2010/main" val="1745848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 name="Rounded Rectangle 24"/>
          <p:cNvSpPr/>
          <p:nvPr/>
        </p:nvSpPr>
        <p:spPr bwMode="auto">
          <a:xfrm>
            <a:off x="2027239" y="2930526"/>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latin typeface="Sassoon Infant Rg"/>
              </a:rPr>
              <a:t> </a:t>
            </a:r>
          </a:p>
        </p:txBody>
      </p:sp>
      <p:sp>
        <p:nvSpPr>
          <p:cNvPr id="24" name="Rounded Rectangle 23"/>
          <p:cNvSpPr/>
          <p:nvPr/>
        </p:nvSpPr>
        <p:spPr bwMode="auto">
          <a:xfrm>
            <a:off x="2027239" y="512764"/>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srgbClr val="FFFFFF"/>
                </a:solidFill>
                <a:latin typeface="Sassoon Infant Rg"/>
              </a:rPr>
              <a:t> </a:t>
            </a:r>
          </a:p>
        </p:txBody>
      </p:sp>
      <p:sp>
        <p:nvSpPr>
          <p:cNvPr id="6148" name="Title 1"/>
          <p:cNvSpPr txBox="1">
            <a:spLocks/>
          </p:cNvSpPr>
          <p:nvPr/>
        </p:nvSpPr>
        <p:spPr bwMode="auto">
          <a:xfrm>
            <a:off x="2152650" y="30718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fontAlgn="base">
              <a:spcBef>
                <a:spcPct val="0"/>
              </a:spcBef>
              <a:spcAft>
                <a:spcPct val="0"/>
              </a:spcAft>
              <a:buNone/>
            </a:pPr>
            <a:r>
              <a:rPr lang="en-US" altLang="en-US" sz="3600" b="1">
                <a:latin typeface="Sassoon Infant Md" pitchFamily="50" charset="0"/>
              </a:rPr>
              <a:t>Success Criteria</a:t>
            </a:r>
          </a:p>
        </p:txBody>
      </p:sp>
      <p:sp>
        <p:nvSpPr>
          <p:cNvPr id="6149" name="Title 1"/>
          <p:cNvSpPr txBox="1">
            <a:spLocks/>
          </p:cNvSpPr>
          <p:nvPr/>
        </p:nvSpPr>
        <p:spPr bwMode="auto">
          <a:xfrm>
            <a:off x="2152650" y="735013"/>
            <a:ext cx="78867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fontAlgn="base">
              <a:spcBef>
                <a:spcPct val="0"/>
              </a:spcBef>
              <a:spcAft>
                <a:spcPct val="0"/>
              </a:spcAft>
              <a:buNone/>
            </a:pPr>
            <a:r>
              <a:rPr lang="en-US" altLang="en-US" sz="3600" b="1">
                <a:latin typeface="Sassoon Infant Md" pitchFamily="50" charset="0"/>
              </a:rPr>
              <a:t>Aim</a:t>
            </a:r>
          </a:p>
        </p:txBody>
      </p:sp>
      <p:sp>
        <p:nvSpPr>
          <p:cNvPr id="6150" name="Content Placeholder 15"/>
          <p:cNvSpPr>
            <a:spLocks noGrp="1"/>
          </p:cNvSpPr>
          <p:nvPr>
            <p:ph idx="1"/>
          </p:nvPr>
        </p:nvSpPr>
        <p:spPr>
          <a:xfrm>
            <a:off x="2152650" y="1127125"/>
            <a:ext cx="7886700" cy="1409700"/>
          </a:xfrm>
        </p:spPr>
        <p:txBody>
          <a:bodyPr/>
          <a:lstStyle/>
          <a:p>
            <a:pPr eaLnBrk="1" hangingPunct="1"/>
            <a:r>
              <a:rPr lang="en-GB" altLang="en-US"/>
              <a:t>I can explain the scientific concept of inheritance.</a:t>
            </a:r>
          </a:p>
        </p:txBody>
      </p:sp>
      <p:sp>
        <p:nvSpPr>
          <p:cNvPr id="6151" name="Content Placeholder 15"/>
          <p:cNvSpPr txBox="1">
            <a:spLocks/>
          </p:cNvSpPr>
          <p:nvPr/>
        </p:nvSpPr>
        <p:spPr bwMode="auto">
          <a:xfrm>
            <a:off x="2152650" y="3467100"/>
            <a:ext cx="78867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fontAlgn="base">
              <a:spcAft>
                <a:spcPct val="0"/>
              </a:spcAft>
            </a:pPr>
            <a:r>
              <a:rPr lang="en-GB" altLang="en-US" dirty="0"/>
              <a:t>I can identify inherited characteristic that are passed on from parent to offspring.</a:t>
            </a:r>
          </a:p>
          <a:p>
            <a:pPr fontAlgn="base">
              <a:spcAft>
                <a:spcPct val="0"/>
              </a:spcAft>
            </a:pPr>
            <a:r>
              <a:rPr lang="en-GB" altLang="en-US" dirty="0"/>
              <a:t>I can explain how inherited characteristics can lead to variation.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a:t>This half term we are going to be learning about evolution and inheritance.</a:t>
            </a:r>
          </a:p>
          <a:p>
            <a:pPr marL="0" indent="0">
              <a:buNone/>
            </a:pPr>
            <a:endParaRPr lang="en-GB" dirty="0"/>
          </a:p>
          <a:p>
            <a:pPr marL="0" indent="0">
              <a:buNone/>
            </a:pPr>
            <a:r>
              <a:rPr lang="en-GB" dirty="0"/>
              <a:t>Evolution is a theory created made famous by a scientist called Charles Darwin. </a:t>
            </a:r>
          </a:p>
          <a:p>
            <a:pPr marL="0" indent="0">
              <a:buNone/>
            </a:pPr>
            <a:endParaRPr lang="en-GB" dirty="0"/>
          </a:p>
          <a:p>
            <a:pPr marL="0" indent="0">
              <a:buNone/>
            </a:pPr>
            <a:r>
              <a:rPr lang="en-GB" dirty="0"/>
              <a:t>In a spider diagram look write down what you already know about evolution and inheritance.</a:t>
            </a:r>
          </a:p>
        </p:txBody>
      </p:sp>
    </p:spTree>
    <p:extLst>
      <p:ext uri="{BB962C8B-B14F-4D97-AF65-F5344CB8AC3E}">
        <p14:creationId xmlns:p14="http://schemas.microsoft.com/office/powerpoint/2010/main" val="2620633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Key Vocabulary</a:t>
            </a:r>
          </a:p>
        </p:txBody>
      </p:sp>
      <p:sp>
        <p:nvSpPr>
          <p:cNvPr id="2" name="Rectangle 1"/>
          <p:cNvSpPr/>
          <p:nvPr/>
        </p:nvSpPr>
        <p:spPr>
          <a:xfrm>
            <a:off x="2279650" y="1449389"/>
            <a:ext cx="2103438" cy="4643437"/>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449389"/>
            <a:ext cx="2103438" cy="46434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rgbClr val="1C1C1C"/>
                </a:solidFill>
                <a:latin typeface="Sassoon Infant Rg"/>
              </a:rPr>
              <a:t>Write one or two concise sentences to explain the meaning of the words. In the box to the side.</a:t>
            </a:r>
          </a:p>
          <a:p>
            <a:pPr>
              <a:defRPr/>
            </a:pPr>
            <a:endParaRPr lang="en-GB" dirty="0">
              <a:solidFill>
                <a:srgbClr val="1C1C1C"/>
              </a:solidFill>
              <a:latin typeface="Sassoon Infant Rg"/>
            </a:endParaRPr>
          </a:p>
          <a:p>
            <a:pPr>
              <a:defRPr/>
            </a:pPr>
            <a:r>
              <a:rPr lang="en-GB" dirty="0">
                <a:solidFill>
                  <a:srgbClr val="1C1C1C"/>
                </a:solidFill>
                <a:latin typeface="Sassoon Infant Rg"/>
              </a:rPr>
              <a:t>Use a dictionary to help you with this.</a:t>
            </a:r>
          </a:p>
        </p:txBody>
      </p:sp>
      <p:sp>
        <p:nvSpPr>
          <p:cNvPr id="8" name="Rectangle 7"/>
          <p:cNvSpPr/>
          <p:nvPr/>
        </p:nvSpPr>
        <p:spPr>
          <a:xfrm>
            <a:off x="4532314" y="1449389"/>
            <a:ext cx="5380037" cy="4643437"/>
          </a:xfrm>
          <a:prstGeom prst="rect">
            <a:avLst/>
          </a:prstGeom>
          <a:solidFill>
            <a:srgbClr val="A0B3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pic>
        <p:nvPicPr>
          <p:cNvPr id="7175" name="Individual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681538" y="1828800"/>
            <a:ext cx="4965700" cy="357663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Evolution…</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Parent…</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Fossil….</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Variation….</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Offspring…..</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Inheritance…..</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Environment….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CDA31-FA38-441C-B586-3C169087A7A9}"/>
              </a:ext>
            </a:extLst>
          </p:cNvPr>
          <p:cNvPicPr>
            <a:picLocks noChangeAspect="1"/>
          </p:cNvPicPr>
          <p:nvPr/>
        </p:nvPicPr>
        <p:blipFill>
          <a:blip r:embed="rId2"/>
          <a:stretch>
            <a:fillRect/>
          </a:stretch>
        </p:blipFill>
        <p:spPr>
          <a:xfrm>
            <a:off x="93928" y="83127"/>
            <a:ext cx="7138143" cy="3811678"/>
          </a:xfrm>
          <a:prstGeom prst="rect">
            <a:avLst/>
          </a:prstGeom>
        </p:spPr>
      </p:pic>
      <p:pic>
        <p:nvPicPr>
          <p:cNvPr id="8" name="Picture 7">
            <a:extLst>
              <a:ext uri="{FF2B5EF4-FFF2-40B4-BE49-F238E27FC236}">
                <a16:creationId xmlns:a16="http://schemas.microsoft.com/office/drawing/2014/main" id="{B36D0599-6332-4E4A-B513-B4A206615448}"/>
              </a:ext>
            </a:extLst>
          </p:cNvPr>
          <p:cNvPicPr>
            <a:picLocks noChangeAspect="1"/>
          </p:cNvPicPr>
          <p:nvPr/>
        </p:nvPicPr>
        <p:blipFill>
          <a:blip r:embed="rId3"/>
          <a:stretch>
            <a:fillRect/>
          </a:stretch>
        </p:blipFill>
        <p:spPr>
          <a:xfrm>
            <a:off x="4627419" y="2815460"/>
            <a:ext cx="7470654" cy="3925347"/>
          </a:xfrm>
          <a:prstGeom prst="rect">
            <a:avLst/>
          </a:prstGeom>
        </p:spPr>
      </p:pic>
    </p:spTree>
    <p:extLst>
      <p:ext uri="{BB962C8B-B14F-4D97-AF65-F5344CB8AC3E}">
        <p14:creationId xmlns:p14="http://schemas.microsoft.com/office/powerpoint/2010/main" val="1959320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Title 5"/>
          <p:cNvSpPr>
            <a:spLocks noGrp="1"/>
          </p:cNvSpPr>
          <p:nvPr>
            <p:ph type="title"/>
          </p:nvPr>
        </p:nvSpPr>
        <p:spPr>
          <a:xfrm>
            <a:off x="1981201" y="485776"/>
            <a:ext cx="8220075" cy="1508125"/>
          </a:xfrm>
        </p:spPr>
        <p:txBody>
          <a:bodyPr>
            <a:normAutofit fontScale="90000"/>
          </a:bodyPr>
          <a:lstStyle/>
          <a:p>
            <a:pPr algn="ctr" eaLnBrk="1" hangingPunct="1">
              <a:defRPr/>
            </a:pPr>
            <a:r>
              <a:rPr lang="en-GB" altLang="en-US"/>
              <a:t>Cells, Chromosomes, </a:t>
            </a:r>
            <a:br>
              <a:rPr lang="en-GB" altLang="en-US"/>
            </a:br>
            <a:r>
              <a:rPr lang="en-GB" altLang="en-US"/>
              <a:t>DNA and Genes</a:t>
            </a:r>
          </a:p>
        </p:txBody>
      </p:sp>
      <p:sp>
        <p:nvSpPr>
          <p:cNvPr id="2" name="Rectangle 1"/>
          <p:cNvSpPr/>
          <p:nvPr/>
        </p:nvSpPr>
        <p:spPr>
          <a:xfrm>
            <a:off x="2279650" y="3054351"/>
            <a:ext cx="7632700" cy="3038475"/>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8" name="Rectangle 7"/>
          <p:cNvSpPr/>
          <p:nvPr/>
        </p:nvSpPr>
        <p:spPr>
          <a:xfrm>
            <a:off x="2279650" y="1993901"/>
            <a:ext cx="7632700" cy="938213"/>
          </a:xfrm>
          <a:prstGeom prst="rect">
            <a:avLst/>
          </a:prstGeom>
          <a:solidFill>
            <a:srgbClr val="A0B3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993901"/>
            <a:ext cx="7632700" cy="9382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While you will not be examining these in detail, it is helpful to know about the building blocks of life for this unit.</a:t>
            </a:r>
          </a:p>
        </p:txBody>
      </p:sp>
      <p:sp>
        <p:nvSpPr>
          <p:cNvPr id="7" name="Rounded Rectangle 6"/>
          <p:cNvSpPr/>
          <p:nvPr/>
        </p:nvSpPr>
        <p:spPr>
          <a:xfrm>
            <a:off x="2770188" y="4051301"/>
            <a:ext cx="1179512" cy="3857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Cells</a:t>
            </a:r>
          </a:p>
        </p:txBody>
      </p:sp>
      <p:sp>
        <p:nvSpPr>
          <p:cNvPr id="10" name="Rounded Rectangle 9"/>
          <p:cNvSpPr/>
          <p:nvPr/>
        </p:nvSpPr>
        <p:spPr>
          <a:xfrm>
            <a:off x="6096000" y="3741738"/>
            <a:ext cx="3551238" cy="16637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Cells are the building blocks of all living things. All living things are made up of cells. Amoebas have one cell. Humans have trillions of cells!</a:t>
            </a:r>
          </a:p>
        </p:txBody>
      </p:sp>
      <p:pic>
        <p:nvPicPr>
          <p:cNvPr id="82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6526" y="4506914"/>
            <a:ext cx="2149475" cy="151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84626" y="3121026"/>
            <a:ext cx="2073275"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own Arrow 11"/>
          <p:cNvSpPr/>
          <p:nvPr/>
        </p:nvSpPr>
        <p:spPr>
          <a:xfrm>
            <a:off x="3171826" y="4811713"/>
            <a:ext cx="346075" cy="552450"/>
          </a:xfrm>
          <a:prstGeom prst="downArrow">
            <a:avLst/>
          </a:prstGeom>
          <a:solidFill>
            <a:srgbClr val="A0B3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279650" y="728663"/>
            <a:ext cx="7632700" cy="5364162"/>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7" name="Rounded Rectangle 6"/>
          <p:cNvSpPr/>
          <p:nvPr/>
        </p:nvSpPr>
        <p:spPr>
          <a:xfrm>
            <a:off x="2538413" y="1068388"/>
            <a:ext cx="1612900" cy="38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Chromosomes</a:t>
            </a:r>
          </a:p>
        </p:txBody>
      </p:sp>
      <p:sp>
        <p:nvSpPr>
          <p:cNvPr id="10" name="Rounded Rectangle 9"/>
          <p:cNvSpPr/>
          <p:nvPr/>
        </p:nvSpPr>
        <p:spPr>
          <a:xfrm>
            <a:off x="6096000" y="850901"/>
            <a:ext cx="3551238" cy="9620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The nucleus of a cell contains chromosomes, which are made up of DNA.</a:t>
            </a:r>
          </a:p>
        </p:txBody>
      </p:sp>
      <p:sp>
        <p:nvSpPr>
          <p:cNvPr id="11" name="Down Arrow 10"/>
          <p:cNvSpPr/>
          <p:nvPr/>
        </p:nvSpPr>
        <p:spPr>
          <a:xfrm>
            <a:off x="3171826" y="1771650"/>
            <a:ext cx="346075" cy="552450"/>
          </a:xfrm>
          <a:prstGeom prst="downArrow">
            <a:avLst/>
          </a:prstGeom>
          <a:solidFill>
            <a:srgbClr val="A0B3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pic>
        <p:nvPicPr>
          <p:cNvPr id="92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84650" y="757238"/>
            <a:ext cx="19113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2"/>
          <p:cNvSpPr/>
          <p:nvPr/>
        </p:nvSpPr>
        <p:spPr>
          <a:xfrm>
            <a:off x="2538413" y="2986088"/>
            <a:ext cx="1612900" cy="38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DNA</a:t>
            </a:r>
          </a:p>
        </p:txBody>
      </p:sp>
      <p:sp>
        <p:nvSpPr>
          <p:cNvPr id="14" name="Rounded Rectangle 13"/>
          <p:cNvSpPr/>
          <p:nvPr/>
        </p:nvSpPr>
        <p:spPr>
          <a:xfrm>
            <a:off x="6097589" y="1933576"/>
            <a:ext cx="3551237" cy="230981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DNA carries the characteristics that we inherit. It is located in two places in the cell: the nucleus and the mitochondria. DNA can replicate and make copies of itself. When cells divide, each cell needs to have an exact copy of the DNA in the old cell.</a:t>
            </a:r>
          </a:p>
        </p:txBody>
      </p:sp>
      <p:sp>
        <p:nvSpPr>
          <p:cNvPr id="15" name="Down Arrow 14"/>
          <p:cNvSpPr/>
          <p:nvPr/>
        </p:nvSpPr>
        <p:spPr>
          <a:xfrm>
            <a:off x="3171826" y="4033838"/>
            <a:ext cx="346075" cy="552450"/>
          </a:xfrm>
          <a:prstGeom prst="downArrow">
            <a:avLst/>
          </a:prstGeom>
          <a:solidFill>
            <a:srgbClr val="A0B3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pic>
        <p:nvPicPr>
          <p:cNvPr id="922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78264" y="2351088"/>
            <a:ext cx="2332037" cy="164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le 16"/>
          <p:cNvSpPr/>
          <p:nvPr/>
        </p:nvSpPr>
        <p:spPr>
          <a:xfrm>
            <a:off x="2538413" y="4989513"/>
            <a:ext cx="1612900" cy="3873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Genes</a:t>
            </a:r>
          </a:p>
        </p:txBody>
      </p:sp>
      <p:sp>
        <p:nvSpPr>
          <p:cNvPr id="18" name="Rounded Rectangle 17"/>
          <p:cNvSpPr/>
          <p:nvPr/>
        </p:nvSpPr>
        <p:spPr>
          <a:xfrm>
            <a:off x="6096000" y="4495801"/>
            <a:ext cx="3551238" cy="13747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Genes are short sections of DNA that contain specific information. This is often called the genetic code. All the genes in the whole cell are called the genome.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Variation</a:t>
            </a:r>
          </a:p>
        </p:txBody>
      </p:sp>
      <p:sp>
        <p:nvSpPr>
          <p:cNvPr id="2" name="Rectangle 1"/>
          <p:cNvSpPr/>
          <p:nvPr/>
        </p:nvSpPr>
        <p:spPr>
          <a:xfrm>
            <a:off x="2279651" y="2576513"/>
            <a:ext cx="3725863" cy="3516312"/>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8" name="Rectangle 7"/>
          <p:cNvSpPr/>
          <p:nvPr/>
        </p:nvSpPr>
        <p:spPr>
          <a:xfrm>
            <a:off x="2279650" y="1449389"/>
            <a:ext cx="7632700" cy="1081087"/>
          </a:xfrm>
          <a:prstGeom prst="rect">
            <a:avLst/>
          </a:prstGeom>
          <a:solidFill>
            <a:srgbClr val="A0B3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pic>
        <p:nvPicPr>
          <p:cNvPr id="10245" name="Talking Partner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279650" y="1457325"/>
            <a:ext cx="7632700" cy="1111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What does variation mean?</a:t>
            </a:r>
          </a:p>
          <a:p>
            <a:pPr algn="ctr">
              <a:defRPr/>
            </a:pPr>
            <a:endParaRPr lang="en-GB" dirty="0">
              <a:solidFill>
                <a:srgbClr val="1C1C1C"/>
              </a:solidFill>
              <a:latin typeface="Sassoon Infant Md"/>
            </a:endParaRPr>
          </a:p>
          <a:p>
            <a:pPr algn="ctr">
              <a:defRPr/>
            </a:pPr>
            <a:r>
              <a:rPr lang="en-GB" dirty="0">
                <a:solidFill>
                  <a:srgbClr val="1C1C1C"/>
                </a:solidFill>
                <a:latin typeface="Sassoon Infant Md"/>
              </a:rPr>
              <a:t>What causes variation?</a:t>
            </a:r>
          </a:p>
        </p:txBody>
      </p:sp>
      <p:sp>
        <p:nvSpPr>
          <p:cNvPr id="12" name="Rectangle 11"/>
          <p:cNvSpPr/>
          <p:nvPr/>
        </p:nvSpPr>
        <p:spPr>
          <a:xfrm>
            <a:off x="6186488" y="2576514"/>
            <a:ext cx="3725862" cy="3481387"/>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13" name="Rounded Rectangle 12"/>
          <p:cNvSpPr/>
          <p:nvPr/>
        </p:nvSpPr>
        <p:spPr>
          <a:xfrm>
            <a:off x="2279651" y="2573338"/>
            <a:ext cx="3725863" cy="546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Inheritance</a:t>
            </a:r>
          </a:p>
        </p:txBody>
      </p:sp>
      <p:sp>
        <p:nvSpPr>
          <p:cNvPr id="14" name="Rounded Rectangle 13"/>
          <p:cNvSpPr/>
          <p:nvPr/>
        </p:nvSpPr>
        <p:spPr>
          <a:xfrm>
            <a:off x="6186488" y="2547938"/>
            <a:ext cx="3725862" cy="5461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Adaptation</a:t>
            </a:r>
          </a:p>
        </p:txBody>
      </p:sp>
      <p:sp>
        <p:nvSpPr>
          <p:cNvPr id="15" name="Rounded Rectangle 14"/>
          <p:cNvSpPr/>
          <p:nvPr/>
        </p:nvSpPr>
        <p:spPr>
          <a:xfrm>
            <a:off x="2279651" y="3119439"/>
            <a:ext cx="3725863" cy="16335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These are characteristics that are passed on to offspring from their parents.</a:t>
            </a:r>
          </a:p>
        </p:txBody>
      </p:sp>
      <p:sp>
        <p:nvSpPr>
          <p:cNvPr id="16" name="Rounded Rectangle 15"/>
          <p:cNvSpPr/>
          <p:nvPr/>
        </p:nvSpPr>
        <p:spPr>
          <a:xfrm>
            <a:off x="6186488" y="2887663"/>
            <a:ext cx="3725862" cy="2032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Over many generations, a species will adapt to its environment because the animals with the most successful characteristics are more likely to survive and pass on these characteristics to their offspring.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81314" y="4602163"/>
            <a:ext cx="2522537"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80175" y="4800601"/>
            <a:ext cx="3138488"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Inheritance</a:t>
            </a:r>
          </a:p>
        </p:txBody>
      </p:sp>
      <p:sp>
        <p:nvSpPr>
          <p:cNvPr id="2" name="Rectangle 1"/>
          <p:cNvSpPr/>
          <p:nvPr/>
        </p:nvSpPr>
        <p:spPr>
          <a:xfrm>
            <a:off x="2279650" y="2882901"/>
            <a:ext cx="7632700" cy="3209925"/>
          </a:xfrm>
          <a:prstGeom prst="rect">
            <a:avLst/>
          </a:prstGeom>
          <a:solidFill>
            <a:srgbClr val="A0B3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8" name="Rectangle 7"/>
          <p:cNvSpPr/>
          <p:nvPr/>
        </p:nvSpPr>
        <p:spPr>
          <a:xfrm>
            <a:off x="2279650" y="1449389"/>
            <a:ext cx="7632700" cy="1285875"/>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449389"/>
            <a:ext cx="7632700" cy="1285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When we talk about inheritance, we often mean things that are passed on to us when one of our relatives or friends has died. Inherited items are sometimes houses or important objects.</a:t>
            </a:r>
          </a:p>
        </p:txBody>
      </p:sp>
      <p:pic>
        <p:nvPicPr>
          <p:cNvPr id="112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74876" y="3079751"/>
            <a:ext cx="3921125"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0100" y="3787775"/>
            <a:ext cx="353695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13639" y="3187701"/>
            <a:ext cx="2054225"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Inheritance</a:t>
            </a:r>
          </a:p>
        </p:txBody>
      </p:sp>
      <p:sp>
        <p:nvSpPr>
          <p:cNvPr id="8" name="Rectangle 7"/>
          <p:cNvSpPr/>
          <p:nvPr/>
        </p:nvSpPr>
        <p:spPr>
          <a:xfrm>
            <a:off x="2279650" y="1449389"/>
            <a:ext cx="7632700" cy="1285875"/>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449389"/>
            <a:ext cx="7632700" cy="12858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In science, inheritance refers to the genes that are passed on from parents to offspring. When we refer to inherited characteristics we tend to focus on physical characteristics as these are easy to spot but inherited characteristics include abilities such as taste and smell.</a:t>
            </a:r>
          </a:p>
        </p:txBody>
      </p:sp>
      <p:pic>
        <p:nvPicPr>
          <p:cNvPr id="12293" name="Picture 2" descr="http://farm4.staticflickr.com/3589/3458097098_5ac28248b1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100" y="2900363"/>
            <a:ext cx="2127250"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l="17299" r="13678"/>
          <a:stretch>
            <a:fillRect/>
          </a:stretch>
        </p:blipFill>
        <p:spPr bwMode="auto">
          <a:xfrm>
            <a:off x="2281239" y="2900363"/>
            <a:ext cx="3305175" cy="3192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5" name="TextBox 21"/>
          <p:cNvSpPr txBox="1">
            <a:spLocks noChangeArrowheads="1"/>
          </p:cNvSpPr>
          <p:nvPr/>
        </p:nvSpPr>
        <p:spPr bwMode="auto">
          <a:xfrm>
            <a:off x="3349626" y="6169025"/>
            <a:ext cx="55149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Bef>
                <a:spcPct val="0"/>
              </a:spcBef>
              <a:spcAft>
                <a:spcPct val="0"/>
              </a:spcAft>
              <a:buNone/>
            </a:pPr>
            <a:r>
              <a:rPr lang="en-GB" altLang="en-US" sz="500">
                <a:latin typeface="BPreplay" pitchFamily="50" charset="0"/>
              </a:rPr>
              <a:t>Photo courtesy of Parker Knight, blogdnd and jolly_janner (@flickr.com) - granted under creative commons licence – attribution</a:t>
            </a:r>
          </a:p>
        </p:txBody>
      </p:sp>
      <p:pic>
        <p:nvPicPr>
          <p:cNvPr id="12296" name="Picture 3"/>
          <p:cNvPicPr>
            <a:picLocks noChangeAspect="1"/>
          </p:cNvPicPr>
          <p:nvPr/>
        </p:nvPicPr>
        <p:blipFill>
          <a:blip r:embed="rId5">
            <a:extLst>
              <a:ext uri="{28A0092B-C50C-407E-A947-70E740481C1C}">
                <a14:useLocalDpi xmlns:a14="http://schemas.microsoft.com/office/drawing/2010/main" val="0"/>
              </a:ext>
            </a:extLst>
          </a:blip>
          <a:srcRect l="31322" r="25948"/>
          <a:stretch>
            <a:fillRect/>
          </a:stretch>
        </p:blipFill>
        <p:spPr bwMode="auto">
          <a:xfrm>
            <a:off x="5781676" y="2900363"/>
            <a:ext cx="1819275"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Parents and Offspring</a:t>
            </a:r>
          </a:p>
        </p:txBody>
      </p:sp>
      <p:sp>
        <p:nvSpPr>
          <p:cNvPr id="8" name="Rectangle 7"/>
          <p:cNvSpPr/>
          <p:nvPr/>
        </p:nvSpPr>
        <p:spPr>
          <a:xfrm>
            <a:off x="2279650" y="1449389"/>
            <a:ext cx="7632700" cy="390525"/>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449389"/>
            <a:ext cx="7632700" cy="390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Match the parent with its offspring.</a:t>
            </a:r>
          </a:p>
        </p:txBody>
      </p:sp>
      <p:sp>
        <p:nvSpPr>
          <p:cNvPr id="13317" name="TextBox 21"/>
          <p:cNvSpPr txBox="1">
            <a:spLocks noChangeArrowheads="1"/>
          </p:cNvSpPr>
          <p:nvPr/>
        </p:nvSpPr>
        <p:spPr bwMode="auto">
          <a:xfrm>
            <a:off x="3349626" y="6169025"/>
            <a:ext cx="55149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Bef>
                <a:spcPct val="0"/>
              </a:spcBef>
              <a:spcAft>
                <a:spcPct val="0"/>
              </a:spcAft>
              <a:buNone/>
            </a:pPr>
            <a:r>
              <a:rPr lang="en-GB" altLang="en-US" sz="500">
                <a:latin typeface="BPreplay" pitchFamily="50" charset="0"/>
              </a:rPr>
              <a:t>Photo courtesy of Courtney McCutchen, Steve Skater, Airwolfhound, Dan (catching up) and Tony Fischer (@flickr.com) - granted under creative commons licence – attribution</a:t>
            </a:r>
          </a:p>
        </p:txBody>
      </p:sp>
      <p:pic>
        <p:nvPicPr>
          <p:cNvPr id="13318"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
          <p:cNvPicPr>
            <a:picLocks noChangeAspect="1"/>
          </p:cNvPicPr>
          <p:nvPr/>
        </p:nvPicPr>
        <p:blipFill>
          <a:blip r:embed="rId4" cstate="print">
            <a:extLst>
              <a:ext uri="{28A0092B-C50C-407E-A947-70E740481C1C}">
                <a14:useLocalDpi xmlns:a14="http://schemas.microsoft.com/office/drawing/2010/main" val="0"/>
              </a:ext>
            </a:extLst>
          </a:blip>
          <a:srcRect b="11302"/>
          <a:stretch>
            <a:fillRect/>
          </a:stretch>
        </p:blipFill>
        <p:spPr bwMode="auto">
          <a:xfrm>
            <a:off x="2279650" y="1993900"/>
            <a:ext cx="1390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4"/>
          <p:cNvPicPr>
            <a:picLocks noChangeAspect="1"/>
          </p:cNvPicPr>
          <p:nvPr/>
        </p:nvPicPr>
        <p:blipFill>
          <a:blip r:embed="rId5">
            <a:extLst>
              <a:ext uri="{28A0092B-C50C-407E-A947-70E740481C1C}">
                <a14:useLocalDpi xmlns:a14="http://schemas.microsoft.com/office/drawing/2010/main" val="0"/>
              </a:ext>
            </a:extLst>
          </a:blip>
          <a:srcRect r="18880" b="14005"/>
          <a:stretch>
            <a:fillRect/>
          </a:stretch>
        </p:blipFill>
        <p:spPr bwMode="auto">
          <a:xfrm>
            <a:off x="2276475" y="3775076"/>
            <a:ext cx="2152650"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6"/>
          <p:cNvPicPr>
            <a:picLocks noChangeAspect="1"/>
          </p:cNvPicPr>
          <p:nvPr/>
        </p:nvPicPr>
        <p:blipFill>
          <a:blip r:embed="rId6">
            <a:extLst>
              <a:ext uri="{28A0092B-C50C-407E-A947-70E740481C1C}">
                <a14:useLocalDpi xmlns:a14="http://schemas.microsoft.com/office/drawing/2010/main" val="0"/>
              </a:ext>
            </a:extLst>
          </a:blip>
          <a:srcRect b="11815"/>
          <a:stretch>
            <a:fillRect/>
          </a:stretch>
        </p:blipFill>
        <p:spPr bwMode="auto">
          <a:xfrm>
            <a:off x="3819525" y="1993901"/>
            <a:ext cx="247173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p:cNvPicPr>
            <a:picLocks noChangeAspect="1"/>
          </p:cNvPicPr>
          <p:nvPr/>
        </p:nvPicPr>
        <p:blipFill>
          <a:blip r:embed="rId7">
            <a:extLst>
              <a:ext uri="{28A0092B-C50C-407E-A947-70E740481C1C}">
                <a14:useLocalDpi xmlns:a14="http://schemas.microsoft.com/office/drawing/2010/main" val="0"/>
              </a:ext>
            </a:extLst>
          </a:blip>
          <a:srcRect b="14616"/>
          <a:stretch>
            <a:fillRect/>
          </a:stretch>
        </p:blipFill>
        <p:spPr bwMode="auto">
          <a:xfrm>
            <a:off x="4625975" y="3783013"/>
            <a:ext cx="2641600" cy="150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5"/>
          <p:cNvPicPr>
            <a:picLocks noChangeAspect="1"/>
          </p:cNvPicPr>
          <p:nvPr/>
        </p:nvPicPr>
        <p:blipFill>
          <a:blip r:embed="rId8">
            <a:extLst>
              <a:ext uri="{28A0092B-C50C-407E-A947-70E740481C1C}">
                <a14:useLocalDpi xmlns:a14="http://schemas.microsoft.com/office/drawing/2010/main" val="0"/>
              </a:ext>
            </a:extLst>
          </a:blip>
          <a:srcRect b="29327"/>
          <a:stretch>
            <a:fillRect/>
          </a:stretch>
        </p:blipFill>
        <p:spPr bwMode="auto">
          <a:xfrm>
            <a:off x="6440488" y="1993901"/>
            <a:ext cx="3471862"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6"/>
          <p:cNvPicPr>
            <a:picLocks noChangeAspect="1"/>
          </p:cNvPicPr>
          <p:nvPr/>
        </p:nvPicPr>
        <p:blipFill>
          <a:blip r:embed="rId9">
            <a:extLst>
              <a:ext uri="{28A0092B-C50C-407E-A947-70E740481C1C}">
                <a14:useLocalDpi xmlns:a14="http://schemas.microsoft.com/office/drawing/2010/main" val="0"/>
              </a:ext>
            </a:extLst>
          </a:blip>
          <a:srcRect b="14626"/>
          <a:stretch>
            <a:fillRect/>
          </a:stretch>
        </p:blipFill>
        <p:spPr bwMode="auto">
          <a:xfrm>
            <a:off x="7448550" y="3784601"/>
            <a:ext cx="246380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73300" y="5449889"/>
            <a:ext cx="7632700" cy="642937"/>
          </a:xfrm>
          <a:prstGeom prst="rect">
            <a:avLst/>
          </a:prstGeom>
          <a:solidFill>
            <a:srgbClr val="A0B3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13" name="Rounded Rectangle 12"/>
          <p:cNvSpPr/>
          <p:nvPr/>
        </p:nvSpPr>
        <p:spPr>
          <a:xfrm>
            <a:off x="2279650" y="5449889"/>
            <a:ext cx="7632700" cy="6429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How did you match the parents and offspring? </a:t>
            </a:r>
          </a:p>
          <a:p>
            <a:pPr algn="ctr">
              <a:defRPr/>
            </a:pPr>
            <a:r>
              <a:rPr lang="en-GB" dirty="0">
                <a:solidFill>
                  <a:srgbClr val="1C1C1C"/>
                </a:solidFill>
                <a:latin typeface="Sassoon Infant Rg"/>
              </a:rPr>
              <a:t>What are the inherited characteristics that you could see?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Parents and Offspring</a:t>
            </a:r>
          </a:p>
        </p:txBody>
      </p:sp>
      <p:sp>
        <p:nvSpPr>
          <p:cNvPr id="8" name="Rectangle 7"/>
          <p:cNvSpPr/>
          <p:nvPr/>
        </p:nvSpPr>
        <p:spPr>
          <a:xfrm>
            <a:off x="2279650" y="1449389"/>
            <a:ext cx="7632700" cy="390525"/>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449389"/>
            <a:ext cx="7632700" cy="3905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MISCONCEPTION ALERT!</a:t>
            </a:r>
          </a:p>
        </p:txBody>
      </p:sp>
      <p:sp>
        <p:nvSpPr>
          <p:cNvPr id="14341" name="TextBox 21"/>
          <p:cNvSpPr txBox="1">
            <a:spLocks noChangeArrowheads="1"/>
          </p:cNvSpPr>
          <p:nvPr/>
        </p:nvSpPr>
        <p:spPr bwMode="auto">
          <a:xfrm>
            <a:off x="3349626" y="6169025"/>
            <a:ext cx="5514975" cy="9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fontAlgn="base">
              <a:lnSpc>
                <a:spcPct val="100000"/>
              </a:lnSpc>
              <a:spcBef>
                <a:spcPct val="0"/>
              </a:spcBef>
              <a:spcAft>
                <a:spcPct val="0"/>
              </a:spcAft>
              <a:buNone/>
            </a:pPr>
            <a:r>
              <a:rPr lang="en-GB" altLang="en-US" sz="500">
                <a:latin typeface="BPreplay" pitchFamily="50" charset="0"/>
              </a:rPr>
              <a:t>Photo courtesy of Randen Pederson and Benh LIEU SONG (@flickr.com) - granted under creative commons licence – attribution</a:t>
            </a:r>
          </a:p>
        </p:txBody>
      </p:sp>
      <p:pic>
        <p:nvPicPr>
          <p:cNvPr id="14342" name="Whole Clas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04300" y="612775"/>
            <a:ext cx="123825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2273300" y="2038350"/>
            <a:ext cx="7632700" cy="1600200"/>
          </a:xfrm>
          <a:prstGeom prst="rect">
            <a:avLst/>
          </a:prstGeom>
          <a:solidFill>
            <a:srgbClr val="A0B3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13" name="Rounded Rectangle 12"/>
          <p:cNvSpPr/>
          <p:nvPr/>
        </p:nvSpPr>
        <p:spPr>
          <a:xfrm>
            <a:off x="2279650" y="2038350"/>
            <a:ext cx="7632700" cy="1600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While offspring does mean child, it does not mean that you are only offspring when you are children! The inherited characteristics you gain from your parents are part of your DNA for life. </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Even when you are an adult you are your parents’ child!</a:t>
            </a:r>
          </a:p>
        </p:txBody>
      </p:sp>
      <p:pic>
        <p:nvPicPr>
          <p:cNvPr id="1434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5250" y="3781425"/>
            <a:ext cx="34671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Picture 9"/>
          <p:cNvPicPr>
            <a:picLocks noChangeAspect="1"/>
          </p:cNvPicPr>
          <p:nvPr/>
        </p:nvPicPr>
        <p:blipFill>
          <a:blip r:embed="rId5">
            <a:extLst>
              <a:ext uri="{28A0092B-C50C-407E-A947-70E740481C1C}">
                <a14:useLocalDpi xmlns:a14="http://schemas.microsoft.com/office/drawing/2010/main" val="0"/>
              </a:ext>
            </a:extLst>
          </a:blip>
          <a:srcRect b="13377"/>
          <a:stretch>
            <a:fillRect/>
          </a:stretch>
        </p:blipFill>
        <p:spPr bwMode="auto">
          <a:xfrm>
            <a:off x="2279651" y="3781425"/>
            <a:ext cx="39973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Inheritance and Variation</a:t>
            </a:r>
          </a:p>
        </p:txBody>
      </p:sp>
      <p:sp>
        <p:nvSpPr>
          <p:cNvPr id="8" name="Rectangle 7"/>
          <p:cNvSpPr/>
          <p:nvPr/>
        </p:nvSpPr>
        <p:spPr>
          <a:xfrm>
            <a:off x="2279650" y="1449389"/>
            <a:ext cx="3740150" cy="4643437"/>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449389"/>
            <a:ext cx="3740150" cy="36845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How can inherited characteristics (similarities between parent and offspring) result in variation (differences)? </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Well the majority of living things are the result of sexual reproduction so they have two parents. You inherit the characteristics from both parents but the way they combine makes the offspring unique. </a:t>
            </a:r>
          </a:p>
        </p:txBody>
      </p:sp>
      <p:sp>
        <p:nvSpPr>
          <p:cNvPr id="9" name="Rectangle 8"/>
          <p:cNvSpPr/>
          <p:nvPr/>
        </p:nvSpPr>
        <p:spPr>
          <a:xfrm>
            <a:off x="6210300" y="1449389"/>
            <a:ext cx="3702050" cy="4643437"/>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10" name="Rounded Rectangle 9"/>
          <p:cNvSpPr/>
          <p:nvPr/>
        </p:nvSpPr>
        <p:spPr>
          <a:xfrm>
            <a:off x="6210300" y="1449389"/>
            <a:ext cx="3702050" cy="398938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The inherited characteristics can combine in different ways, which is the reason why siblings inherit the same characteristics but are not identical to each other. </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Even identical twins that share the exact same combination of DNA are not 100% the same! This is due to the fact that genes develop separately when the twins are embryos or during later development.</a:t>
            </a:r>
          </a:p>
        </p:txBody>
      </p:sp>
      <p:pic>
        <p:nvPicPr>
          <p:cNvPr id="1536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7838" y="5035550"/>
            <a:ext cx="73025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5163" y="5067300"/>
            <a:ext cx="8112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5"/>
          <p:cNvSpPr>
            <a:spLocks noGrp="1"/>
          </p:cNvSpPr>
          <p:nvPr>
            <p:ph type="title"/>
          </p:nvPr>
        </p:nvSpPr>
        <p:spPr>
          <a:xfrm>
            <a:off x="1981201" y="485776"/>
            <a:ext cx="8220075" cy="963613"/>
          </a:xfrm>
        </p:spPr>
        <p:txBody>
          <a:bodyPr>
            <a:normAutofit fontScale="90000"/>
          </a:bodyPr>
          <a:lstStyle/>
          <a:p>
            <a:pPr eaLnBrk="1" hangingPunct="1">
              <a:defRPr/>
            </a:pPr>
            <a:r>
              <a:rPr lang="en-GB" altLang="en-US"/>
              <a:t>Inherited Characteristics</a:t>
            </a:r>
          </a:p>
        </p:txBody>
      </p:sp>
      <p:sp>
        <p:nvSpPr>
          <p:cNvPr id="8" name="Rectangle 7"/>
          <p:cNvSpPr/>
          <p:nvPr/>
        </p:nvSpPr>
        <p:spPr>
          <a:xfrm>
            <a:off x="2279650" y="1449388"/>
            <a:ext cx="7632700" cy="1979612"/>
          </a:xfrm>
          <a:prstGeom prst="rect">
            <a:avLst/>
          </a:prstGeom>
          <a:solidFill>
            <a:srgbClr val="94E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3" name="Rounded Rectangle 2"/>
          <p:cNvSpPr/>
          <p:nvPr/>
        </p:nvSpPr>
        <p:spPr>
          <a:xfrm>
            <a:off x="2279650" y="1449388"/>
            <a:ext cx="7632700" cy="19796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Rg"/>
              </a:rPr>
              <a:t>We often talk about inheriting characteristics from our parents. However, it is not always the case that these are passed on through DNA. Some are learnt as we grow up.</a:t>
            </a:r>
          </a:p>
          <a:p>
            <a:pPr algn="ctr">
              <a:defRPr/>
            </a:pPr>
            <a:endParaRPr lang="en-GB" dirty="0">
              <a:solidFill>
                <a:srgbClr val="1C1C1C"/>
              </a:solidFill>
              <a:latin typeface="Sassoon Infant Rg"/>
            </a:endParaRPr>
          </a:p>
          <a:p>
            <a:pPr algn="ctr">
              <a:defRPr/>
            </a:pPr>
            <a:r>
              <a:rPr lang="en-GB" dirty="0">
                <a:solidFill>
                  <a:srgbClr val="1C1C1C"/>
                </a:solidFill>
                <a:latin typeface="Sassoon Infant Rg"/>
              </a:rPr>
              <a:t>In the spaces below think of some characteristics that have been inherited and some that have been acquired(learnt). For example your eye colour is an inherited characteristic but being able to play the piano is acquired.</a:t>
            </a:r>
          </a:p>
        </p:txBody>
      </p:sp>
      <p:sp>
        <p:nvSpPr>
          <p:cNvPr id="11" name="Rectangle 10"/>
          <p:cNvSpPr/>
          <p:nvPr/>
        </p:nvSpPr>
        <p:spPr>
          <a:xfrm>
            <a:off x="2279651" y="3773489"/>
            <a:ext cx="3711575" cy="5032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12" name="Rectangle 11"/>
          <p:cNvSpPr/>
          <p:nvPr/>
        </p:nvSpPr>
        <p:spPr>
          <a:xfrm>
            <a:off x="6200776" y="3773489"/>
            <a:ext cx="3711575" cy="503237"/>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latin typeface="Sassoon Infant Rg"/>
            </a:endParaRPr>
          </a:p>
        </p:txBody>
      </p:sp>
      <p:sp>
        <p:nvSpPr>
          <p:cNvPr id="13" name="Rounded Rectangle 12"/>
          <p:cNvSpPr/>
          <p:nvPr/>
        </p:nvSpPr>
        <p:spPr>
          <a:xfrm>
            <a:off x="2279651" y="3773489"/>
            <a:ext cx="3711575" cy="5032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Inherited Characteristics</a:t>
            </a:r>
          </a:p>
        </p:txBody>
      </p:sp>
      <p:sp>
        <p:nvSpPr>
          <p:cNvPr id="14" name="Rounded Rectangle 13"/>
          <p:cNvSpPr/>
          <p:nvPr/>
        </p:nvSpPr>
        <p:spPr>
          <a:xfrm>
            <a:off x="6200776" y="3773489"/>
            <a:ext cx="3711575" cy="50323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1C1C1C"/>
                </a:solidFill>
                <a:latin typeface="Sassoon Infant Md"/>
              </a:rPr>
              <a:t>Acquired Characteristics</a:t>
            </a:r>
          </a:p>
        </p:txBody>
      </p:sp>
      <p:pic>
        <p:nvPicPr>
          <p:cNvPr id="16395" name="Group Work"/>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612775"/>
            <a:ext cx="865188"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199" y="146140"/>
            <a:ext cx="8220075" cy="1595581"/>
          </a:xfrm>
        </p:spPr>
        <p:txBody>
          <a:bodyPr>
            <a:normAutofit fontScale="90000"/>
          </a:bodyPr>
          <a:lstStyle/>
          <a:p>
            <a:pPr eaLnBrk="1" hangingPunct="1"/>
            <a:r>
              <a:rPr lang="en-GB" altLang="en-US" dirty="0">
                <a:latin typeface="Letter-join Plus 40" pitchFamily="50" charset="0"/>
              </a:rPr>
              <a:t>Inheritance in context: </a:t>
            </a:r>
            <a:br>
              <a:rPr lang="en-GB" altLang="en-US" dirty="0">
                <a:latin typeface="Letter-join Plus 40" pitchFamily="50" charset="0"/>
              </a:rPr>
            </a:br>
            <a:r>
              <a:rPr lang="en-GB" altLang="en-US" dirty="0">
                <a:latin typeface="Letter-join Plus 40" pitchFamily="50" charset="0"/>
              </a:rPr>
              <a:t>crossbreed dogs</a:t>
            </a:r>
          </a:p>
        </p:txBody>
      </p:sp>
      <p:pic>
        <p:nvPicPr>
          <p:cNvPr id="19459" name="Picture 2" descr="Image result for inheritance ks2 mixed breed dogs"/>
          <p:cNvPicPr>
            <a:picLocks noChangeAspect="1" noChangeArrowheads="1"/>
          </p:cNvPicPr>
          <p:nvPr/>
        </p:nvPicPr>
        <p:blipFill>
          <a:blip r:embed="rId2">
            <a:extLst>
              <a:ext uri="{28A0092B-C50C-407E-A947-70E740481C1C}">
                <a14:useLocalDpi xmlns:a14="http://schemas.microsoft.com/office/drawing/2010/main" val="0"/>
              </a:ext>
            </a:extLst>
          </a:blip>
          <a:srcRect t="16064"/>
          <a:stretch>
            <a:fillRect/>
          </a:stretch>
        </p:blipFill>
        <p:spPr bwMode="auto">
          <a:xfrm>
            <a:off x="2424113" y="1557339"/>
            <a:ext cx="7620000" cy="639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27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471EE-565D-49EF-A870-1C145280353B}"/>
              </a:ext>
            </a:extLst>
          </p:cNvPr>
          <p:cNvPicPr>
            <a:picLocks noChangeAspect="1"/>
          </p:cNvPicPr>
          <p:nvPr/>
        </p:nvPicPr>
        <p:blipFill>
          <a:blip r:embed="rId2"/>
          <a:stretch>
            <a:fillRect/>
          </a:stretch>
        </p:blipFill>
        <p:spPr>
          <a:xfrm>
            <a:off x="0" y="181798"/>
            <a:ext cx="6819924" cy="3632819"/>
          </a:xfrm>
          <a:prstGeom prst="rect">
            <a:avLst/>
          </a:prstGeom>
        </p:spPr>
      </p:pic>
      <p:pic>
        <p:nvPicPr>
          <p:cNvPr id="7" name="Picture 6">
            <a:extLst>
              <a:ext uri="{FF2B5EF4-FFF2-40B4-BE49-F238E27FC236}">
                <a16:creationId xmlns:a16="http://schemas.microsoft.com/office/drawing/2014/main" id="{87CF5AEB-F7B5-4337-A41F-B9CB7C41E278}"/>
              </a:ext>
            </a:extLst>
          </p:cNvPr>
          <p:cNvPicPr>
            <a:picLocks noChangeAspect="1"/>
          </p:cNvPicPr>
          <p:nvPr/>
        </p:nvPicPr>
        <p:blipFill>
          <a:blip r:embed="rId3"/>
          <a:stretch>
            <a:fillRect/>
          </a:stretch>
        </p:blipFill>
        <p:spPr>
          <a:xfrm>
            <a:off x="3934691" y="2519023"/>
            <a:ext cx="8257309" cy="4338977"/>
          </a:xfrm>
          <a:prstGeom prst="rect">
            <a:avLst/>
          </a:prstGeom>
        </p:spPr>
      </p:pic>
    </p:spTree>
    <p:extLst>
      <p:ext uri="{BB962C8B-B14F-4D97-AF65-F5344CB8AC3E}">
        <p14:creationId xmlns:p14="http://schemas.microsoft.com/office/powerpoint/2010/main" val="2834073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09598" y="159202"/>
            <a:ext cx="10960100" cy="1595581"/>
          </a:xfrm>
        </p:spPr>
        <p:txBody>
          <a:bodyPr>
            <a:normAutofit fontScale="90000"/>
          </a:bodyPr>
          <a:lstStyle/>
          <a:p>
            <a:pPr eaLnBrk="1" hangingPunct="1"/>
            <a:r>
              <a:rPr lang="en-GB" altLang="en-US" dirty="0">
                <a:latin typeface="Letter-join Plus 40" pitchFamily="50" charset="0"/>
              </a:rPr>
              <a:t>Match the two dog breeds and their crossbreed offspring</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35687" t="24496" r="37477" b="8681"/>
          <a:stretch>
            <a:fillRect/>
          </a:stretch>
        </p:blipFill>
        <p:spPr>
          <a:xfrm>
            <a:off x="1984375" y="1628776"/>
            <a:ext cx="3600450" cy="5040313"/>
          </a:xfrm>
        </p:spPr>
      </p:pic>
      <p:sp>
        <p:nvSpPr>
          <p:cNvPr id="20484" name="Title 1"/>
          <p:cNvSpPr txBox="1">
            <a:spLocks/>
          </p:cNvSpPr>
          <p:nvPr/>
        </p:nvSpPr>
        <p:spPr bwMode="auto">
          <a:xfrm>
            <a:off x="5619249" y="3577431"/>
            <a:ext cx="46116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742950" indent="-742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AutoNum type="arabicPeriod"/>
            </a:pPr>
            <a:r>
              <a:rPr lang="en-GB" altLang="en-US" sz="1800" dirty="0">
                <a:solidFill>
                  <a:srgbClr val="132A8C"/>
                </a:solidFill>
                <a:latin typeface="Letter-join Plus 40" pitchFamily="50" charset="0"/>
              </a:rPr>
              <a:t>Cut and stick the parents and offspring together in your book.</a:t>
            </a:r>
          </a:p>
          <a:p>
            <a:pPr algn="ctr" fontAlgn="base">
              <a:spcBef>
                <a:spcPct val="0"/>
              </a:spcBef>
              <a:spcAft>
                <a:spcPct val="0"/>
              </a:spcAft>
              <a:buFontTx/>
              <a:buAutoNum type="arabicPeriod"/>
            </a:pPr>
            <a:endParaRPr lang="en-GB" altLang="en-US" sz="1800" dirty="0">
              <a:solidFill>
                <a:srgbClr val="132A8C"/>
              </a:solidFill>
              <a:latin typeface="Letter-join Plus 40" pitchFamily="50" charset="0"/>
            </a:endParaRPr>
          </a:p>
          <a:p>
            <a:pPr algn="ctr" fontAlgn="base">
              <a:spcBef>
                <a:spcPct val="0"/>
              </a:spcBef>
              <a:spcAft>
                <a:spcPct val="0"/>
              </a:spcAft>
              <a:buFontTx/>
              <a:buAutoNum type="arabicPeriod"/>
            </a:pPr>
            <a:r>
              <a:rPr lang="en-GB" altLang="en-US" sz="1800" dirty="0">
                <a:solidFill>
                  <a:srgbClr val="132A8C"/>
                </a:solidFill>
                <a:latin typeface="Letter-join Plus 40" pitchFamily="50" charset="0"/>
              </a:rPr>
              <a:t>Underneath each match, describe the characteristics the offspring has from each </a:t>
            </a:r>
            <a:r>
              <a:rPr lang="en-GB" altLang="en-US" sz="1800" dirty="0" smtClean="0">
                <a:solidFill>
                  <a:srgbClr val="132A8C"/>
                </a:solidFill>
                <a:latin typeface="Letter-join Plus 40" pitchFamily="50" charset="0"/>
              </a:rPr>
              <a:t>parent</a:t>
            </a:r>
            <a:endParaRPr lang="en-GB" altLang="en-US" sz="1800" dirty="0">
              <a:solidFill>
                <a:srgbClr val="132A8C"/>
              </a:solidFill>
              <a:latin typeface="Letter-join Plus 40" pitchFamily="50" charset="0"/>
            </a:endParaRPr>
          </a:p>
          <a:p>
            <a:pPr marL="0" indent="0" algn="ctr" fontAlgn="base">
              <a:spcBef>
                <a:spcPct val="0"/>
              </a:spcBef>
              <a:spcAft>
                <a:spcPct val="0"/>
              </a:spcAft>
              <a:buNone/>
            </a:pPr>
            <a:r>
              <a:rPr lang="en-GB" altLang="en-US" sz="1800" dirty="0" smtClean="0">
                <a:solidFill>
                  <a:srgbClr val="132A8C"/>
                </a:solidFill>
                <a:latin typeface="Letter-join Plus 40" pitchFamily="50" charset="0"/>
              </a:rPr>
              <a:t>for example a </a:t>
            </a:r>
            <a:r>
              <a:rPr lang="en-GB" altLang="en-US" sz="1800" dirty="0" err="1" smtClean="0">
                <a:solidFill>
                  <a:srgbClr val="132A8C"/>
                </a:solidFill>
                <a:latin typeface="Letter-join Plus 40" pitchFamily="50" charset="0"/>
              </a:rPr>
              <a:t>Dalmation</a:t>
            </a:r>
            <a:r>
              <a:rPr lang="en-GB" altLang="en-US" sz="1800" dirty="0" smtClean="0">
                <a:solidFill>
                  <a:srgbClr val="132A8C"/>
                </a:solidFill>
                <a:latin typeface="Letter-join Plus 40" pitchFamily="50" charset="0"/>
              </a:rPr>
              <a:t> has spots on its fur is there an offspring that has the same?</a:t>
            </a:r>
            <a:endParaRPr lang="en-GB" altLang="en-US" sz="1800" dirty="0">
              <a:solidFill>
                <a:srgbClr val="132A8C"/>
              </a:solidFill>
              <a:latin typeface="Letter-join Plus 40" pitchFamily="50" charset="0"/>
            </a:endParaRPr>
          </a:p>
        </p:txBody>
      </p:sp>
    </p:spTree>
    <p:extLst>
      <p:ext uri="{BB962C8B-B14F-4D97-AF65-F5344CB8AC3E}">
        <p14:creationId xmlns:p14="http://schemas.microsoft.com/office/powerpoint/2010/main" val="42340701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C9C5A15F-9867-4470-96EF-B9DAA221739B}"/>
              </a:ext>
            </a:extLst>
          </p:cNvPr>
          <p:cNvSpPr/>
          <p:nvPr/>
        </p:nvSpPr>
        <p:spPr>
          <a:xfrm>
            <a:off x="2219417" y="1633491"/>
            <a:ext cx="6747029" cy="3373515"/>
          </a:xfrm>
          <a:prstGeom prst="cloudCallout">
            <a:avLst>
              <a:gd name="adj1" fmla="val -56491"/>
              <a:gd name="adj2" fmla="val 614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latin typeface="CCW Cursive Writing 1" panose="03050602040000000000" pitchFamily="66" charset="0"/>
              </a:rPr>
              <a:t>Maths -</a:t>
            </a:r>
          </a:p>
          <a:p>
            <a:pPr algn="ctr"/>
            <a:r>
              <a:rPr lang="en-GB" sz="2800" dirty="0">
                <a:solidFill>
                  <a:srgbClr val="002060"/>
                </a:solidFill>
                <a:latin typeface="CCW Cursive Writing 1" panose="03050602040000000000" pitchFamily="66" charset="0"/>
              </a:rPr>
              <a:t>Metric measures</a:t>
            </a:r>
          </a:p>
        </p:txBody>
      </p:sp>
    </p:spTree>
    <p:extLst>
      <p:ext uri="{BB962C8B-B14F-4D97-AF65-F5344CB8AC3E}">
        <p14:creationId xmlns:p14="http://schemas.microsoft.com/office/powerpoint/2010/main" val="206922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Maths LI: I can convert metric measures</a:t>
            </a:r>
          </a:p>
        </p:txBody>
      </p:sp>
      <p:sp>
        <p:nvSpPr>
          <p:cNvPr id="3" name="Subtitle 2"/>
          <p:cNvSpPr>
            <a:spLocks noGrp="1"/>
          </p:cNvSpPr>
          <p:nvPr>
            <p:ph type="subTitle" idx="1"/>
          </p:nvPr>
        </p:nvSpPr>
        <p:spPr/>
        <p:txBody>
          <a:bodyPr/>
          <a:lstStyle/>
          <a:p>
            <a:r>
              <a:rPr lang="en-GB" dirty="0" smtClean="0"/>
              <a:t>Today we are going to continue our work on converting measures.</a:t>
            </a:r>
            <a:endParaRPr lang="en-GB" dirty="0"/>
          </a:p>
        </p:txBody>
      </p:sp>
    </p:spTree>
    <p:extLst>
      <p:ext uri="{BB962C8B-B14F-4D97-AF65-F5344CB8AC3E}">
        <p14:creationId xmlns:p14="http://schemas.microsoft.com/office/powerpoint/2010/main" val="2580597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547" y="193183"/>
            <a:ext cx="11822806" cy="6063198"/>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Converting – Change the form or character of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Units – A quantity chosen as a standard e.g. a unit of measurement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Measurement – The size, length or amount of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Mass - Weight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52094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821" y="211257"/>
            <a:ext cx="11526590" cy="5262979"/>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Key Facts Recap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sng"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How many metres are there in one kilometre?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 km = ? 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How many grams are there in one kilogram?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entury Gothic" panose="020B0502020202020204" pitchFamily="34" charset="0"/>
                <a:ea typeface="+mn-ea"/>
                <a:cs typeface="+mn-cs"/>
              </a:rPr>
              <a:t>1kg = ? g</a:t>
            </a:r>
          </a:p>
        </p:txBody>
      </p:sp>
      <p:sp>
        <p:nvSpPr>
          <p:cNvPr id="3" name="Oval Callout 2">
            <a:extLst>
              <a:ext uri="{FF2B5EF4-FFF2-40B4-BE49-F238E27FC236}">
                <a16:creationId xmlns:a16="http://schemas.microsoft.com/office/drawing/2014/main" id="{6E02CFDD-9F22-954F-8C86-9663B6E5E25F}"/>
              </a:ext>
            </a:extLst>
          </p:cNvPr>
          <p:cNvSpPr/>
          <p:nvPr/>
        </p:nvSpPr>
        <p:spPr>
          <a:xfrm>
            <a:off x="6897166" y="5243771"/>
            <a:ext cx="4899882" cy="1491808"/>
          </a:xfrm>
          <a:prstGeom prst="wedgeEllipseCallout">
            <a:avLst>
              <a:gd name="adj1" fmla="val 48594"/>
              <a:gd name="adj2" fmla="val 47513"/>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What does kilo mean?</a:t>
            </a:r>
          </a:p>
        </p:txBody>
      </p:sp>
    </p:spTree>
    <p:extLst>
      <p:ext uri="{BB962C8B-B14F-4D97-AF65-F5344CB8AC3E}">
        <p14:creationId xmlns:p14="http://schemas.microsoft.com/office/powerpoint/2010/main" val="2269238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749</TotalTime>
  <Words>1849</Words>
  <Application>Microsoft Office PowerPoint</Application>
  <PresentationFormat>Widescreen</PresentationFormat>
  <Paragraphs>314</Paragraphs>
  <Slides>51</Slides>
  <Notes>0</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51</vt:i4>
      </vt:variant>
    </vt:vector>
  </HeadingPairs>
  <TitlesOfParts>
    <vt:vector size="67" baseType="lpstr">
      <vt:lpstr>Arial</vt:lpstr>
      <vt:lpstr>BPreplay</vt:lpstr>
      <vt:lpstr>Calibri</vt:lpstr>
      <vt:lpstr>Calibri Light</vt:lpstr>
      <vt:lpstr>CCW Cursive Writing 1</vt:lpstr>
      <vt:lpstr>Century Gothic</vt:lpstr>
      <vt:lpstr>Comic Sans MS</vt:lpstr>
      <vt:lpstr>Letter-join Plus 40</vt:lpstr>
      <vt:lpstr>Sassoon Infant Md</vt:lpstr>
      <vt:lpstr>Sassoon Infant Rg</vt:lpstr>
      <vt:lpstr>SassoonPrimaryInfant</vt:lpstr>
      <vt:lpstr>Office Theme</vt:lpstr>
      <vt:lpstr>2_Office Theme</vt:lpstr>
      <vt:lpstr>1_Office Theme</vt:lpstr>
      <vt:lpstr>3_Office Theme</vt:lpstr>
      <vt:lpstr>4_Office Theme</vt:lpstr>
      <vt:lpstr>Good morning year 6 I hope you are well. Remember I am here to help if you have any questions about the work I have set.  I hope you are all well and feeling safe. Thank you to everyone who has sent me there work so far. I am looking forward to seeing what you do today.</vt:lpstr>
      <vt:lpstr>PowerPoint Presentation</vt:lpstr>
      <vt:lpstr>PowerPoint Presentation</vt:lpstr>
      <vt:lpstr>PowerPoint Presentation</vt:lpstr>
      <vt:lpstr>PowerPoint Presentation</vt:lpstr>
      <vt:lpstr>PowerPoint Presentation</vt:lpstr>
      <vt:lpstr>Maths LI: I can convert metric measures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you need some more support follow the link below.</vt:lpstr>
      <vt:lpstr>PowerPoint Presentation</vt:lpstr>
      <vt:lpstr>PowerPoint Presentation</vt:lpstr>
      <vt:lpstr>PowerPoint Presentation</vt:lpstr>
      <vt:lpstr>PowerPoint Presentation</vt:lpstr>
      <vt:lpstr>PowerPoint Presentation</vt:lpstr>
      <vt:lpstr>Here is a reminder of the story. Re-read it before answering the questions.</vt:lpstr>
      <vt:lpstr>PowerPoint Presentation</vt:lpstr>
      <vt:lpstr>PowerPoint Presentation</vt:lpstr>
      <vt:lpstr>Comprehension questions (green).</vt:lpstr>
      <vt:lpstr>Comprehension questions (yellow).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Vocabulary</vt:lpstr>
      <vt:lpstr>Cells, Chromosomes,  DNA and Genes</vt:lpstr>
      <vt:lpstr>PowerPoint Presentation</vt:lpstr>
      <vt:lpstr>Variation</vt:lpstr>
      <vt:lpstr>Inheritance</vt:lpstr>
      <vt:lpstr>Inheritance</vt:lpstr>
      <vt:lpstr>Parents and Offspring</vt:lpstr>
      <vt:lpstr>Parents and Offspring</vt:lpstr>
      <vt:lpstr>Inheritance and Variation</vt:lpstr>
      <vt:lpstr>Inherited Characteristics</vt:lpstr>
      <vt:lpstr>Inheritance in context:  crossbreed dogs</vt:lpstr>
      <vt:lpstr>Match the two dog breeds and their crossbreed offspring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Cooper</dc:creator>
  <cp:lastModifiedBy>Oliver Thurlby</cp:lastModifiedBy>
  <cp:revision>54</cp:revision>
  <dcterms:created xsi:type="dcterms:W3CDTF">2020-09-08T18:26:49Z</dcterms:created>
  <dcterms:modified xsi:type="dcterms:W3CDTF">2021-01-07T12:03:21Z</dcterms:modified>
</cp:coreProperties>
</file>