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1"/>
  </p:notesMasterIdLst>
  <p:handoutMasterIdLst>
    <p:handoutMasterId r:id="rId32"/>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3" r:id="rId28"/>
    <p:sldId id="292" r:id="rId29"/>
    <p:sldId id="267"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Sassoon Infant Md" panose="02000603050000020003" pitchFamily="50" charset="0"/>
      <p:regular r:id="rId37"/>
    </p:embeddedFont>
    <p:embeddedFont>
      <p:font typeface="Sassoon Infant Rg" panose="02000503030000020003" pitchFamily="50" charset="0"/>
      <p:regular r:id="rId38"/>
      <p:bold r:id="rId39"/>
    </p:embeddedFont>
    <p:embeddedFont>
      <p:font typeface="Twinkl" pitchFamily="2" charset="0"/>
      <p:regular r:id="rId40"/>
      <p:bold r:id="rId41"/>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1EB"/>
    <a:srgbClr val="ACDDFC"/>
    <a:srgbClr val="21A6F9"/>
    <a:srgbClr val="1C1C1C"/>
    <a:srgbClr val="2898A8"/>
    <a:srgbClr val="FEFBDA"/>
    <a:srgbClr val="FFFFE1"/>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86" d="100"/>
          <a:sy n="86" d="100"/>
        </p:scale>
        <p:origin x="1238"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2EAB74-C353-4C68-9C9D-C121A73274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2A40D4E-EBB4-4A26-BBE5-9C4AE9B6D7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B1297A-1FF6-42EA-A02B-8CBCEFC1DEAF}" type="datetimeFigureOut">
              <a:rPr lang="en-GB"/>
              <a:pPr>
                <a:defRPr/>
              </a:pPr>
              <a:t>20/01/2021</a:t>
            </a:fld>
            <a:endParaRPr lang="en-GB"/>
          </a:p>
        </p:txBody>
      </p:sp>
      <p:sp>
        <p:nvSpPr>
          <p:cNvPr id="4" name="Footer Placeholder 3">
            <a:extLst>
              <a:ext uri="{FF2B5EF4-FFF2-40B4-BE49-F238E27FC236}">
                <a16:creationId xmlns:a16="http://schemas.microsoft.com/office/drawing/2014/main" id="{2D6E7957-F7B9-4506-A068-8773E28804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84E2DC84-EECC-4DD1-90DB-CADEA8A6CB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72AEEB-8ED4-430A-A475-E0FD91F66E6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9B67AC-E35A-40E8-89B9-F0A40D958E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A2D01623-C12F-46B3-B6A9-7E12F74ECBC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4EE5826-C0D4-44EA-962C-39EA00D98AEE}" type="datetimeFigureOut">
              <a:rPr lang="en-GB"/>
              <a:pPr>
                <a:defRPr/>
              </a:pPr>
              <a:t>20/01/2021</a:t>
            </a:fld>
            <a:endParaRPr lang="en-GB"/>
          </a:p>
        </p:txBody>
      </p:sp>
      <p:sp>
        <p:nvSpPr>
          <p:cNvPr id="4" name="Slide Image Placeholder 3">
            <a:extLst>
              <a:ext uri="{FF2B5EF4-FFF2-40B4-BE49-F238E27FC236}">
                <a16:creationId xmlns:a16="http://schemas.microsoft.com/office/drawing/2014/main" id="{31361632-9CDE-4216-AE63-C631A338187B}"/>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95857360-9C35-4CE8-BE85-709763F5DAE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7F8E0CB-A74A-4054-A7B3-F02D5D39141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964CCB7-10BD-4157-97DB-F33DA97E5B9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1382A95-D292-4957-BC80-D0C328A6051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89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49CF2A9F-0613-46FA-9FB3-E45CBA8ED855}"/>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ounded Rectangle 4">
            <a:extLst>
              <a:ext uri="{FF2B5EF4-FFF2-40B4-BE49-F238E27FC236}">
                <a16:creationId xmlns:a16="http://schemas.microsoft.com/office/drawing/2014/main" id="{1884224F-A909-4E7D-8463-A92587264F32}"/>
              </a:ext>
            </a:extLst>
          </p:cNvPr>
          <p:cNvSpPr/>
          <p:nvPr userDrawn="1"/>
        </p:nvSpPr>
        <p:spPr>
          <a:xfrm>
            <a:off x="760413" y="4340225"/>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8" name="Rounded Rectangle 5">
            <a:extLst>
              <a:ext uri="{FF2B5EF4-FFF2-40B4-BE49-F238E27FC236}">
                <a16:creationId xmlns:a16="http://schemas.microsoft.com/office/drawing/2014/main" id="{F126618B-CC5C-44F0-B4AF-13BAE13243F0}"/>
              </a:ext>
            </a:extLst>
          </p:cNvPr>
          <p:cNvSpPr/>
          <p:nvPr userDrawn="1"/>
        </p:nvSpPr>
        <p:spPr>
          <a:xfrm>
            <a:off x="3336925" y="4340225"/>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9" name="Rounded Rectangle 6">
            <a:extLst>
              <a:ext uri="{FF2B5EF4-FFF2-40B4-BE49-F238E27FC236}">
                <a16:creationId xmlns:a16="http://schemas.microsoft.com/office/drawing/2014/main" id="{36FE5F02-761D-4065-9A34-73760A4BAF7D}"/>
              </a:ext>
            </a:extLst>
          </p:cNvPr>
          <p:cNvSpPr/>
          <p:nvPr userDrawn="1"/>
        </p:nvSpPr>
        <p:spPr>
          <a:xfrm>
            <a:off x="5915025" y="4340225"/>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0" name="Rounded Rectangle 7">
            <a:extLst>
              <a:ext uri="{FF2B5EF4-FFF2-40B4-BE49-F238E27FC236}">
                <a16:creationId xmlns:a16="http://schemas.microsoft.com/office/drawing/2014/main" id="{BA052180-9E02-455D-88D2-A6AF75923840}"/>
              </a:ext>
            </a:extLst>
          </p:cNvPr>
          <p:cNvSpPr/>
          <p:nvPr userDrawn="1"/>
        </p:nvSpPr>
        <p:spPr>
          <a:xfrm>
            <a:off x="755650" y="2493963"/>
            <a:ext cx="246856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2" name="Rounded Rectangle 8">
            <a:extLst>
              <a:ext uri="{FF2B5EF4-FFF2-40B4-BE49-F238E27FC236}">
                <a16:creationId xmlns:a16="http://schemas.microsoft.com/office/drawing/2014/main" id="{D8262EA1-7C92-45D9-A383-055A14C96ADA}"/>
              </a:ext>
            </a:extLst>
          </p:cNvPr>
          <p:cNvSpPr/>
          <p:nvPr userDrawn="1"/>
        </p:nvSpPr>
        <p:spPr>
          <a:xfrm>
            <a:off x="3332163" y="2493963"/>
            <a:ext cx="2470150"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23" name="Rounded Rectangle 9">
            <a:extLst>
              <a:ext uri="{FF2B5EF4-FFF2-40B4-BE49-F238E27FC236}">
                <a16:creationId xmlns:a16="http://schemas.microsoft.com/office/drawing/2014/main" id="{0F38B4A6-D85D-45CF-92AD-B7BC073A3333}"/>
              </a:ext>
            </a:extLst>
          </p:cNvPr>
          <p:cNvSpPr/>
          <p:nvPr userDrawn="1"/>
        </p:nvSpPr>
        <p:spPr>
          <a:xfrm>
            <a:off x="5910263" y="2493963"/>
            <a:ext cx="2468562"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204118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3501841A-DB93-434E-9272-0381A664641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D16A9295-845A-4CBE-BEAF-1B29BA03836C}"/>
              </a:ext>
            </a:extLst>
          </p:cNvPr>
          <p:cNvSpPr/>
          <p:nvPr userDrawn="1"/>
        </p:nvSpPr>
        <p:spPr>
          <a:xfrm>
            <a:off x="3752850" y="4616450"/>
            <a:ext cx="2274888" cy="14668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12" name="Rectangle 11">
            <a:extLst>
              <a:ext uri="{FF2B5EF4-FFF2-40B4-BE49-F238E27FC236}">
                <a16:creationId xmlns:a16="http://schemas.microsoft.com/office/drawing/2014/main" id="{1AF7CE15-1860-423F-A7A2-83B678ACD80F}"/>
              </a:ext>
            </a:extLst>
          </p:cNvPr>
          <p:cNvSpPr/>
          <p:nvPr userDrawn="1"/>
        </p:nvSpPr>
        <p:spPr>
          <a:xfrm>
            <a:off x="3752850" y="3067050"/>
            <a:ext cx="2274888" cy="14605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19" name="Rectangle 18">
            <a:extLst>
              <a:ext uri="{FF2B5EF4-FFF2-40B4-BE49-F238E27FC236}">
                <a16:creationId xmlns:a16="http://schemas.microsoft.com/office/drawing/2014/main" id="{510D2228-702C-4538-ADEB-81EA600E8F66}"/>
              </a:ext>
            </a:extLst>
          </p:cNvPr>
          <p:cNvSpPr/>
          <p:nvPr userDrawn="1"/>
        </p:nvSpPr>
        <p:spPr>
          <a:xfrm>
            <a:off x="3752850" y="1514475"/>
            <a:ext cx="2274888" cy="146367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0" name="Rectangle 19">
            <a:extLst>
              <a:ext uri="{FF2B5EF4-FFF2-40B4-BE49-F238E27FC236}">
                <a16:creationId xmlns:a16="http://schemas.microsoft.com/office/drawing/2014/main" id="{BF3392ED-4070-478E-9A63-63222EC50A26}"/>
              </a:ext>
            </a:extLst>
          </p:cNvPr>
          <p:cNvSpPr/>
          <p:nvPr userDrawn="1"/>
        </p:nvSpPr>
        <p:spPr>
          <a:xfrm>
            <a:off x="6119813" y="4616450"/>
            <a:ext cx="2274887" cy="14668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21" name="Rectangle 20">
            <a:extLst>
              <a:ext uri="{FF2B5EF4-FFF2-40B4-BE49-F238E27FC236}">
                <a16:creationId xmlns:a16="http://schemas.microsoft.com/office/drawing/2014/main" id="{D731B2D5-A180-4D1D-A765-D0DE8FB1BB2D}"/>
              </a:ext>
            </a:extLst>
          </p:cNvPr>
          <p:cNvSpPr/>
          <p:nvPr userDrawn="1"/>
        </p:nvSpPr>
        <p:spPr>
          <a:xfrm>
            <a:off x="6119813" y="3067050"/>
            <a:ext cx="2274887" cy="14605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dirty="0">
              <a:solidFill>
                <a:srgbClr val="FFFFFF"/>
              </a:solidFill>
            </a:endParaRPr>
          </a:p>
        </p:txBody>
      </p:sp>
      <p:sp>
        <p:nvSpPr>
          <p:cNvPr id="22" name="Rectangle 21">
            <a:extLst>
              <a:ext uri="{FF2B5EF4-FFF2-40B4-BE49-F238E27FC236}">
                <a16:creationId xmlns:a16="http://schemas.microsoft.com/office/drawing/2014/main" id="{BDABB66D-02F2-4BB7-9DBA-7F336265B5A4}"/>
              </a:ext>
            </a:extLst>
          </p:cNvPr>
          <p:cNvSpPr/>
          <p:nvPr userDrawn="1"/>
        </p:nvSpPr>
        <p:spPr>
          <a:xfrm>
            <a:off x="6119813" y="1514475"/>
            <a:ext cx="2274887" cy="146367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FFFF"/>
              </a:solidFill>
            </a:endParaRP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736696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D4156FA7-67AD-48E4-A5DA-A7A91ED9EBC6}"/>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F938F5E6-A4D2-4A8C-B7FA-D23B7253999B}"/>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6836F54C-2910-4A04-B953-9BAA395133BB}"/>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Success Criteria</a:t>
            </a:r>
          </a:p>
        </p:txBody>
      </p:sp>
      <p:sp>
        <p:nvSpPr>
          <p:cNvPr id="6" name="Title 1">
            <a:extLst>
              <a:ext uri="{FF2B5EF4-FFF2-40B4-BE49-F238E27FC236}">
                <a16:creationId xmlns:a16="http://schemas.microsoft.com/office/drawing/2014/main" id="{B50478C0-2AC3-4DD6-9E4C-8D5C92B35471}"/>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t>Aim</a:t>
            </a:r>
          </a:p>
        </p:txBody>
      </p:sp>
      <p:sp>
        <p:nvSpPr>
          <p:cNvPr id="7" name="Content Placeholder 15">
            <a:extLst>
              <a:ext uri="{FF2B5EF4-FFF2-40B4-BE49-F238E27FC236}">
                <a16:creationId xmlns:a16="http://schemas.microsoft.com/office/drawing/2014/main" id="{C889561D-8812-467E-80B0-88BE4AA32D9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fontAlgn="auto">
              <a:spcAft>
                <a:spcPts val="0"/>
              </a:spcAft>
              <a:defRPr/>
            </a:pPr>
            <a:r>
              <a:rPr lang="en-GB" dirty="0"/>
              <a:t>Statement 2</a:t>
            </a:r>
          </a:p>
          <a:p>
            <a:pPr lvl="1" fontAlgn="auto">
              <a:spcAft>
                <a:spcPts val="0"/>
              </a:spcAft>
              <a:defRPr/>
            </a:pPr>
            <a:r>
              <a:rPr lang="en-GB" dirty="0"/>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128280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42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3687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97A7BF0-2A0B-4578-BA7C-0EF2BBBCE0B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Rectangle 4">
            <a:extLst>
              <a:ext uri="{FF2B5EF4-FFF2-40B4-BE49-F238E27FC236}">
                <a16:creationId xmlns:a16="http://schemas.microsoft.com/office/drawing/2014/main" id="{368B359A-135B-4386-AE49-4966558543FB}"/>
              </a:ext>
            </a:extLst>
          </p:cNvPr>
          <p:cNvSpPr/>
          <p:nvPr userDrawn="1"/>
        </p:nvSpPr>
        <p:spPr>
          <a:xfrm>
            <a:off x="457200" y="1514475"/>
            <a:ext cx="8220075" cy="48815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171546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9E31B587-79DA-4685-9573-1395EAC32B3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0" name="Rectangle 9">
            <a:extLst>
              <a:ext uri="{FF2B5EF4-FFF2-40B4-BE49-F238E27FC236}">
                <a16:creationId xmlns:a16="http://schemas.microsoft.com/office/drawing/2014/main" id="{39D00B43-9EF5-417D-B926-90BE821854B6}"/>
              </a:ext>
            </a:extLst>
          </p:cNvPr>
          <p:cNvSpPr/>
          <p:nvPr userDrawn="1"/>
        </p:nvSpPr>
        <p:spPr>
          <a:xfrm>
            <a:off x="755650" y="1514475"/>
            <a:ext cx="7632700" cy="457835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grpSp>
        <p:nvGrpSpPr>
          <p:cNvPr id="11" name="Group 5">
            <a:extLst>
              <a:ext uri="{FF2B5EF4-FFF2-40B4-BE49-F238E27FC236}">
                <a16:creationId xmlns:a16="http://schemas.microsoft.com/office/drawing/2014/main" id="{2A55BCA7-D74C-49DA-B08E-407C736B9D30}"/>
              </a:ext>
            </a:extLst>
          </p:cNvPr>
          <p:cNvGrpSpPr>
            <a:grpSpLocks/>
          </p:cNvGrpSpPr>
          <p:nvPr userDrawn="1"/>
        </p:nvGrpSpPr>
        <p:grpSpPr bwMode="auto">
          <a:xfrm>
            <a:off x="4002088" y="1738313"/>
            <a:ext cx="4189412" cy="4129087"/>
            <a:chOff x="4002736" y="1755885"/>
            <a:chExt cx="4189074" cy="4129086"/>
          </a:xfrm>
        </p:grpSpPr>
        <p:sp>
          <p:nvSpPr>
            <p:cNvPr id="12" name="Oval 11">
              <a:extLst>
                <a:ext uri="{FF2B5EF4-FFF2-40B4-BE49-F238E27FC236}">
                  <a16:creationId xmlns:a16="http://schemas.microsoft.com/office/drawing/2014/main" id="{A88BAE41-04E0-4471-8E2E-06EB007485C4}"/>
                </a:ext>
              </a:extLst>
            </p:cNvPr>
            <p:cNvSpPr/>
            <p:nvPr userDrawn="1"/>
          </p:nvSpPr>
          <p:spPr bwMode="auto">
            <a:xfrm>
              <a:off x="4002736"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3" name="Oval 12">
              <a:extLst>
                <a:ext uri="{FF2B5EF4-FFF2-40B4-BE49-F238E27FC236}">
                  <a16:creationId xmlns:a16="http://schemas.microsoft.com/office/drawing/2014/main" id="{8A42CC9A-F2EC-42DF-8291-3ECBF4A6EA2E}"/>
                </a:ext>
              </a:extLst>
            </p:cNvPr>
            <p:cNvSpPr/>
            <p:nvPr userDrawn="1"/>
          </p:nvSpPr>
          <p:spPr bwMode="auto">
            <a:xfrm>
              <a:off x="6193309" y="1755885"/>
              <a:ext cx="1998501"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6" name="Oval 15">
              <a:extLst>
                <a:ext uri="{FF2B5EF4-FFF2-40B4-BE49-F238E27FC236}">
                  <a16:creationId xmlns:a16="http://schemas.microsoft.com/office/drawing/2014/main" id="{DC689A4F-DE05-4B0C-8E7A-CB17727D1B73}"/>
                </a:ext>
              </a:extLst>
            </p:cNvPr>
            <p:cNvSpPr/>
            <p:nvPr userDrawn="1"/>
          </p:nvSpPr>
          <p:spPr bwMode="auto">
            <a:xfrm>
              <a:off x="6193309" y="3886309"/>
              <a:ext cx="1996914"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sp>
          <p:nvSpPr>
            <p:cNvPr id="17" name="Oval 16">
              <a:extLst>
                <a:ext uri="{FF2B5EF4-FFF2-40B4-BE49-F238E27FC236}">
                  <a16:creationId xmlns:a16="http://schemas.microsoft.com/office/drawing/2014/main" id="{2F528512-BE81-495E-9476-933BE503E173}"/>
                </a:ext>
              </a:extLst>
            </p:cNvPr>
            <p:cNvSpPr/>
            <p:nvPr userDrawn="1"/>
          </p:nvSpPr>
          <p:spPr bwMode="auto">
            <a:xfrm>
              <a:off x="4002736" y="3886309"/>
              <a:ext cx="1998501"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ysClr val="windowText" lastClr="000000"/>
                </a:solidFill>
              </a:endParaRPr>
            </a:p>
          </p:txBody>
        </p:sp>
      </p:gr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4" name="Content Placeholder 2"/>
          <p:cNvSpPr>
            <a:spLocks noGrp="1"/>
          </p:cNvSpPr>
          <p:nvPr>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0"/>
          </p:nvPr>
        </p:nvSpPr>
        <p:spPr>
          <a:xfrm>
            <a:off x="4012772"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56751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E0F3737C-3726-4EAC-86A3-83830EF8A53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Rectangle 10">
            <a:extLst>
              <a:ext uri="{FF2B5EF4-FFF2-40B4-BE49-F238E27FC236}">
                <a16:creationId xmlns:a16="http://schemas.microsoft.com/office/drawing/2014/main" id="{CB02639B-D8D0-4DBF-9CC5-765C72082659}"/>
              </a:ext>
            </a:extLst>
          </p:cNvPr>
          <p:cNvSpPr/>
          <p:nvPr userDrawn="1"/>
        </p:nvSpPr>
        <p:spPr>
          <a:xfrm>
            <a:off x="4660900" y="1514475"/>
            <a:ext cx="3690938" cy="457835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2" name="Rectangle 11">
            <a:extLst>
              <a:ext uri="{FF2B5EF4-FFF2-40B4-BE49-F238E27FC236}">
                <a16:creationId xmlns:a16="http://schemas.microsoft.com/office/drawing/2014/main" id="{2E411CEB-819E-4804-8007-9D8F8742C6CF}"/>
              </a:ext>
            </a:extLst>
          </p:cNvPr>
          <p:cNvSpPr/>
          <p:nvPr userDrawn="1"/>
        </p:nvSpPr>
        <p:spPr bwMode="auto">
          <a:xfrm>
            <a:off x="750888" y="15144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3" name="Rectangle 12">
            <a:extLst>
              <a:ext uri="{FF2B5EF4-FFF2-40B4-BE49-F238E27FC236}">
                <a16:creationId xmlns:a16="http://schemas.microsoft.com/office/drawing/2014/main" id="{85AC1DB4-8AE1-417C-9CA8-4ED8B31980F2}"/>
              </a:ext>
            </a:extLst>
          </p:cNvPr>
          <p:cNvSpPr/>
          <p:nvPr userDrawn="1"/>
        </p:nvSpPr>
        <p:spPr bwMode="auto">
          <a:xfrm>
            <a:off x="750888" y="2678113"/>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5" name="Rectangle 14">
            <a:extLst>
              <a:ext uri="{FF2B5EF4-FFF2-40B4-BE49-F238E27FC236}">
                <a16:creationId xmlns:a16="http://schemas.microsoft.com/office/drawing/2014/main" id="{73D42685-7238-45BC-83D1-E13EFD5FEC7D}"/>
              </a:ext>
            </a:extLst>
          </p:cNvPr>
          <p:cNvSpPr/>
          <p:nvPr userDrawn="1"/>
        </p:nvSpPr>
        <p:spPr bwMode="auto">
          <a:xfrm>
            <a:off x="750888" y="3841750"/>
            <a:ext cx="3821112" cy="1087438"/>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6" name="Rectangle 15">
            <a:extLst>
              <a:ext uri="{FF2B5EF4-FFF2-40B4-BE49-F238E27FC236}">
                <a16:creationId xmlns:a16="http://schemas.microsoft.com/office/drawing/2014/main" id="{38684B9F-420D-408C-87F0-A14B5A89B0E8}"/>
              </a:ext>
            </a:extLst>
          </p:cNvPr>
          <p:cNvSpPr/>
          <p:nvPr userDrawn="1"/>
        </p:nvSpPr>
        <p:spPr bwMode="auto">
          <a:xfrm>
            <a:off x="750888" y="5006975"/>
            <a:ext cx="3821112" cy="1085850"/>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8277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C861EB46-98DC-4EF3-AA29-B6F7D6A53BA6}"/>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 name="Rectangle 6">
            <a:extLst>
              <a:ext uri="{FF2B5EF4-FFF2-40B4-BE49-F238E27FC236}">
                <a16:creationId xmlns:a16="http://schemas.microsoft.com/office/drawing/2014/main" id="{402C8E3A-6555-47D1-B317-3E58E78814D0}"/>
              </a:ext>
            </a:extLst>
          </p:cNvPr>
          <p:cNvSpPr/>
          <p:nvPr userDrawn="1"/>
        </p:nvSpPr>
        <p:spPr>
          <a:xfrm>
            <a:off x="2895600" y="1514475"/>
            <a:ext cx="5492750"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9" name="Rectangle 8">
            <a:extLst>
              <a:ext uri="{FF2B5EF4-FFF2-40B4-BE49-F238E27FC236}">
                <a16:creationId xmlns:a16="http://schemas.microsoft.com/office/drawing/2014/main" id="{9A598444-B468-48CC-BF94-05A7B99EC241}"/>
              </a:ext>
            </a:extLst>
          </p:cNvPr>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a:extLst>
              <a:ext uri="{FF2B5EF4-FFF2-40B4-BE49-F238E27FC236}">
                <a16:creationId xmlns:a16="http://schemas.microsoft.com/office/drawing/2014/main" id="{A251EC58-C613-4559-8B51-18B6E29E8017}"/>
              </a:ext>
            </a:extLst>
          </p:cNvPr>
          <p:cNvSpPr/>
          <p:nvPr userDrawn="1"/>
        </p:nvSpPr>
        <p:spPr>
          <a:xfrm>
            <a:off x="755650" y="1514475"/>
            <a:ext cx="2036763" cy="2878138"/>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0308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767119B5-C74F-4E6F-ABBD-DE92FD35B9E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2" name="Rectangle 11">
            <a:extLst>
              <a:ext uri="{FF2B5EF4-FFF2-40B4-BE49-F238E27FC236}">
                <a16:creationId xmlns:a16="http://schemas.microsoft.com/office/drawing/2014/main" id="{D54DB817-88AF-406E-BC6B-DB20A032E8D3}"/>
              </a:ext>
            </a:extLst>
          </p:cNvPr>
          <p:cNvSpPr/>
          <p:nvPr userDrawn="1"/>
        </p:nvSpPr>
        <p:spPr>
          <a:xfrm>
            <a:off x="755650" y="1514475"/>
            <a:ext cx="2852738" cy="457835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3" name="Rectangle 12">
            <a:extLst>
              <a:ext uri="{FF2B5EF4-FFF2-40B4-BE49-F238E27FC236}">
                <a16:creationId xmlns:a16="http://schemas.microsoft.com/office/drawing/2014/main" id="{30A15749-E05D-4DFD-88BA-2CD6D836FB67}"/>
              </a:ext>
            </a:extLst>
          </p:cNvPr>
          <p:cNvSpPr/>
          <p:nvPr userDrawn="1"/>
        </p:nvSpPr>
        <p:spPr>
          <a:xfrm>
            <a:off x="3683000" y="4614863"/>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a:extLst>
              <a:ext uri="{FF2B5EF4-FFF2-40B4-BE49-F238E27FC236}">
                <a16:creationId xmlns:a16="http://schemas.microsoft.com/office/drawing/2014/main" id="{EAD37837-B1CE-4D6E-B811-3F85C5786A30}"/>
              </a:ext>
            </a:extLst>
          </p:cNvPr>
          <p:cNvSpPr/>
          <p:nvPr userDrawn="1"/>
        </p:nvSpPr>
        <p:spPr>
          <a:xfrm>
            <a:off x="3683000" y="1519238"/>
            <a:ext cx="4705350" cy="147796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a:extLst>
              <a:ext uri="{FF2B5EF4-FFF2-40B4-BE49-F238E27FC236}">
                <a16:creationId xmlns:a16="http://schemas.microsoft.com/office/drawing/2014/main" id="{B85DBC90-EEB7-409B-B352-EF3485B8CBDA}"/>
              </a:ext>
            </a:extLst>
          </p:cNvPr>
          <p:cNvSpPr/>
          <p:nvPr userDrawn="1"/>
        </p:nvSpPr>
        <p:spPr>
          <a:xfrm>
            <a:off x="3683000" y="3067050"/>
            <a:ext cx="4705350" cy="14779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30761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E44D0BE9-25A1-44C0-AB21-ADFF6E2DF52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62C74172-3A1B-4C20-8EFD-40B32C01BD41}"/>
              </a:ext>
            </a:extLst>
          </p:cNvPr>
          <p:cNvSpPr/>
          <p:nvPr userDrawn="1"/>
        </p:nvSpPr>
        <p:spPr>
          <a:xfrm>
            <a:off x="4611688" y="1514475"/>
            <a:ext cx="3776662" cy="281463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1" name="Rectangle 10">
            <a:extLst>
              <a:ext uri="{FF2B5EF4-FFF2-40B4-BE49-F238E27FC236}">
                <a16:creationId xmlns:a16="http://schemas.microsoft.com/office/drawing/2014/main" id="{E3922C86-BDC8-4CB0-BF03-B9A7E615D68E}"/>
              </a:ext>
            </a:extLst>
          </p:cNvPr>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5" name="Rectangle 14">
            <a:extLst>
              <a:ext uri="{FF2B5EF4-FFF2-40B4-BE49-F238E27FC236}">
                <a16:creationId xmlns:a16="http://schemas.microsoft.com/office/drawing/2014/main" id="{69D1C793-ABB9-4906-85F3-4DFE2C56B915}"/>
              </a:ext>
            </a:extLst>
          </p:cNvPr>
          <p:cNvSpPr/>
          <p:nvPr userDrawn="1"/>
        </p:nvSpPr>
        <p:spPr>
          <a:xfrm>
            <a:off x="755650"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16" name="Rectangle 15">
            <a:extLst>
              <a:ext uri="{FF2B5EF4-FFF2-40B4-BE49-F238E27FC236}">
                <a16:creationId xmlns:a16="http://schemas.microsoft.com/office/drawing/2014/main" id="{F05392EB-37DD-4855-B44D-B4A66BA62B0C}"/>
              </a:ext>
            </a:extLst>
          </p:cNvPr>
          <p:cNvSpPr/>
          <p:nvPr userDrawn="1"/>
        </p:nvSpPr>
        <p:spPr>
          <a:xfrm>
            <a:off x="2684463" y="1514475"/>
            <a:ext cx="1835150" cy="281463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724495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5D2A5DEC-77CE-4CA3-AA40-1E089526093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extLst>
              <a:ext uri="{FF2B5EF4-FFF2-40B4-BE49-F238E27FC236}">
                <a16:creationId xmlns:a16="http://schemas.microsoft.com/office/drawing/2014/main" id="{E479465B-7966-4001-AC83-580C81C1A0E2}"/>
              </a:ext>
            </a:extLst>
          </p:cNvPr>
          <p:cNvSpPr/>
          <p:nvPr userDrawn="1"/>
        </p:nvSpPr>
        <p:spPr>
          <a:xfrm>
            <a:off x="503238" y="2501900"/>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324954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EA5DF38-724A-4911-8BF9-5635A7913277}"/>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9F0D889-CA1D-4173-9777-EF6D96B2C000}"/>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39" r:id="rId1"/>
    <p:sldLayoutId id="2147483838"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20">
            <a:extLst>
              <a:ext uri="{FF2B5EF4-FFF2-40B4-BE49-F238E27FC236}">
                <a16:creationId xmlns:a16="http://schemas.microsoft.com/office/drawing/2014/main" id="{75CFD68B-7D37-4289-BF36-B50BFA65DD55}"/>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20">
            <a:extLst>
              <a:ext uri="{FF2B5EF4-FFF2-40B4-BE49-F238E27FC236}">
                <a16:creationId xmlns:a16="http://schemas.microsoft.com/office/drawing/2014/main" id="{8B7D47F4-9BAD-46A1-A801-71F217465851}"/>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on, then he came to a cockerel. “Stop! You look good enough to eat!” said the cockerel.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20">
            <a:extLst>
              <a:ext uri="{FF2B5EF4-FFF2-40B4-BE49-F238E27FC236}">
                <a16:creationId xmlns:a16="http://schemas.microsoft.com/office/drawing/2014/main" id="{D1CDB4DC-5959-4B0F-930A-229BD007A69A}"/>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20">
            <a:extLst>
              <a:ext uri="{FF2B5EF4-FFF2-40B4-BE49-F238E27FC236}">
                <a16:creationId xmlns:a16="http://schemas.microsoft.com/office/drawing/2014/main" id="{580B4089-F20E-4C0B-B5FC-20EFDBC2D874}"/>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down the lane and came to a pig. “Stop! You look good enough to eat!” said the pig.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Title 20">
            <a:extLst>
              <a:ext uri="{FF2B5EF4-FFF2-40B4-BE49-F238E27FC236}">
                <a16:creationId xmlns:a16="http://schemas.microsoft.com/office/drawing/2014/main" id="{99AA25AF-C7C9-4B16-B76F-4AD0971BBA63}"/>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Title 20">
            <a:extLst>
              <a:ext uri="{FF2B5EF4-FFF2-40B4-BE49-F238E27FC236}">
                <a16:creationId xmlns:a16="http://schemas.microsoft.com/office/drawing/2014/main" id="{8501E1A1-754C-4DC0-95AE-8D051B489A67}"/>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A little further on the gingerbread man came to a cow. “Stop! You look good enough to eat!” said the cow.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Title 20">
            <a:extLst>
              <a:ext uri="{FF2B5EF4-FFF2-40B4-BE49-F238E27FC236}">
                <a16:creationId xmlns:a16="http://schemas.microsoft.com/office/drawing/2014/main" id="{CD04CFE7-F914-473B-94E6-F443C62AC743}"/>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Title 20">
            <a:extLst>
              <a:ext uri="{FF2B5EF4-FFF2-40B4-BE49-F238E27FC236}">
                <a16:creationId xmlns:a16="http://schemas.microsoft.com/office/drawing/2014/main" id="{346D7DAF-5229-4C45-B78D-0C26561674A1}"/>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on, then he came to a horse. “Stop! You look good enough to eat!” said the horse.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Title 20">
            <a:extLst>
              <a:ext uri="{FF2B5EF4-FFF2-40B4-BE49-F238E27FC236}">
                <a16:creationId xmlns:a16="http://schemas.microsoft.com/office/drawing/2014/main" id="{12E5FBFD-E9A2-4BF4-9A7E-4E6C544A984E}"/>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20">
            <a:extLst>
              <a:ext uri="{FF2B5EF4-FFF2-40B4-BE49-F238E27FC236}">
                <a16:creationId xmlns:a16="http://schemas.microsoft.com/office/drawing/2014/main" id="{52652453-8865-4AA5-B478-CADB1B795EE2}"/>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It was not long before the gingerbread man came to a boy. “Stop! You look good enough to eat!” said the boy.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1B65FF25-1A37-4E44-933F-AA5982930BE6}"/>
              </a:ext>
            </a:extLst>
          </p:cNvPr>
          <p:cNvSpPr>
            <a:spLocks noGrp="1"/>
          </p:cNvSpPr>
          <p:nvPr>
            <p:ph type="title"/>
          </p:nvPr>
        </p:nvSpPr>
        <p:spPr>
          <a:xfrm>
            <a:off x="457200" y="479425"/>
            <a:ext cx="8220075" cy="993775"/>
          </a:xfrm>
        </p:spPr>
        <p:txBody>
          <a:bodyPr/>
          <a:lstStyle/>
          <a:p>
            <a:pPr algn="ctr" eaLnBrk="1" hangingPunct="1"/>
            <a:r>
              <a:rPr lang="en-GB" altLang="en-US" sz="2400">
                <a:latin typeface="Twinkl" pitchFamily="2" charset="0"/>
              </a:rPr>
              <a:t>Once upon a time, there lived a little old woman and a little old man.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le 20">
            <a:extLst>
              <a:ext uri="{FF2B5EF4-FFF2-40B4-BE49-F238E27FC236}">
                <a16:creationId xmlns:a16="http://schemas.microsoft.com/office/drawing/2014/main" id="{BEF0C559-260D-4810-B620-0CE6128C1427}"/>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Title 20">
            <a:extLst>
              <a:ext uri="{FF2B5EF4-FFF2-40B4-BE49-F238E27FC236}">
                <a16:creationId xmlns:a16="http://schemas.microsoft.com/office/drawing/2014/main" id="{1ED67181-5BC9-4ECB-94D8-51048E07616F}"/>
              </a:ext>
            </a:extLst>
          </p:cNvPr>
          <p:cNvSpPr>
            <a:spLocks noGrp="1"/>
          </p:cNvSpPr>
          <p:nvPr>
            <p:ph type="title"/>
          </p:nvPr>
        </p:nvSpPr>
        <p:spPr>
          <a:xfrm>
            <a:off x="457200" y="530225"/>
            <a:ext cx="8220075" cy="993775"/>
          </a:xfrm>
        </p:spPr>
        <p:txBody>
          <a:bodyPr/>
          <a:lstStyle/>
          <a:p>
            <a:pPr algn="ctr" eaLnBrk="1" hangingPunct="1"/>
            <a:r>
              <a:rPr lang="en-GB" altLang="en-US" sz="2400">
                <a:latin typeface="Twinkl" pitchFamily="2" charset="0"/>
              </a:rPr>
              <a:t>The gingerbread man kept running and came to a girl. “Stop! You look good enough to eat!” said the girl and she joined in the chase.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Title 20">
            <a:extLst>
              <a:ext uri="{FF2B5EF4-FFF2-40B4-BE49-F238E27FC236}">
                <a16:creationId xmlns:a16="http://schemas.microsoft.com/office/drawing/2014/main" id="{B9BC48A1-7C92-45E9-8B87-5D2AD63963B8}"/>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on, until he came to a river. He stopped as he could not swim!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Title 20">
            <a:extLst>
              <a:ext uri="{FF2B5EF4-FFF2-40B4-BE49-F238E27FC236}">
                <a16:creationId xmlns:a16="http://schemas.microsoft.com/office/drawing/2014/main" id="{DA5B4BE4-55F1-4846-9C6A-3EBBFB1F27E2}"/>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Just then, a fox came by. “I can help you cross the river,” said the fox. “Just hop onto my tail and I will swim across.”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Title 20">
            <a:extLst>
              <a:ext uri="{FF2B5EF4-FFF2-40B4-BE49-F238E27FC236}">
                <a16:creationId xmlns:a16="http://schemas.microsoft.com/office/drawing/2014/main" id="{AB28DAE7-253C-4E9E-A705-9C5C6A78CB97}"/>
              </a:ext>
            </a:extLst>
          </p:cNvPr>
          <p:cNvSpPr>
            <a:spLocks noGrp="1"/>
          </p:cNvSpPr>
          <p:nvPr>
            <p:ph type="title"/>
          </p:nvPr>
        </p:nvSpPr>
        <p:spPr>
          <a:xfrm>
            <a:off x="457200" y="519113"/>
            <a:ext cx="8220075" cy="995362"/>
          </a:xfrm>
        </p:spPr>
        <p:txBody>
          <a:bodyPr/>
          <a:lstStyle/>
          <a:p>
            <a:pPr algn="ctr" eaLnBrk="1" hangingPunct="1"/>
            <a:r>
              <a:rPr lang="en-GB" altLang="en-US" sz="2400">
                <a:latin typeface="Twinkl" pitchFamily="2" charset="0"/>
              </a:rPr>
              <a:t>The gingerbread man saw the others coming. He knew that if he did not go with the fox he would be eaten, so he jumped onto his tail.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Title 20">
            <a:extLst>
              <a:ext uri="{FF2B5EF4-FFF2-40B4-BE49-F238E27FC236}">
                <a16:creationId xmlns:a16="http://schemas.microsoft.com/office/drawing/2014/main" id="{5C92FB56-DC05-4CE9-9A39-CBD8284B4C90}"/>
              </a:ext>
            </a:extLst>
          </p:cNvPr>
          <p:cNvSpPr>
            <a:spLocks noGrp="1"/>
          </p:cNvSpPr>
          <p:nvPr>
            <p:ph type="title"/>
          </p:nvPr>
        </p:nvSpPr>
        <p:spPr>
          <a:xfrm>
            <a:off x="457200" y="519113"/>
            <a:ext cx="8220075" cy="995362"/>
          </a:xfrm>
        </p:spPr>
        <p:txBody>
          <a:bodyPr/>
          <a:lstStyle/>
          <a:p>
            <a:pPr algn="ctr" eaLnBrk="1" hangingPunct="1"/>
            <a:r>
              <a:rPr lang="en-GB" altLang="en-US" sz="2400">
                <a:latin typeface="Twinkl" pitchFamily="2" charset="0"/>
              </a:rPr>
              <a:t>Soon the gingerbread man began to get wet. “Climb onto my back,” said the fox, so the gingerbread man did.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Title 20">
            <a:extLst>
              <a:ext uri="{FF2B5EF4-FFF2-40B4-BE49-F238E27FC236}">
                <a16:creationId xmlns:a16="http://schemas.microsoft.com/office/drawing/2014/main" id="{D5DCEA1D-E502-4775-BEC9-E5C40747BBBE}"/>
              </a:ext>
            </a:extLst>
          </p:cNvPr>
          <p:cNvSpPr>
            <a:spLocks noGrp="1"/>
          </p:cNvSpPr>
          <p:nvPr>
            <p:ph type="title"/>
          </p:nvPr>
        </p:nvSpPr>
        <p:spPr>
          <a:xfrm>
            <a:off x="457200" y="519113"/>
            <a:ext cx="8220075" cy="995362"/>
          </a:xfrm>
        </p:spPr>
        <p:txBody>
          <a:bodyPr/>
          <a:lstStyle/>
          <a:p>
            <a:pPr algn="ctr" eaLnBrk="1" hangingPunct="1"/>
            <a:r>
              <a:rPr lang="en-GB" altLang="en-US" sz="2400">
                <a:latin typeface="Twinkl" pitchFamily="2" charset="0"/>
              </a:rPr>
              <a:t>The water was getting even deeper. This time the fox said, “Jump onto my nose so that you don’t get wet.” The gingerbread man climbed onto the tip of his nose.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BAD21FEE-7728-48A3-BB1E-15B3C9C25B55}"/>
              </a:ext>
            </a:extLst>
          </p:cNvPr>
          <p:cNvPicPr>
            <a:picLocks noChangeAspect="1"/>
          </p:cNvPicPr>
          <p:nvPr/>
        </p:nvPicPr>
        <p:blipFill>
          <a:blip r:embed="rId2">
            <a:extLst>
              <a:ext uri="{28A0092B-C50C-407E-A947-70E740481C1C}">
                <a14:useLocalDpi xmlns:a14="http://schemas.microsoft.com/office/drawing/2010/main" val="0"/>
              </a:ext>
            </a:extLst>
          </a:blip>
          <a:srcRect l="8209" t="5797" r="10448" b="8170"/>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59B0982B-7BDE-4D8A-8696-2C4A6E585825}"/>
              </a:ext>
            </a:extLst>
          </p:cNvPr>
          <p:cNvSpPr/>
          <p:nvPr/>
        </p:nvSpPr>
        <p:spPr>
          <a:xfrm>
            <a:off x="457200" y="519113"/>
            <a:ext cx="8312150" cy="995362"/>
          </a:xfrm>
          <a:prstGeom prst="round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988" name="Title 20">
            <a:extLst>
              <a:ext uri="{FF2B5EF4-FFF2-40B4-BE49-F238E27FC236}">
                <a16:creationId xmlns:a16="http://schemas.microsoft.com/office/drawing/2014/main" id="{CD11ABEE-41A4-4647-8242-A96D99CD7E9D}"/>
              </a:ext>
            </a:extLst>
          </p:cNvPr>
          <p:cNvSpPr>
            <a:spLocks noGrp="1"/>
          </p:cNvSpPr>
          <p:nvPr>
            <p:ph type="title"/>
          </p:nvPr>
        </p:nvSpPr>
        <p:spPr>
          <a:xfrm>
            <a:off x="503238" y="519113"/>
            <a:ext cx="8220075" cy="995362"/>
          </a:xfrm>
        </p:spPr>
        <p:txBody>
          <a:bodyPr/>
          <a:lstStyle/>
          <a:p>
            <a:pPr algn="ctr" eaLnBrk="1" hangingPunct="1"/>
            <a:r>
              <a:rPr lang="en-GB" altLang="en-US" sz="2400">
                <a:latin typeface="Twinkl" pitchFamily="2" charset="0"/>
              </a:rPr>
              <a:t>Just then, the fox tipped back his head and the gingerbread man flew into the air.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Title 20">
            <a:extLst>
              <a:ext uri="{FF2B5EF4-FFF2-40B4-BE49-F238E27FC236}">
                <a16:creationId xmlns:a16="http://schemas.microsoft.com/office/drawing/2014/main" id="{BE697217-0285-42AE-BA44-D74DBFD4AE32}"/>
              </a:ext>
            </a:extLst>
          </p:cNvPr>
          <p:cNvSpPr>
            <a:spLocks noGrp="1"/>
          </p:cNvSpPr>
          <p:nvPr>
            <p:ph type="title"/>
          </p:nvPr>
        </p:nvSpPr>
        <p:spPr>
          <a:xfrm>
            <a:off x="407988" y="423863"/>
            <a:ext cx="8342312" cy="1231900"/>
          </a:xfrm>
        </p:spPr>
        <p:txBody>
          <a:bodyPr/>
          <a:lstStyle/>
          <a:p>
            <a:pPr algn="ctr" eaLnBrk="1" hangingPunct="1"/>
            <a:r>
              <a:rPr lang="en-GB" altLang="en-US" sz="2200">
                <a:latin typeface="Twinkl" pitchFamily="2" charset="0"/>
              </a:rPr>
              <a:t>The fox opened his mouth and SNAP! That was the end of the gingerbread man.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5D3B4AE6-1EE3-444C-9EF3-A99FF8CEF433}"/>
              </a:ext>
            </a:extLst>
          </p:cNvPr>
          <p:cNvSpPr>
            <a:spLocks noGrp="1"/>
          </p:cNvSpPr>
          <p:nvPr>
            <p:ph type="title"/>
          </p:nvPr>
        </p:nvSpPr>
        <p:spPr>
          <a:xfrm>
            <a:off x="457200" y="479425"/>
            <a:ext cx="8220075" cy="993775"/>
          </a:xfrm>
        </p:spPr>
        <p:txBody>
          <a:bodyPr/>
          <a:lstStyle/>
          <a:p>
            <a:pPr algn="ctr" eaLnBrk="1" hangingPunct="1"/>
            <a:r>
              <a:rPr lang="en-GB" altLang="en-US" sz="2400">
                <a:latin typeface="Twinkl" pitchFamily="2" charset="0"/>
              </a:rPr>
              <a:t>One day, the little old woman made a gingerbread man.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1B1CA9D4-4C8F-4D1A-98A1-60068CE7CA0E}"/>
              </a:ext>
            </a:extLst>
          </p:cNvPr>
          <p:cNvSpPr>
            <a:spLocks noGrp="1"/>
          </p:cNvSpPr>
          <p:nvPr>
            <p:ph type="title"/>
          </p:nvPr>
        </p:nvSpPr>
        <p:spPr>
          <a:xfrm>
            <a:off x="457200" y="479425"/>
            <a:ext cx="8220075" cy="993775"/>
          </a:xfrm>
        </p:spPr>
        <p:txBody>
          <a:bodyPr/>
          <a:lstStyle/>
          <a:p>
            <a:pPr algn="ctr" eaLnBrk="1" hangingPunct="1"/>
            <a:r>
              <a:rPr lang="en-GB" altLang="en-US" sz="2400">
                <a:latin typeface="Twinkl" pitchFamily="2" charset="0"/>
              </a:rPr>
              <a:t>When she opened the oven, the gingerbread man jumped off the baking tray and ran out of the house!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308498A0-1199-467B-9AE3-1C90A96846B8}"/>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little old woman and the little old man ran after the gingerbread man yelling, “Stop! Stop!” Sadly, they could not catch him.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20">
            <a:extLst>
              <a:ext uri="{FF2B5EF4-FFF2-40B4-BE49-F238E27FC236}">
                <a16:creationId xmlns:a16="http://schemas.microsoft.com/office/drawing/2014/main" id="{E21EF4CD-CBD9-407D-B11A-59519AB830E0}"/>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3BEAD311-88C1-431C-B4D7-B537C8404F01}"/>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until he came to a cat. “Stop! You look good enough to eat!” said the cat.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20">
            <a:extLst>
              <a:ext uri="{FF2B5EF4-FFF2-40B4-BE49-F238E27FC236}">
                <a16:creationId xmlns:a16="http://schemas.microsoft.com/office/drawing/2014/main" id="{5113B3CD-9609-41A8-A5D2-1705E9E9152F}"/>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just laughed and said, “Run, run, as fast as you can! You can’t catch me, I’m the gingerbread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20">
            <a:extLst>
              <a:ext uri="{FF2B5EF4-FFF2-40B4-BE49-F238E27FC236}">
                <a16:creationId xmlns:a16="http://schemas.microsoft.com/office/drawing/2014/main" id="{915F702B-73CF-4BB1-8067-72B0B9F363D3}"/>
              </a:ext>
            </a:extLst>
          </p:cNvPr>
          <p:cNvSpPr>
            <a:spLocks noGrp="1"/>
          </p:cNvSpPr>
          <p:nvPr>
            <p:ph type="title"/>
          </p:nvPr>
        </p:nvSpPr>
        <p:spPr>
          <a:xfrm>
            <a:off x="457200" y="560388"/>
            <a:ext cx="8220075" cy="993775"/>
          </a:xfrm>
        </p:spPr>
        <p:txBody>
          <a:bodyPr/>
          <a:lstStyle/>
          <a:p>
            <a:pPr algn="ctr" eaLnBrk="1" hangingPunct="1"/>
            <a:r>
              <a:rPr lang="en-GB" altLang="en-US" sz="2400">
                <a:latin typeface="Twinkl" pitchFamily="2" charset="0"/>
              </a:rPr>
              <a:t>The gingerbread man ran until he came to a dog. “Stop! You look good enough to eat!” said the dog.</a:t>
            </a:r>
          </a:p>
        </p:txBody>
      </p:sp>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1224</TotalTime>
  <Words>706</Words>
  <Application>Microsoft Office PowerPoint</Application>
  <PresentationFormat>On-screen Show (4:3)</PresentationFormat>
  <Paragraphs>27</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Sassoon Infant Md</vt:lpstr>
      <vt:lpstr>Sassoon Infant Rg</vt:lpstr>
      <vt:lpstr>Twinkl</vt:lpstr>
      <vt:lpstr>Calibri</vt:lpstr>
      <vt:lpstr>Arial</vt:lpstr>
      <vt:lpstr>Office Theme</vt:lpstr>
      <vt:lpstr>PowerPoint Presentation</vt:lpstr>
      <vt:lpstr>Once upon a time, there lived a little old woman and a little old man.</vt:lpstr>
      <vt:lpstr>One day, the little old woman made a gingerbread man.</vt:lpstr>
      <vt:lpstr>When she opened the oven, the gingerbread man jumped off the baking tray and ran out of the house!</vt:lpstr>
      <vt:lpstr>The little old woman and the little old man ran after the gingerbread man yelling, “Stop! Stop!” Sadly, they could not catch him.</vt:lpstr>
      <vt:lpstr>The gingerbread man just laughed and said, “Run, run, as fast as you can! You can’t catch me I’m the gingerbread man!”</vt:lpstr>
      <vt:lpstr>The gingerbread man ran until he came to a cat. “Stop! You look good enough to eat!” said the cat.</vt:lpstr>
      <vt:lpstr>The gingerbread man just laughed and said, “Run, run, as fast as you can! You can’t catch me, I’m the gingerbread man!”</vt:lpstr>
      <vt:lpstr>The gingerbread man ran until he came to a dog. “Stop! You look good enough to eat!” said the dog.</vt:lpstr>
      <vt:lpstr>The gingerbread man just laughed and said, “Run, run, as fast as you can! You can’t catch me, I’m the gingerbread man!”</vt:lpstr>
      <vt:lpstr>The gingerbread man ran on, then he came to a cockerel. “Stop! You look good enough to eat!” said the cockerel.</vt:lpstr>
      <vt:lpstr>The gingerbread man just laughed and said, “Run, run, as fast as you can! You can’t catch me, I’m the gingerbread man!”</vt:lpstr>
      <vt:lpstr>The gingerbread man ran down the lane and came to a pig. “Stop! You look good enough to eat!” said the pig.</vt:lpstr>
      <vt:lpstr>The gingerbread man just laughed and said, “Run, run, as fast as you can! You can’t catch me, I’m the gingerbread man!”</vt:lpstr>
      <vt:lpstr>A little further on the gingerbread man came to a cow. “Stop! You look good enough to eat!” said the cow.</vt:lpstr>
      <vt:lpstr>The gingerbread man just laughed and said, “Run, run, as fast as you can! You can’t catch me, I’m the gingerbread man!”</vt:lpstr>
      <vt:lpstr>The gingerbread man ran on, then he came to a horse. “Stop! You look good enough to eat!” said the horse.</vt:lpstr>
      <vt:lpstr>The gingerbread man just laughed and said, “Run, run, as fast as you can! You can’t catch me, I’m the gingerbread man!”</vt:lpstr>
      <vt:lpstr>It was not long before the gingerbread man came to a boy. “Stop! You look good enough to eat!” said the boy.</vt:lpstr>
      <vt:lpstr>The gingerbread man just laughed and said, “Run, run, as fast as you can! You can’t catch me, I’m the gingerbread man!”</vt:lpstr>
      <vt:lpstr>The gingerbread man kept running and came to a girl. “Stop! You look good enough to eat!” said the girl and she joined in the chase.</vt:lpstr>
      <vt:lpstr>The gingerbread man ran on, until he came to a river. He stopped as he could not swim!</vt:lpstr>
      <vt:lpstr>Just then, a fox came by. “I can help you cross the river,” said the fox. “Just hop onto my tail and I will swim across.”</vt:lpstr>
      <vt:lpstr>The gingerbread man saw the others coming. He knew that if he did not go with the fox he would be eaten, so he jumped onto his tail.</vt:lpstr>
      <vt:lpstr>Soon the gingerbread man began to get wet. “Climb onto my back,” said the fox, so the gingerbread man did.</vt:lpstr>
      <vt:lpstr>The water was getting even deeper. This time the fox said, “Jump onto my nose so that you don’t get wet.” The gingerbread man climbed onto the tip of his nose.</vt:lpstr>
      <vt:lpstr>Just then, the fox tipped back his head and the gingerbread man flew into the air.</vt:lpstr>
      <vt:lpstr>The fox opened his mouth and SNAP! That was the end of the gingerbread man.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Megan Dawes</cp:lastModifiedBy>
  <cp:revision>109</cp:revision>
  <dcterms:created xsi:type="dcterms:W3CDTF">2014-10-01T16:09:27Z</dcterms:created>
  <dcterms:modified xsi:type="dcterms:W3CDTF">2021-01-20T13:45:46Z</dcterms:modified>
</cp:coreProperties>
</file>