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501" r:id="rId4"/>
    <p:sldId id="400" r:id="rId5"/>
    <p:sldId id="441" r:id="rId6"/>
    <p:sldId id="502" r:id="rId7"/>
    <p:sldId id="478" r:id="rId8"/>
    <p:sldId id="479" r:id="rId9"/>
    <p:sldId id="480" r:id="rId10"/>
    <p:sldId id="482" r:id="rId11"/>
    <p:sldId id="483" r:id="rId12"/>
    <p:sldId id="440" r:id="rId13"/>
    <p:sldId id="472" r:id="rId14"/>
    <p:sldId id="485" r:id="rId15"/>
    <p:sldId id="486" r:id="rId16"/>
    <p:sldId id="487" r:id="rId17"/>
    <p:sldId id="488" r:id="rId18"/>
    <p:sldId id="489" r:id="rId19"/>
    <p:sldId id="490" r:id="rId20"/>
    <p:sldId id="499" r:id="rId21"/>
    <p:sldId id="402" r:id="rId22"/>
    <p:sldId id="448" r:id="rId23"/>
    <p:sldId id="473" r:id="rId24"/>
    <p:sldId id="491" r:id="rId25"/>
    <p:sldId id="492" r:id="rId26"/>
    <p:sldId id="494" r:id="rId27"/>
    <p:sldId id="493" r:id="rId28"/>
    <p:sldId id="427" r:id="rId29"/>
    <p:sldId id="474" r:id="rId30"/>
    <p:sldId id="495" r:id="rId31"/>
    <p:sldId id="500" r:id="rId32"/>
    <p:sldId id="428" r:id="rId33"/>
    <p:sldId id="457" r:id="rId34"/>
    <p:sldId id="496" r:id="rId35"/>
    <p:sldId id="497" r:id="rId36"/>
    <p:sldId id="498" r:id="rId37"/>
    <p:sldId id="430" r:id="rId38"/>
    <p:sldId id="47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4" autoAdjust="0"/>
    <p:restoredTop sz="94660"/>
  </p:normalViewPr>
  <p:slideViewPr>
    <p:cSldViewPr snapToGrid="0">
      <p:cViewPr varScale="1">
        <p:scale>
          <a:sx n="73" d="100"/>
          <a:sy n="73"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E734A-34B3-4A79-91DF-33E8FB3D4797}" type="datetimeFigureOut">
              <a:rPr lang="en-GB" smtClean="0"/>
              <a:t>21/01/2021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074B4-96CB-4A24-9176-31C106980C4E}" type="slidenum">
              <a:rPr lang="en-GB" smtClean="0"/>
              <a:t>‹#›</a:t>
            </a:fld>
            <a:endParaRPr lang="en-GB"/>
          </a:p>
        </p:txBody>
      </p:sp>
    </p:spTree>
    <p:extLst>
      <p:ext uri="{BB962C8B-B14F-4D97-AF65-F5344CB8AC3E}">
        <p14:creationId xmlns:p14="http://schemas.microsoft.com/office/powerpoint/2010/main" val="360329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4A69-0BFD-46DF-8F1B-AA532294F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D85D0-BE73-476C-8C4B-23DFD4ED52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A5B2AB-E690-4E2E-86C1-776A80692343}"/>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5" name="Footer Placeholder 4">
            <a:extLst>
              <a:ext uri="{FF2B5EF4-FFF2-40B4-BE49-F238E27FC236}">
                <a16:creationId xmlns:a16="http://schemas.microsoft.com/office/drawing/2014/main" id="{DB930CF0-EEF0-4F64-B020-9BF67BCE2F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0512D-35FB-449D-B993-E127EE312475}"/>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11443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D2E4-E373-4807-9CE4-5D7363C71BB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7508F8-0E21-45D3-80DF-2D11BB652E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02A42-94C6-48F1-84C3-987FD1D537E0}"/>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5" name="Footer Placeholder 4">
            <a:extLst>
              <a:ext uri="{FF2B5EF4-FFF2-40B4-BE49-F238E27FC236}">
                <a16:creationId xmlns:a16="http://schemas.microsoft.com/office/drawing/2014/main" id="{9C3EC6E1-F083-4AD8-85CC-10D0A23771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2626DB-F4E6-4FF9-A052-06C274AD47A2}"/>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108248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943B14-0C93-4158-A9FF-9968E065BA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A385C5-83AF-40FB-B59D-B70866F408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214CBC-A3E2-40C9-BF76-68F8109BBB84}"/>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5" name="Footer Placeholder 4">
            <a:extLst>
              <a:ext uri="{FF2B5EF4-FFF2-40B4-BE49-F238E27FC236}">
                <a16:creationId xmlns:a16="http://schemas.microsoft.com/office/drawing/2014/main" id="{3986FDCE-BC5D-4543-B9B3-AF9E9ECE9C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EE44E-31DD-4B77-B673-D33820E73BB3}"/>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596173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109054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815728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BDAF4F-3A71-4D51-883B-FB9FDDAF210E}"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790933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6BDAF4F-3A71-4D51-883B-FB9FDDAF210E}"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50728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6BDAF4F-3A71-4D51-883B-FB9FDDAF210E}" type="datetimeFigureOut">
              <a:rPr lang="en-GB" smtClean="0"/>
              <a:t>21/01/2021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350885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BDAF4F-3A71-4D51-883B-FB9FDDAF210E}" type="datetimeFigureOut">
              <a:rPr lang="en-GB" smtClean="0"/>
              <a:t>21/01/2021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784340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DAF4F-3A71-4D51-883B-FB9FDDAF210E}" type="datetimeFigureOut">
              <a:rPr lang="en-GB" smtClean="0"/>
              <a:t>21/01/2021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98165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BDAF4F-3A71-4D51-883B-FB9FDDAF210E}"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49674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B059-FDFB-49B9-9C93-24B233591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D3D316-FAB0-4844-9076-3335FC9B1D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1ABBA6-4357-41D4-B4E5-962062918038}"/>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5" name="Footer Placeholder 4">
            <a:extLst>
              <a:ext uri="{FF2B5EF4-FFF2-40B4-BE49-F238E27FC236}">
                <a16:creationId xmlns:a16="http://schemas.microsoft.com/office/drawing/2014/main" id="{1791B711-02D4-4A9B-9163-2E2110F8F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DAF0A2-658B-48BF-BB45-3D1680965C72}"/>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739584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BDAF4F-3A71-4D51-883B-FB9FDDAF210E}"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873590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02480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49517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E40B-8632-4EC1-AA43-C0A3DC8086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EE5C53-9D45-4387-9A41-FF2867BA22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23F15F-D666-462B-80D5-1EE8A6233647}"/>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5" name="Footer Placeholder 4">
            <a:extLst>
              <a:ext uri="{FF2B5EF4-FFF2-40B4-BE49-F238E27FC236}">
                <a16:creationId xmlns:a16="http://schemas.microsoft.com/office/drawing/2014/main" id="{8CD04A7D-616B-433B-8018-EB58656ED4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825E13-D15F-4F7C-B7B5-1EF8BFF7EFE7}"/>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58255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6B01-A801-4D10-BCBA-B7B24FD555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1AA424-BA61-4F53-A86B-A592B911B9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A8F0F8-E344-43C9-87E9-4EE00B190E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ED75CDB-013A-469B-93C3-E78B9B05DACA}"/>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6" name="Footer Placeholder 5">
            <a:extLst>
              <a:ext uri="{FF2B5EF4-FFF2-40B4-BE49-F238E27FC236}">
                <a16:creationId xmlns:a16="http://schemas.microsoft.com/office/drawing/2014/main" id="{F00A5E4E-7531-4427-ACF2-63B42362D8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C30B82-7FFE-4591-97B0-B95E8F8A03EF}"/>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34850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728A-6215-46A0-B976-6F082CAE29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82AFA6-8B05-4504-B6BA-97F6126DC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F99563-D982-4F04-B989-AD03E4636E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7D2702-C9F8-4955-9EE4-3B390556E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2057B6-613D-4B51-9251-67004CE67D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CBD232-715F-4258-B0CE-6F118CD33603}"/>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8" name="Footer Placeholder 7">
            <a:extLst>
              <a:ext uri="{FF2B5EF4-FFF2-40B4-BE49-F238E27FC236}">
                <a16:creationId xmlns:a16="http://schemas.microsoft.com/office/drawing/2014/main" id="{D6F11D8B-3DD6-4A43-8D67-7AB4AA372B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E0EB7F-0A26-45F3-AB2C-22848A4ACC8B}"/>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84202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CCD0-F90A-494A-B01B-32ACAEE30D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01868D-938C-436A-8010-09B33633FE5F}"/>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4" name="Footer Placeholder 3">
            <a:extLst>
              <a:ext uri="{FF2B5EF4-FFF2-40B4-BE49-F238E27FC236}">
                <a16:creationId xmlns:a16="http://schemas.microsoft.com/office/drawing/2014/main" id="{585527DB-D77A-4E6C-B2D7-F1036703AC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056F63-AF3F-4915-BC2F-1C60B3E7011E}"/>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25756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C70F4-E39B-4981-8B22-C3FED7856097}"/>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3" name="Footer Placeholder 2">
            <a:extLst>
              <a:ext uri="{FF2B5EF4-FFF2-40B4-BE49-F238E27FC236}">
                <a16:creationId xmlns:a16="http://schemas.microsoft.com/office/drawing/2014/main" id="{5930B1D2-A58E-46F2-AC74-D10E66C6BD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3E105A-DBB3-4A2A-B2CA-E732CD5C7FE9}"/>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17082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4C42-70B3-4033-9FB0-4B01ED6D1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BEA47C-49C6-4B86-9E89-67844310F6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6506E24-8D7D-4AD9-A80A-11AD39ECB9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892DE1-019D-4528-B160-93B65CCBBF86}"/>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6" name="Footer Placeholder 5">
            <a:extLst>
              <a:ext uri="{FF2B5EF4-FFF2-40B4-BE49-F238E27FC236}">
                <a16:creationId xmlns:a16="http://schemas.microsoft.com/office/drawing/2014/main" id="{BB30E4DD-252F-43A8-8BDA-2F93594B51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3066AE-A5FB-4BD1-B185-DB8E660D07DB}"/>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98077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6D6C-5F06-4DB1-9921-DBD16DD66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5F7679-77B5-4CD6-A0E4-12031FA744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B32BCE-010A-4041-979D-C1ED032F1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C7416A-66AF-4818-810A-A7D8AA53EE84}"/>
              </a:ext>
            </a:extLst>
          </p:cNvPr>
          <p:cNvSpPr>
            <a:spLocks noGrp="1"/>
          </p:cNvSpPr>
          <p:nvPr>
            <p:ph type="dt" sz="half" idx="10"/>
          </p:nvPr>
        </p:nvSpPr>
        <p:spPr/>
        <p:txBody>
          <a:bodyPr/>
          <a:lstStyle/>
          <a:p>
            <a:fld id="{95E44B6B-AF8C-44AE-869C-CCA912647999}" type="datetimeFigureOut">
              <a:rPr lang="en-GB" smtClean="0"/>
              <a:t>21/01/2021</a:t>
            </a:fld>
            <a:endParaRPr lang="en-GB"/>
          </a:p>
        </p:txBody>
      </p:sp>
      <p:sp>
        <p:nvSpPr>
          <p:cNvPr id="6" name="Footer Placeholder 5">
            <a:extLst>
              <a:ext uri="{FF2B5EF4-FFF2-40B4-BE49-F238E27FC236}">
                <a16:creationId xmlns:a16="http://schemas.microsoft.com/office/drawing/2014/main" id="{D68A7E67-C4EF-45D6-869F-5593554872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5C0F2E-18B5-446B-8DB6-F3B530DBFEFC}"/>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33510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631E5-5DC7-49E7-86BE-F27183BDB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66A81C-2797-4883-8809-7B76B7D25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722079-62BB-4D48-92B2-77DD6B5D7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44B6B-AF8C-44AE-869C-CCA912647999}" type="datetimeFigureOut">
              <a:rPr lang="en-GB" smtClean="0"/>
              <a:t>21/01/2021</a:t>
            </a:fld>
            <a:endParaRPr lang="en-GB"/>
          </a:p>
        </p:txBody>
      </p:sp>
      <p:sp>
        <p:nvSpPr>
          <p:cNvPr id="5" name="Footer Placeholder 4">
            <a:extLst>
              <a:ext uri="{FF2B5EF4-FFF2-40B4-BE49-F238E27FC236}">
                <a16:creationId xmlns:a16="http://schemas.microsoft.com/office/drawing/2014/main" id="{5595E6FA-0A56-432F-A6CC-9A59A114B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8A47AF-B807-4AE2-B51D-0B486C3730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96EE3-217D-4C82-BEA3-F768BE0BAAB4}" type="slidenum">
              <a:rPr lang="en-GB" smtClean="0"/>
              <a:t>‹#›</a:t>
            </a:fld>
            <a:endParaRPr lang="en-GB"/>
          </a:p>
        </p:txBody>
      </p:sp>
    </p:spTree>
    <p:extLst>
      <p:ext uri="{BB962C8B-B14F-4D97-AF65-F5344CB8AC3E}">
        <p14:creationId xmlns:p14="http://schemas.microsoft.com/office/powerpoint/2010/main" val="2288077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DAF4F-3A71-4D51-883B-FB9FDDAF210E}" type="datetimeFigureOut">
              <a:rPr lang="en-GB" smtClean="0"/>
              <a:t>21/01/2021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BE1F0-54D3-478C-8933-AB9D1B173C90}" type="slidenum">
              <a:rPr lang="en-GB" smtClean="0"/>
              <a:t>‹#›</a:t>
            </a:fld>
            <a:endParaRPr lang="en-GB"/>
          </a:p>
        </p:txBody>
      </p:sp>
    </p:spTree>
    <p:extLst>
      <p:ext uri="{BB962C8B-B14F-4D97-AF65-F5344CB8AC3E}">
        <p14:creationId xmlns:p14="http://schemas.microsoft.com/office/powerpoint/2010/main" val="99827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vimeo.com/47752897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F3C-E903-4CDF-BCD3-146CABDC9D2A}"/>
              </a:ext>
            </a:extLst>
          </p:cNvPr>
          <p:cNvSpPr>
            <a:spLocks noGrp="1"/>
          </p:cNvSpPr>
          <p:nvPr>
            <p:ph type="ctrTitle"/>
          </p:nvPr>
        </p:nvSpPr>
        <p:spPr/>
        <p:txBody>
          <a:bodyPr/>
          <a:lstStyle/>
          <a:p>
            <a:r>
              <a:rPr lang="en-GB" dirty="0"/>
              <a:t>Monday 2</a:t>
            </a:r>
            <a:r>
              <a:rPr lang="en-GB" dirty="0" smtClean="0"/>
              <a:t>5th </a:t>
            </a:r>
            <a:r>
              <a:rPr lang="en-GB" dirty="0"/>
              <a:t>January 2021</a:t>
            </a:r>
            <a:br>
              <a:rPr lang="en-GB" dirty="0"/>
            </a:br>
            <a:r>
              <a:rPr lang="en-GB" dirty="0"/>
              <a:t>Week </a:t>
            </a:r>
            <a:r>
              <a:rPr lang="en-GB" dirty="0" smtClean="0"/>
              <a:t>4</a:t>
            </a:r>
            <a:endParaRPr lang="en-GB" dirty="0"/>
          </a:p>
        </p:txBody>
      </p:sp>
      <p:sp>
        <p:nvSpPr>
          <p:cNvPr id="3" name="Subtitle 2">
            <a:extLst>
              <a:ext uri="{FF2B5EF4-FFF2-40B4-BE49-F238E27FC236}">
                <a16:creationId xmlns:a16="http://schemas.microsoft.com/office/drawing/2014/main" id="{66C2172A-19C7-4399-BD59-A813A7D77912}"/>
              </a:ext>
            </a:extLst>
          </p:cNvPr>
          <p:cNvSpPr>
            <a:spLocks noGrp="1"/>
          </p:cNvSpPr>
          <p:nvPr>
            <p:ph type="subTitle" idx="1"/>
          </p:nvPr>
        </p:nvSpPr>
        <p:spPr>
          <a:xfrm>
            <a:off x="1524000" y="3602037"/>
            <a:ext cx="9144000" cy="2811825"/>
          </a:xfrm>
        </p:spPr>
        <p:txBody>
          <a:bodyPr>
            <a:normAutofit fontScale="77500" lnSpcReduction="20000"/>
          </a:bodyPr>
          <a:lstStyle/>
          <a:p>
            <a:r>
              <a:rPr lang="en-GB" dirty="0" smtClean="0"/>
              <a:t>Good morning Year 6 and welcome to another week of learning. I hope you are all well and keeping safe. Thank you once again to all the pupils that have sent me work; I am very grateful for what you have sent. You have all really taken the way we are working at the moment in your stride.</a:t>
            </a:r>
          </a:p>
          <a:p>
            <a:r>
              <a:rPr lang="en-GB" dirty="0" smtClean="0"/>
              <a:t>This week in maths we are going to be moving onto perimeter and area. I have also attached a challenge document for you to dip into whenever you want a challenge about a vast area of learning we have done this year. In English we shall be looking at creating a narrative, using an image as the source.</a:t>
            </a:r>
          </a:p>
          <a:p>
            <a:endParaRPr lang="en-GB" dirty="0"/>
          </a:p>
          <a:p>
            <a:r>
              <a:rPr lang="en-GB" dirty="0" smtClean="0"/>
              <a:t>This week please look out soundbites that I have recorded to go over the top of the slides to give you some more support.</a:t>
            </a:r>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3962539"/>
      </p:ext>
    </p:extLst>
  </p:cSld>
  <p:clrMapOvr>
    <a:masterClrMapping/>
  </p:clrMapOvr>
  <mc:AlternateContent xmlns:mc="http://schemas.openxmlformats.org/markup-compatibility/2006" xmlns:p14="http://schemas.microsoft.com/office/powerpoint/2010/main">
    <mc:Choice Requires="p14">
      <p:transition spd="slow" p14:dur="2000" advTm="32737"/>
    </mc:Choice>
    <mc:Fallback xmlns="">
      <p:transition spd="slow" advTm="3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Now its your turn have a go at these and see how you get on.</a:t>
            </a:r>
            <a:endParaRPr lang="en-GB" dirty="0"/>
          </a:p>
        </p:txBody>
      </p:sp>
      <p:sp>
        <p:nvSpPr>
          <p:cNvPr id="3" name="Content Placeholder 2"/>
          <p:cNvSpPr>
            <a:spLocks noGrp="1"/>
          </p:cNvSpPr>
          <p:nvPr>
            <p:ph idx="1"/>
          </p:nvPr>
        </p:nvSpPr>
        <p:spPr>
          <a:xfrm>
            <a:off x="838200" y="1825625"/>
            <a:ext cx="10515600" cy="4535986"/>
          </a:xfrm>
        </p:spPr>
        <p:txBody>
          <a:bodyPr>
            <a:normAutofit fontScale="85000" lnSpcReduction="20000"/>
          </a:bodyPr>
          <a:lstStyle/>
          <a:p>
            <a:pPr marL="0" indent="0">
              <a:buNone/>
            </a:pPr>
            <a:r>
              <a:rPr lang="en-GB" dirty="0" smtClean="0"/>
              <a:t>1/5 of 200Km=</a:t>
            </a:r>
          </a:p>
          <a:p>
            <a:pPr marL="0" indent="0">
              <a:buNone/>
            </a:pPr>
            <a:r>
              <a:rPr lang="en-GB" dirty="0" smtClean="0"/>
              <a:t>3/5 of 200Km=</a:t>
            </a:r>
          </a:p>
          <a:p>
            <a:pPr marL="0" indent="0">
              <a:buNone/>
            </a:pPr>
            <a:endParaRPr lang="en-GB" dirty="0"/>
          </a:p>
          <a:p>
            <a:pPr marL="0" indent="0">
              <a:buNone/>
            </a:pPr>
            <a:r>
              <a:rPr lang="en-GB" dirty="0" smtClean="0"/>
              <a:t>1/8 of 408g=</a:t>
            </a:r>
          </a:p>
          <a:p>
            <a:pPr marL="0" indent="0">
              <a:buNone/>
            </a:pPr>
            <a:r>
              <a:rPr lang="en-GB" dirty="0" smtClean="0"/>
              <a:t>5/8 of 408g=</a:t>
            </a:r>
          </a:p>
          <a:p>
            <a:pPr marL="0" indent="0">
              <a:buNone/>
            </a:pPr>
            <a:endParaRPr lang="en-GB" dirty="0"/>
          </a:p>
          <a:p>
            <a:pPr marL="0" indent="0">
              <a:buNone/>
            </a:pPr>
            <a:r>
              <a:rPr lang="en-GB" dirty="0" smtClean="0"/>
              <a:t>¾ of £640=</a:t>
            </a:r>
          </a:p>
          <a:p>
            <a:pPr marL="0" indent="0">
              <a:buNone/>
            </a:pPr>
            <a:endParaRPr lang="en-GB" dirty="0" smtClean="0"/>
          </a:p>
          <a:p>
            <a:pPr marL="0" indent="0">
              <a:buNone/>
            </a:pPr>
            <a:r>
              <a:rPr lang="en-GB" dirty="0" smtClean="0"/>
              <a:t>Challenge</a:t>
            </a:r>
          </a:p>
          <a:p>
            <a:pPr marL="0" indent="0">
              <a:buNone/>
            </a:pPr>
            <a:r>
              <a:rPr lang="en-GB" dirty="0" smtClean="0"/>
              <a:t>On a game show you have reached the final round and the host is offering you some prizes. He says you can either have ½ of £1,250,000 or 2/3 of £960,000. Which one would you choose and why?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9760535"/>
      </p:ext>
    </p:extLst>
  </p:cSld>
  <p:clrMapOvr>
    <a:masterClrMapping/>
  </p:clrMapOvr>
  <mc:AlternateContent xmlns:mc="http://schemas.openxmlformats.org/markup-compatibility/2006" xmlns:p14="http://schemas.microsoft.com/office/powerpoint/2010/main">
    <mc:Choice Requires="p14">
      <p:transition spd="slow" p14:dur="2000" advTm="6986"/>
    </mc:Choice>
    <mc:Fallback xmlns="">
      <p:transition spd="slow" advTm="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19417" y="1633491"/>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CW Cursive Writing 1" panose="03050602040000000000" pitchFamily="66" charset="0"/>
              </a:rPr>
              <a:t>Maths -</a:t>
            </a:r>
          </a:p>
          <a:p>
            <a:pPr algn="ctr"/>
            <a:r>
              <a:rPr lang="en-GB" sz="2800" dirty="0" smtClean="0">
                <a:solidFill>
                  <a:srgbClr val="002060"/>
                </a:solidFill>
                <a:latin typeface="CCW Cursive Writing 1" panose="03050602040000000000" pitchFamily="66" charset="0"/>
              </a:rPr>
              <a:t>Perimeter it goes all the way around.</a:t>
            </a:r>
            <a:endParaRPr lang="en-GB" sz="2800" dirty="0">
              <a:solidFill>
                <a:srgbClr val="002060"/>
              </a:solidFill>
              <a:latin typeface="CCW Cursive Writing 1" panose="03050602040000000000" pitchFamily="66" charset="0"/>
            </a:endParaRPr>
          </a:p>
        </p:txBody>
      </p:sp>
    </p:spTree>
    <p:extLst>
      <p:ext uri="{BB962C8B-B14F-4D97-AF65-F5344CB8AC3E}">
        <p14:creationId xmlns:p14="http://schemas.microsoft.com/office/powerpoint/2010/main" val="2069221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Today in our maths learning we are going to be looking at perimeter.</a:t>
            </a:r>
            <a:endParaRPr lang="en-GB" dirty="0"/>
          </a:p>
        </p:txBody>
      </p:sp>
      <p:sp>
        <p:nvSpPr>
          <p:cNvPr id="3" name="Content Placeholder 2"/>
          <p:cNvSpPr>
            <a:spLocks noGrp="1"/>
          </p:cNvSpPr>
          <p:nvPr>
            <p:ph idx="1"/>
          </p:nvPr>
        </p:nvSpPr>
        <p:spPr/>
        <p:txBody>
          <a:bodyPr/>
          <a:lstStyle/>
          <a:p>
            <a:pPr marL="0" indent="0">
              <a:buNone/>
            </a:pPr>
            <a:r>
              <a:rPr lang="en-GB" dirty="0" smtClean="0"/>
              <a:t>This is not a new word for most of us but it is always helpful to have a quick reminder about what it is.</a:t>
            </a:r>
          </a:p>
          <a:p>
            <a:pPr marL="0" indent="0">
              <a:buNone/>
            </a:pPr>
            <a:endParaRPr lang="en-GB" dirty="0"/>
          </a:p>
          <a:p>
            <a:pPr marL="0" indent="0">
              <a:buNone/>
            </a:pPr>
            <a:r>
              <a:rPr lang="en-GB" dirty="0" smtClean="0"/>
              <a:t>Write a quick description on what you remember about perimeter. I shall ask you to do the same at the end of the lesson to check to see if you have developed your understanding.</a:t>
            </a:r>
          </a:p>
          <a:p>
            <a:pPr marL="0" indent="0">
              <a:buNone/>
            </a:pP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8162721"/>
      </p:ext>
    </p:extLst>
  </p:cSld>
  <p:clrMapOvr>
    <a:masterClrMapping/>
  </p:clrMapOvr>
  <mc:AlternateContent xmlns:mc="http://schemas.openxmlformats.org/markup-compatibility/2006" xmlns:p14="http://schemas.microsoft.com/office/powerpoint/2010/main">
    <mc:Choice Requires="p14">
      <p:transition spd="slow" p14:dur="2000" advTm="36305"/>
    </mc:Choice>
    <mc:Fallback xmlns="">
      <p:transition spd="slow" advTm="3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9" y="582886"/>
            <a:ext cx="8543925"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0" y="0"/>
            <a:ext cx="9144000" cy="6858000"/>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703512" y="188640"/>
            <a:ext cx="8784976" cy="6480720"/>
          </a:xfrm>
          <a:prstGeom prst="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6760667"/>
      </p:ext>
    </p:extLst>
  </p:cSld>
  <p:clrMapOvr>
    <a:masterClrMapping/>
  </p:clrMapOvr>
  <mc:AlternateContent xmlns:mc="http://schemas.openxmlformats.org/markup-compatibility/2006" xmlns:p14="http://schemas.microsoft.com/office/powerpoint/2010/main">
    <mc:Choice Requires="p14">
      <p:transition spd="slow" p14:dur="2000" advTm="33649"/>
    </mc:Choice>
    <mc:Fallback xmlns="">
      <p:transition spd="slow" advTm="33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So as clever cat said on the previous slide the perimeter is the distance around the edge of a closed shape.</a:t>
            </a:r>
          </a:p>
          <a:p>
            <a:pPr marL="0" indent="0">
              <a:buNone/>
            </a:pPr>
            <a:r>
              <a:rPr lang="en-GB" dirty="0" smtClean="0"/>
              <a:t>The shape below is a square the length of one of its sides is 8cm, what will its perimeter be?                                                        8cm</a:t>
            </a:r>
          </a:p>
          <a:p>
            <a:pPr marL="0" indent="0">
              <a:buNone/>
            </a:pPr>
            <a:r>
              <a:rPr lang="en-GB" dirty="0" smtClean="0"/>
              <a:t>How do you know?</a:t>
            </a:r>
          </a:p>
          <a:p>
            <a:pPr marL="0" indent="0">
              <a:buNone/>
            </a:pPr>
            <a:endParaRPr lang="en-GB" dirty="0"/>
          </a:p>
          <a:p>
            <a:pPr marL="0" indent="0">
              <a:buNone/>
            </a:pPr>
            <a:endParaRPr lang="en-GB" dirty="0"/>
          </a:p>
        </p:txBody>
      </p:sp>
      <p:sp>
        <p:nvSpPr>
          <p:cNvPr id="4" name="Rectangle 3"/>
          <p:cNvSpPr/>
          <p:nvPr/>
        </p:nvSpPr>
        <p:spPr>
          <a:xfrm>
            <a:off x="7576457" y="3553097"/>
            <a:ext cx="2429692" cy="2246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160029"/>
      </p:ext>
    </p:extLst>
  </p:cSld>
  <p:clrMapOvr>
    <a:masterClrMapping/>
  </p:clrMapOvr>
  <mc:AlternateContent xmlns:mc="http://schemas.openxmlformats.org/markup-compatibility/2006" xmlns:p14="http://schemas.microsoft.com/office/powerpoint/2010/main">
    <mc:Choice Requires="p14">
      <p:transition spd="slow" p14:dur="2000" advTm="23213"/>
    </mc:Choice>
    <mc:Fallback xmlns="">
      <p:transition spd="slow" advTm="2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Lets think about what we know about a square first</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The shape below is a square the value of one of its sides is 8cm</a:t>
            </a:r>
          </a:p>
          <a:p>
            <a:pPr marL="0" indent="0">
              <a:buNone/>
            </a:pPr>
            <a:r>
              <a:rPr lang="en-GB" dirty="0"/>
              <a:t> </a:t>
            </a:r>
            <a:r>
              <a:rPr lang="en-GB" dirty="0" smtClean="0"/>
              <a:t>                                                                                            8cm</a:t>
            </a:r>
          </a:p>
          <a:p>
            <a:pPr marL="0" indent="0">
              <a:buNone/>
            </a:pPr>
            <a:r>
              <a:rPr lang="en-GB" dirty="0" smtClean="0"/>
              <a:t>As we know all the sides of a square are the </a:t>
            </a:r>
          </a:p>
          <a:p>
            <a:pPr marL="0" indent="0">
              <a:buNone/>
            </a:pPr>
            <a:r>
              <a:rPr lang="en-GB" dirty="0" smtClean="0"/>
              <a:t>same so that means all the sides of this </a:t>
            </a:r>
          </a:p>
          <a:p>
            <a:pPr marL="0" indent="0">
              <a:buNone/>
            </a:pPr>
            <a:r>
              <a:rPr lang="en-GB" dirty="0"/>
              <a:t>s</a:t>
            </a:r>
            <a:r>
              <a:rPr lang="en-GB" dirty="0" smtClean="0"/>
              <a:t>quare are 8cm. So we can add 8 four times</a:t>
            </a:r>
          </a:p>
          <a:p>
            <a:pPr marL="0" indent="0">
              <a:buNone/>
            </a:pPr>
            <a:r>
              <a:rPr lang="en-GB" dirty="0" smtClean="0"/>
              <a:t>to find the perimeter. This gives us a an</a:t>
            </a:r>
          </a:p>
          <a:p>
            <a:pPr marL="0" indent="0">
              <a:buNone/>
            </a:pPr>
            <a:r>
              <a:rPr lang="en-GB" dirty="0" smtClean="0"/>
              <a:t>Answer of 24cm.</a:t>
            </a:r>
          </a:p>
          <a:p>
            <a:pPr marL="0" indent="0">
              <a:buNone/>
            </a:pPr>
            <a:endParaRPr lang="en-GB" dirty="0"/>
          </a:p>
          <a:p>
            <a:pPr marL="0" indent="0">
              <a:buNone/>
            </a:pPr>
            <a:endParaRPr lang="en-GB" dirty="0"/>
          </a:p>
        </p:txBody>
      </p:sp>
      <p:sp>
        <p:nvSpPr>
          <p:cNvPr id="4" name="Rectangle 3"/>
          <p:cNvSpPr/>
          <p:nvPr/>
        </p:nvSpPr>
        <p:spPr>
          <a:xfrm>
            <a:off x="7576457" y="3553097"/>
            <a:ext cx="2429692" cy="2246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2540822"/>
      </p:ext>
    </p:extLst>
  </p:cSld>
  <p:clrMapOvr>
    <a:masterClrMapping/>
  </p:clrMapOvr>
  <mc:AlternateContent xmlns:mc="http://schemas.openxmlformats.org/markup-compatibility/2006" xmlns:p14="http://schemas.microsoft.com/office/powerpoint/2010/main">
    <mc:Choice Requires="p14">
      <p:transition spd="slow" p14:dur="2000" advTm="25418"/>
    </mc:Choice>
    <mc:Fallback xmlns="">
      <p:transition spd="slow" advTm="2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838200" y="1825624"/>
            <a:ext cx="4569823" cy="4366169"/>
          </a:xfrm>
        </p:spPr>
        <p:txBody>
          <a:bodyPr/>
          <a:lstStyle/>
          <a:p>
            <a:pPr marL="0" indent="0">
              <a:buNone/>
            </a:pPr>
            <a:r>
              <a:rPr lang="en-GB" dirty="0" smtClean="0"/>
              <a:t>Now let’s have a go at these questions, using that you know perimeter is the distance all the way around the outside of the shape.</a:t>
            </a:r>
          </a:p>
          <a:p>
            <a:pPr marL="0" indent="0">
              <a:buNone/>
            </a:pPr>
            <a:r>
              <a:rPr lang="en-GB" dirty="0" smtClean="0"/>
              <a:t>The squares will help you to answer the questions.</a:t>
            </a:r>
            <a:endParaRPr lang="en-GB" dirty="0"/>
          </a:p>
        </p:txBody>
      </p:sp>
      <p:pic>
        <p:nvPicPr>
          <p:cNvPr id="4" name="Picture 3"/>
          <p:cNvPicPr>
            <a:picLocks noChangeAspect="1"/>
          </p:cNvPicPr>
          <p:nvPr/>
        </p:nvPicPr>
        <p:blipFill rotWithShape="1">
          <a:blip r:embed="rId4"/>
          <a:srcRect l="9874" t="20123" r="51573" b="29187"/>
          <a:stretch/>
        </p:blipFill>
        <p:spPr>
          <a:xfrm>
            <a:off x="5408023" y="1588960"/>
            <a:ext cx="6546668" cy="483949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8128614"/>
      </p:ext>
    </p:extLst>
  </p:cSld>
  <p:clrMapOvr>
    <a:masterClrMapping/>
  </p:clrMapOvr>
  <mc:AlternateContent xmlns:mc="http://schemas.openxmlformats.org/markup-compatibility/2006" xmlns:p14="http://schemas.microsoft.com/office/powerpoint/2010/main">
    <mc:Choice Requires="p14">
      <p:transition spd="slow" p14:dur="2000" advTm="48516"/>
    </mc:Choice>
    <mc:Fallback xmlns="">
      <p:transition spd="slow" advTm="4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1825625"/>
            <a:ext cx="5366657" cy="4351338"/>
          </a:xfrm>
        </p:spPr>
        <p:txBody>
          <a:bodyPr/>
          <a:lstStyle/>
          <a:p>
            <a:pPr marL="0" indent="0">
              <a:buNone/>
            </a:pPr>
            <a:r>
              <a:rPr lang="en-GB" dirty="0" smtClean="0"/>
              <a:t>Have a go at these ones, be careful with a couple there may be some missing numbers you need to work out first. Use the numbers that are already there to help you.</a:t>
            </a:r>
            <a:endParaRPr lang="en-GB" dirty="0"/>
          </a:p>
        </p:txBody>
      </p:sp>
      <p:pic>
        <p:nvPicPr>
          <p:cNvPr id="4" name="Picture 3"/>
          <p:cNvPicPr>
            <a:picLocks noChangeAspect="1"/>
          </p:cNvPicPr>
          <p:nvPr/>
        </p:nvPicPr>
        <p:blipFill rotWithShape="1">
          <a:blip r:embed="rId4"/>
          <a:srcRect l="10277" t="65804" r="51974" b="6518"/>
          <a:stretch/>
        </p:blipFill>
        <p:spPr>
          <a:xfrm>
            <a:off x="6862117" y="0"/>
            <a:ext cx="5329883" cy="2197161"/>
          </a:xfrm>
          <a:prstGeom prst="rect">
            <a:avLst/>
          </a:prstGeom>
        </p:spPr>
      </p:pic>
      <p:pic>
        <p:nvPicPr>
          <p:cNvPr id="5" name="Picture 4"/>
          <p:cNvPicPr>
            <a:picLocks noChangeAspect="1"/>
          </p:cNvPicPr>
          <p:nvPr/>
        </p:nvPicPr>
        <p:blipFill rotWithShape="1">
          <a:blip r:embed="rId4"/>
          <a:srcRect l="49632" t="9732" r="10611" b="16875"/>
          <a:stretch/>
        </p:blipFill>
        <p:spPr>
          <a:xfrm>
            <a:off x="7056435" y="2197161"/>
            <a:ext cx="5135565" cy="466083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8372990"/>
      </p:ext>
    </p:extLst>
  </p:cSld>
  <p:clrMapOvr>
    <a:masterClrMapping/>
  </p:clrMapOvr>
  <mc:AlternateContent xmlns:mc="http://schemas.openxmlformats.org/markup-compatibility/2006" xmlns:p14="http://schemas.microsoft.com/office/powerpoint/2010/main">
    <mc:Choice Requires="p14">
      <p:transition spd="slow" p14:dur="2000" advTm="57829"/>
    </mc:Choice>
    <mc:Fallback xmlns="">
      <p:transition spd="slow" advTm="5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35577"/>
            <a:ext cx="10515600" cy="1325563"/>
          </a:xfrm>
        </p:spPr>
        <p:txBody>
          <a:bodyPr/>
          <a:lstStyle/>
          <a:p>
            <a:r>
              <a:rPr lang="en-GB" sz="2800" dirty="0" smtClean="0"/>
              <a:t>Challenge Have a go at this sheet on your own</a:t>
            </a:r>
            <a:r>
              <a:rPr lang="en-GB" dirty="0" smtClean="0"/>
              <a:t>.</a:t>
            </a:r>
            <a:endParaRPr lang="en-GB" dirty="0"/>
          </a:p>
        </p:txBody>
      </p:sp>
      <p:pic>
        <p:nvPicPr>
          <p:cNvPr id="4" name="Picture 3"/>
          <p:cNvPicPr>
            <a:picLocks noChangeAspect="1"/>
          </p:cNvPicPr>
          <p:nvPr/>
        </p:nvPicPr>
        <p:blipFill rotWithShape="1">
          <a:blip r:embed="rId2"/>
          <a:srcRect l="8533" t="9286" r="9807" b="5982"/>
          <a:stretch/>
        </p:blipFill>
        <p:spPr>
          <a:xfrm>
            <a:off x="331294" y="535577"/>
            <a:ext cx="10837450" cy="6322423"/>
          </a:xfrm>
          <a:prstGeom prst="rect">
            <a:avLst/>
          </a:prstGeom>
        </p:spPr>
      </p:pic>
    </p:spTree>
    <p:extLst>
      <p:ext uri="{BB962C8B-B14F-4D97-AF65-F5344CB8AC3E}">
        <p14:creationId xmlns:p14="http://schemas.microsoft.com/office/powerpoint/2010/main" val="3747469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So once again what is the perimeter of a shape?</a:t>
            </a:r>
          </a:p>
          <a:p>
            <a:pPr marL="0" indent="0">
              <a:buNone/>
            </a:pPr>
            <a:endParaRPr lang="en-GB" dirty="0"/>
          </a:p>
          <a:p>
            <a:pPr marL="0" indent="0">
              <a:buNone/>
            </a:pPr>
            <a:r>
              <a:rPr lang="en-GB" dirty="0" smtClean="0"/>
              <a:t>Think carefully about what you have learned today before answering the question above. Can you use a diagram to help with your description?</a:t>
            </a:r>
          </a:p>
          <a:p>
            <a:pPr marL="0" indent="0">
              <a:buNone/>
            </a:pPr>
            <a:endParaRPr lang="en-GB" dirty="0"/>
          </a:p>
          <a:p>
            <a:pPr marL="0" indent="0">
              <a:buNone/>
            </a:pPr>
            <a:r>
              <a:rPr lang="en-GB" dirty="0">
                <a:hlinkClick r:id="rId2"/>
              </a:rPr>
              <a:t>https://</a:t>
            </a:r>
            <a:r>
              <a:rPr lang="en-GB" dirty="0" smtClean="0">
                <a:hlinkClick r:id="rId2"/>
              </a:rPr>
              <a:t>vimeo.com/477528979</a:t>
            </a:r>
            <a:r>
              <a:rPr lang="en-GB" dirty="0" smtClean="0"/>
              <a:t> follow this link for some more support on calculating perimeter</a:t>
            </a:r>
            <a:endParaRPr lang="en-GB" dirty="0"/>
          </a:p>
        </p:txBody>
      </p:sp>
    </p:spTree>
    <p:extLst>
      <p:ext uri="{BB962C8B-B14F-4D97-AF65-F5344CB8AC3E}">
        <p14:creationId xmlns:p14="http://schemas.microsoft.com/office/powerpoint/2010/main" val="1326896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D6F8A5-B348-4829-9C66-07FFAF106F35}"/>
              </a:ext>
            </a:extLst>
          </p:cNvPr>
          <p:cNvSpPr txBox="1"/>
          <p:nvPr/>
        </p:nvSpPr>
        <p:spPr>
          <a:xfrm>
            <a:off x="225419" y="311243"/>
            <a:ext cx="11892455" cy="954107"/>
          </a:xfrm>
          <a:prstGeom prst="rect">
            <a:avLst/>
          </a:prstGeom>
          <a:noFill/>
        </p:spPr>
        <p:txBody>
          <a:bodyPr wrap="square" rtlCol="0">
            <a:spAutoFit/>
          </a:bodyPr>
          <a:lstStyle/>
          <a:p>
            <a:pPr algn="ctr"/>
            <a:r>
              <a:rPr lang="en-GB" sz="2800" dirty="0">
                <a:solidFill>
                  <a:srgbClr val="002060"/>
                </a:solidFill>
                <a:latin typeface="CCW Cursive Writing 1" panose="03050602040000000000" pitchFamily="66" charset="0"/>
              </a:rPr>
              <a:t>Good morning! </a:t>
            </a:r>
          </a:p>
          <a:p>
            <a:pPr algn="ctr"/>
            <a:r>
              <a:rPr lang="en-GB" sz="2800" dirty="0">
                <a:solidFill>
                  <a:srgbClr val="002060"/>
                </a:solidFill>
                <a:latin typeface="CCW Cursive Writing 1" panose="03050602040000000000" pitchFamily="66" charset="0"/>
              </a:rPr>
              <a:t>Have a go at the following task:</a:t>
            </a:r>
          </a:p>
        </p:txBody>
      </p:sp>
      <p:sp>
        <p:nvSpPr>
          <p:cNvPr id="8" name="Rectangle 7">
            <a:extLst>
              <a:ext uri="{FF2B5EF4-FFF2-40B4-BE49-F238E27FC236}">
                <a16:creationId xmlns:a16="http://schemas.microsoft.com/office/drawing/2014/main" id="{CBDC1E44-A2EA-4246-A939-B1EBDD33FC82}"/>
              </a:ext>
            </a:extLst>
          </p:cNvPr>
          <p:cNvSpPr/>
          <p:nvPr/>
        </p:nvSpPr>
        <p:spPr>
          <a:xfrm>
            <a:off x="326571" y="1730003"/>
            <a:ext cx="5355772" cy="4524315"/>
          </a:xfrm>
          <a:prstGeom prst="rect">
            <a:avLst/>
          </a:prstGeom>
        </p:spPr>
        <p:txBody>
          <a:bodyPr wrap="square">
            <a:spAutoFit/>
          </a:bodyPr>
          <a:lstStyle/>
          <a:p>
            <a:pPr algn="ctr">
              <a:buFontTx/>
              <a:buNone/>
            </a:pPr>
            <a:r>
              <a:rPr lang="en-GB" sz="3200" dirty="0">
                <a:solidFill>
                  <a:srgbClr val="00B050"/>
                </a:solidFill>
                <a:latin typeface="CCW Cursive Writing 1" panose="03050602040000000000" pitchFamily="66" charset="0"/>
              </a:rPr>
              <a:t>How many squares are there on a chessboard</a:t>
            </a:r>
            <a:r>
              <a:rPr lang="en-GB" sz="3200" dirty="0" smtClean="0">
                <a:solidFill>
                  <a:srgbClr val="00B050"/>
                </a:solidFill>
                <a:latin typeface="CCW Cursive Writing 1" panose="03050602040000000000" pitchFamily="66" charset="0"/>
              </a:rPr>
              <a:t>?</a:t>
            </a:r>
          </a:p>
          <a:p>
            <a:pPr algn="ctr">
              <a:buFontTx/>
              <a:buNone/>
            </a:pPr>
            <a:endParaRPr lang="en-GB" sz="3200" dirty="0">
              <a:solidFill>
                <a:srgbClr val="00B050"/>
              </a:solidFill>
              <a:latin typeface="CCW Cursive Writing 1" panose="03050602040000000000" pitchFamily="66" charset="0"/>
            </a:endParaRPr>
          </a:p>
          <a:p>
            <a:pPr algn="ctr">
              <a:buFontTx/>
              <a:buNone/>
            </a:pPr>
            <a:r>
              <a:rPr lang="en-US" sz="3200" dirty="0" smtClean="0">
                <a:solidFill>
                  <a:srgbClr val="00B050"/>
                </a:solidFill>
                <a:latin typeface="CCW Cursive Writing 1" panose="03050602040000000000" pitchFamily="66" charset="0"/>
              </a:rPr>
              <a:t>Think carefully there may be some hidden squares.</a:t>
            </a:r>
            <a:endParaRPr lang="en-GB" sz="3200" dirty="0" smtClean="0">
              <a:solidFill>
                <a:srgbClr val="00B050"/>
              </a:solidFill>
              <a:latin typeface="CCW Cursive Writing 1" panose="03050602040000000000" pitchFamily="66" charset="0"/>
            </a:endParaRPr>
          </a:p>
        </p:txBody>
      </p:sp>
      <p:pic>
        <p:nvPicPr>
          <p:cNvPr id="9" name="Picture 5" descr="chessboard">
            <a:extLst>
              <a:ext uri="{FF2B5EF4-FFF2-40B4-BE49-F238E27FC236}">
                <a16:creationId xmlns:a16="http://schemas.microsoft.com/office/drawing/2014/main" id="{B9AFA0AA-A4D5-42DE-8DB3-72444C4FC99E}"/>
              </a:ext>
            </a:extLst>
          </p:cNvPr>
          <p:cNvPicPr>
            <a:picLocks noChangeAspect="1" noChangeArrowheads="1"/>
          </p:cNvPicPr>
          <p:nvPr/>
        </p:nvPicPr>
        <p:blipFill>
          <a:blip r:embed="rId2" cstate="print"/>
          <a:srcRect/>
          <a:stretch>
            <a:fillRect/>
          </a:stretch>
        </p:blipFill>
        <p:spPr bwMode="auto">
          <a:xfrm>
            <a:off x="6254292" y="1730003"/>
            <a:ext cx="4624827" cy="4622973"/>
          </a:xfrm>
          <a:prstGeom prst="rect">
            <a:avLst/>
          </a:prstGeom>
          <a:noFill/>
          <a:ln>
            <a:solidFill>
              <a:schemeClr val="tx1"/>
            </a:solidFill>
          </a:ln>
        </p:spPr>
      </p:pic>
    </p:spTree>
    <p:extLst>
      <p:ext uri="{BB962C8B-B14F-4D97-AF65-F5344CB8AC3E}">
        <p14:creationId xmlns:p14="http://schemas.microsoft.com/office/powerpoint/2010/main" val="3422916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54928" y="1669002"/>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CW Cursive Writing 1" panose="03050602040000000000" pitchFamily="66" charset="0"/>
              </a:rPr>
              <a:t>English </a:t>
            </a:r>
            <a:br>
              <a:rPr lang="en-GB" sz="3200" dirty="0">
                <a:solidFill>
                  <a:srgbClr val="002060"/>
                </a:solidFill>
                <a:latin typeface="CCW Cursive Writing 1" panose="03050602040000000000" pitchFamily="66" charset="0"/>
              </a:rPr>
            </a:br>
            <a:endParaRPr lang="en-GB" sz="2000" dirty="0">
              <a:solidFill>
                <a:srgbClr val="002060"/>
              </a:solidFill>
              <a:latin typeface="CCW Cursive Writing 1" panose="03050602040000000000" pitchFamily="66" charset="0"/>
            </a:endParaRPr>
          </a:p>
          <a:p>
            <a:pPr algn="ctr"/>
            <a:r>
              <a:rPr lang="en-GB" sz="2000" dirty="0">
                <a:solidFill>
                  <a:srgbClr val="002060"/>
                </a:solidFill>
                <a:latin typeface="CCW Cursive Writing 1" panose="03050602040000000000" pitchFamily="66" charset="0"/>
              </a:rPr>
              <a:t> </a:t>
            </a:r>
            <a:r>
              <a:rPr lang="en-GB" sz="2000" dirty="0" smtClean="0">
                <a:solidFill>
                  <a:srgbClr val="002060"/>
                </a:solidFill>
                <a:latin typeface="CCW Cursive Writing 1" panose="03050602040000000000" pitchFamily="66" charset="0"/>
              </a:rPr>
              <a:t>Narrative</a:t>
            </a:r>
            <a:endParaRPr lang="en-GB" sz="2000" dirty="0">
              <a:solidFill>
                <a:srgbClr val="002060"/>
              </a:solidFill>
              <a:latin typeface="CCW Cursive Writing 1" panose="03050602040000000000"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0241207"/>
      </p:ext>
    </p:extLst>
  </p:cSld>
  <p:clrMapOvr>
    <a:masterClrMapping/>
  </p:clrMapOvr>
  <mc:AlternateContent xmlns:mc="http://schemas.openxmlformats.org/markup-compatibility/2006" xmlns:p14="http://schemas.microsoft.com/office/powerpoint/2010/main">
    <mc:Choice Requires="p14">
      <p:transition spd="slow" p14:dur="2000" advTm="11710"/>
    </mc:Choice>
    <mc:Fallback xmlns="">
      <p:transition spd="slow" advTm="1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A679F-96D5-416B-9944-D480850C806C}"/>
              </a:ext>
            </a:extLst>
          </p:cNvPr>
          <p:cNvSpPr>
            <a:spLocks noGrp="1"/>
          </p:cNvSpPr>
          <p:nvPr>
            <p:ph idx="1"/>
          </p:nvPr>
        </p:nvSpPr>
        <p:spPr>
          <a:xfrm>
            <a:off x="838200" y="591127"/>
            <a:ext cx="10515600" cy="2739902"/>
          </a:xfrm>
        </p:spPr>
        <p:txBody>
          <a:bodyPr>
            <a:normAutofit/>
          </a:bodyPr>
          <a:lstStyle/>
          <a:p>
            <a:pPr marL="0" indent="0" algn="ctr">
              <a:lnSpc>
                <a:spcPct val="120000"/>
              </a:lnSpc>
              <a:buNone/>
            </a:pPr>
            <a:r>
              <a:rPr lang="en-GB" sz="3200" dirty="0" smtClean="0">
                <a:solidFill>
                  <a:srgbClr val="0070C0"/>
                </a:solidFill>
                <a:latin typeface="Comic Sans MS" panose="030F0702030302020204" pitchFamily="66" charset="0"/>
              </a:rPr>
              <a:t>Last week in English we wrote a non-chronological report as a quick recap, create a spider diagram of the key features you would see in a non-chronological report.</a:t>
            </a:r>
            <a:endParaRPr lang="en-GB" sz="3200" dirty="0">
              <a:latin typeface="Comic Sans MS" panose="030F0702030302020204" pitchFamily="66" charset="0"/>
            </a:endParaRPr>
          </a:p>
          <a:p>
            <a:pPr marL="0" indent="0">
              <a:buNone/>
            </a:pPr>
            <a:endParaRPr lang="en-GB" sz="3200" dirty="0">
              <a:latin typeface="Comic Sans MS" panose="030F0702030302020204" pitchFamily="66" charset="0"/>
            </a:endParaRPr>
          </a:p>
          <a:p>
            <a:pPr marL="0" indent="0">
              <a:buNone/>
            </a:pPr>
            <a:endParaRPr lang="en-GB" sz="3200" dirty="0">
              <a:latin typeface="Comic Sans MS" panose="030F0702030302020204" pitchFamily="66" charset="0"/>
            </a:endParaRPr>
          </a:p>
        </p:txBody>
      </p:sp>
      <p:sp>
        <p:nvSpPr>
          <p:cNvPr id="2" name="Oval 1"/>
          <p:cNvSpPr/>
          <p:nvPr/>
        </p:nvSpPr>
        <p:spPr>
          <a:xfrm>
            <a:off x="3914503" y="3605349"/>
            <a:ext cx="4362994" cy="1998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4859383" y="4206240"/>
            <a:ext cx="2442754" cy="646331"/>
          </a:xfrm>
          <a:prstGeom prst="rect">
            <a:avLst/>
          </a:prstGeom>
          <a:noFill/>
        </p:spPr>
        <p:txBody>
          <a:bodyPr wrap="square" rtlCol="0">
            <a:spAutoFit/>
          </a:bodyPr>
          <a:lstStyle/>
          <a:p>
            <a:r>
              <a:rPr lang="en-GB" dirty="0" smtClean="0"/>
              <a:t>Non-chronological report</a:t>
            </a:r>
            <a:endParaRPr lang="en-GB" dirty="0"/>
          </a:p>
        </p:txBody>
      </p:sp>
    </p:spTree>
    <p:extLst>
      <p:ext uri="{BB962C8B-B14F-4D97-AF65-F5344CB8AC3E}">
        <p14:creationId xmlns:p14="http://schemas.microsoft.com/office/powerpoint/2010/main" val="26173354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1263" y="610779"/>
            <a:ext cx="10515600" cy="4351338"/>
          </a:xfrm>
        </p:spPr>
        <p:txBody>
          <a:bodyPr/>
          <a:lstStyle/>
          <a:p>
            <a:pPr marL="0" indent="0">
              <a:buNone/>
            </a:pPr>
            <a:r>
              <a:rPr lang="en-GB" dirty="0" smtClean="0"/>
              <a:t>Today we are going to be looking at an image to and using it to inspire our narrative. Look at the image on the next slide and the sentence starter. </a:t>
            </a:r>
            <a:endParaRPr lang="en-GB" dirty="0"/>
          </a:p>
        </p:txBody>
      </p:sp>
    </p:spTree>
    <p:extLst>
      <p:ext uri="{BB962C8B-B14F-4D97-AF65-F5344CB8AC3E}">
        <p14:creationId xmlns:p14="http://schemas.microsoft.com/office/powerpoint/2010/main" val="3829821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955766" y="5901236"/>
            <a:ext cx="10515600" cy="4351338"/>
          </a:xfrm>
        </p:spPr>
        <p:txBody>
          <a:bodyPr/>
          <a:lstStyle/>
          <a:p>
            <a:pPr marL="0" indent="0">
              <a:buNone/>
            </a:pPr>
            <a:r>
              <a:rPr lang="en-GB" dirty="0" smtClean="0"/>
              <a:t>The ship drifted towards the infamous island, a shadowy figure stood on the shore as if to welcome them. Suddenly, they were gone….</a:t>
            </a:r>
            <a:endParaRPr lang="en-GB" dirty="0"/>
          </a:p>
        </p:txBody>
      </p:sp>
      <p:pic>
        <p:nvPicPr>
          <p:cNvPr id="1026" name="Picture 2" descr="Writing Prompt | Visual writing prompts, Creative writing, Writing hooks"/>
          <p:cNvPicPr>
            <a:picLocks noChangeAspect="1" noChangeArrowheads="1"/>
          </p:cNvPicPr>
          <p:nvPr/>
        </p:nvPicPr>
        <p:blipFill rotWithShape="1">
          <a:blip r:embed="rId2">
            <a:extLst>
              <a:ext uri="{28A0092B-C50C-407E-A947-70E740481C1C}">
                <a14:useLocalDpi xmlns:a14="http://schemas.microsoft.com/office/drawing/2010/main" val="0"/>
              </a:ext>
            </a:extLst>
          </a:blip>
          <a:srcRect l="-857" t="31297" r="857" b="31275"/>
          <a:stretch/>
        </p:blipFill>
        <p:spPr bwMode="auto">
          <a:xfrm>
            <a:off x="1171302" y="91440"/>
            <a:ext cx="9640389" cy="568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802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are going to use this image to inspire our writing.</a:t>
            </a:r>
            <a:endParaRPr lang="en-GB" dirty="0"/>
          </a:p>
        </p:txBody>
      </p:sp>
      <p:sp>
        <p:nvSpPr>
          <p:cNvPr id="3" name="Content Placeholder 2"/>
          <p:cNvSpPr>
            <a:spLocks noGrp="1"/>
          </p:cNvSpPr>
          <p:nvPr>
            <p:ph idx="1"/>
          </p:nvPr>
        </p:nvSpPr>
        <p:spPr/>
        <p:txBody>
          <a:bodyPr/>
          <a:lstStyle/>
          <a:p>
            <a:pPr marL="0" indent="0">
              <a:buNone/>
            </a:pPr>
            <a:r>
              <a:rPr lang="en-GB" dirty="0" smtClean="0"/>
              <a:t>Look at it again and think about these questions.</a:t>
            </a:r>
          </a:p>
          <a:p>
            <a:pPr marL="0" indent="0">
              <a:buNone/>
            </a:pPr>
            <a:r>
              <a:rPr lang="en-GB" dirty="0" smtClean="0"/>
              <a:t>Will our writing be fiction or non-fiction?</a:t>
            </a:r>
          </a:p>
          <a:p>
            <a:pPr marL="0" indent="0">
              <a:buNone/>
            </a:pPr>
            <a:r>
              <a:rPr lang="en-GB" dirty="0" smtClean="0"/>
              <a:t>What genre of story will it be?</a:t>
            </a:r>
          </a:p>
          <a:p>
            <a:pPr marL="0" indent="0">
              <a:buNone/>
            </a:pPr>
            <a:r>
              <a:rPr lang="en-GB" dirty="0" smtClean="0"/>
              <a:t>What do you think is so infamous about the island?</a:t>
            </a:r>
          </a:p>
          <a:p>
            <a:pPr marL="0" indent="0">
              <a:buNone/>
            </a:pPr>
            <a:r>
              <a:rPr lang="en-GB" dirty="0" smtClean="0"/>
              <a:t>Who do you think the shadowy figure was?</a:t>
            </a:r>
          </a:p>
          <a:p>
            <a:pPr marL="0" indent="0">
              <a:buNone/>
            </a:pPr>
            <a:endParaRPr lang="en-GB" dirty="0"/>
          </a:p>
          <a:p>
            <a:pPr marL="0" indent="0">
              <a:buNone/>
            </a:pPr>
            <a:r>
              <a:rPr lang="en-GB" dirty="0" smtClean="0"/>
              <a:t>Answering these questions will help us later when we are planning our writing.</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8599310"/>
      </p:ext>
    </p:extLst>
  </p:cSld>
  <p:clrMapOvr>
    <a:masterClrMapping/>
  </p:clrMapOvr>
  <mc:AlternateContent xmlns:mc="http://schemas.openxmlformats.org/markup-compatibility/2006" xmlns:p14="http://schemas.microsoft.com/office/powerpoint/2010/main">
    <mc:Choice Requires="p14">
      <p:transition spd="slow" p14:dur="2000" advTm="29662"/>
    </mc:Choice>
    <mc:Fallback xmlns="">
      <p:transition spd="slow" advTm="2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Having looked at our image I think our story will be:</a:t>
            </a:r>
            <a:endParaRPr lang="en-GB" dirty="0"/>
          </a:p>
        </p:txBody>
      </p:sp>
      <p:sp>
        <p:nvSpPr>
          <p:cNvPr id="3" name="Content Placeholder 2"/>
          <p:cNvSpPr>
            <a:spLocks noGrp="1"/>
          </p:cNvSpPr>
          <p:nvPr>
            <p:ph idx="1"/>
          </p:nvPr>
        </p:nvSpPr>
        <p:spPr/>
        <p:txBody>
          <a:bodyPr/>
          <a:lstStyle/>
          <a:p>
            <a:pPr marL="0" indent="0">
              <a:buNone/>
            </a:pPr>
            <a:r>
              <a:rPr lang="en-GB" dirty="0" smtClean="0"/>
              <a:t>A fiction story, this means what we write will be made up and we can use our imagination to inspire us. </a:t>
            </a:r>
          </a:p>
          <a:p>
            <a:pPr marL="0" indent="0">
              <a:buNone/>
            </a:pPr>
            <a:r>
              <a:rPr lang="en-GB" dirty="0" smtClean="0"/>
              <a:t>The story will be a suspense story that creates tension, so we will need to look at methods for creating suspense to help us through-out this week.</a:t>
            </a:r>
          </a:p>
          <a:p>
            <a:pPr marL="0" indent="0">
              <a:buNone/>
            </a:pPr>
            <a:r>
              <a:rPr lang="en-GB" dirty="0" smtClean="0"/>
              <a:t>The last two answers are up to you, it was a great opportunity for you to think carefully about what you think might happen. You could draw ideas from things you have seen or read but remember you can’t copy that plotline. You need to change it.</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3055611"/>
      </p:ext>
    </p:extLst>
  </p:cSld>
  <p:clrMapOvr>
    <a:masterClrMapping/>
  </p:clrMapOvr>
  <mc:AlternateContent xmlns:mc="http://schemas.openxmlformats.org/markup-compatibility/2006" xmlns:p14="http://schemas.microsoft.com/office/powerpoint/2010/main">
    <mc:Choice Requires="p14">
      <p:transition spd="slow" p14:dur="2000" advTm="34157"/>
    </mc:Choice>
    <mc:Fallback xmlns="">
      <p:transition spd="slow" advTm="3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Now think of some words you would use to describe the image on the previous slide.</a:t>
            </a:r>
            <a:endParaRPr lang="en-GB" dirty="0"/>
          </a:p>
        </p:txBody>
      </p:sp>
      <p:sp>
        <p:nvSpPr>
          <p:cNvPr id="3" name="Content Placeholder 2"/>
          <p:cNvSpPr>
            <a:spLocks noGrp="1"/>
          </p:cNvSpPr>
          <p:nvPr>
            <p:ph idx="1"/>
          </p:nvPr>
        </p:nvSpPr>
        <p:spPr/>
        <p:txBody>
          <a:bodyPr/>
          <a:lstStyle/>
          <a:p>
            <a:pPr marL="0" indent="0">
              <a:buNone/>
            </a:pPr>
            <a:r>
              <a:rPr lang="en-GB" dirty="0" smtClean="0"/>
              <a:t>Think about the 5 senses. </a:t>
            </a:r>
          </a:p>
          <a:p>
            <a:pPr marL="0" indent="0">
              <a:buNone/>
            </a:pPr>
            <a:r>
              <a:rPr lang="en-GB" dirty="0" smtClean="0"/>
              <a:t>What can you see, hear, smell, feel, taste?</a:t>
            </a:r>
          </a:p>
          <a:p>
            <a:pPr marL="0" indent="0">
              <a:buNone/>
            </a:pPr>
            <a:r>
              <a:rPr lang="en-GB" dirty="0" smtClean="0"/>
              <a:t>Make a spider diagram for each sense.</a:t>
            </a:r>
          </a:p>
          <a:p>
            <a:pPr marL="0" indent="0">
              <a:buNone/>
            </a:pPr>
            <a:endParaRPr lang="en-GB" dirty="0"/>
          </a:p>
          <a:p>
            <a:pPr marL="0" indent="0">
              <a:buNone/>
            </a:pPr>
            <a:r>
              <a:rPr lang="en-GB" dirty="0" smtClean="0"/>
              <a:t>Some of the senses will have less descriptive words for them, just try your best. We will use  these descriptive words later in the week to help us form sentences.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5010970"/>
      </p:ext>
    </p:extLst>
  </p:cSld>
  <p:clrMapOvr>
    <a:masterClrMapping/>
  </p:clrMapOvr>
  <mc:AlternateContent xmlns:mc="http://schemas.openxmlformats.org/markup-compatibility/2006" xmlns:p14="http://schemas.microsoft.com/office/powerpoint/2010/main">
    <mc:Choice Requires="p14">
      <p:transition spd="slow" p14:dur="2000" advTm="39999"/>
    </mc:Choice>
    <mc:Fallback xmlns="">
      <p:transition spd="slow" advTm="3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458128" y="689947"/>
            <a:ext cx="6747029" cy="3872817"/>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7030A0"/>
                </a:solidFill>
                <a:latin typeface="CCW Cursive Writing 1" panose="03050602040000000000" pitchFamily="66" charset="0"/>
              </a:rPr>
              <a:t>Guided Reading</a:t>
            </a:r>
          </a:p>
        </p:txBody>
      </p:sp>
    </p:spTree>
    <p:extLst>
      <p:ext uri="{BB962C8B-B14F-4D97-AF65-F5344CB8AC3E}">
        <p14:creationId xmlns:p14="http://schemas.microsoft.com/office/powerpoint/2010/main" val="4055298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week in guided reading we are going to be focusing suspense texts</a:t>
            </a:r>
            <a:endParaRPr lang="en-GB" dirty="0"/>
          </a:p>
        </p:txBody>
      </p:sp>
      <p:sp>
        <p:nvSpPr>
          <p:cNvPr id="3" name="Content Placeholder 2"/>
          <p:cNvSpPr>
            <a:spLocks noGrp="1"/>
          </p:cNvSpPr>
          <p:nvPr>
            <p:ph idx="1"/>
          </p:nvPr>
        </p:nvSpPr>
        <p:spPr/>
        <p:txBody>
          <a:bodyPr/>
          <a:lstStyle/>
          <a:p>
            <a:pPr marL="0" indent="0">
              <a:buNone/>
            </a:pPr>
            <a:r>
              <a:rPr lang="en-GB" dirty="0" smtClean="0"/>
              <a:t>We are going to be reading a story called ‘The Garden of Doom’</a:t>
            </a:r>
          </a:p>
          <a:p>
            <a:pPr marL="0" indent="0">
              <a:buNone/>
            </a:pPr>
            <a:endParaRPr lang="en-GB" dirty="0"/>
          </a:p>
          <a:p>
            <a:pPr marL="0" indent="0">
              <a:buNone/>
            </a:pPr>
            <a:r>
              <a:rPr lang="en-GB" dirty="0" smtClean="0"/>
              <a:t>From the title what do you think the story is going to be about?</a:t>
            </a:r>
          </a:p>
          <a:p>
            <a:pPr marL="0" indent="0">
              <a:buNone/>
            </a:pPr>
            <a:r>
              <a:rPr lang="en-GB" dirty="0" smtClean="0"/>
              <a:t>Use your prediction skills to draw a front cover for the story.</a:t>
            </a:r>
          </a:p>
          <a:p>
            <a:pPr marL="0" indent="0">
              <a:buNone/>
            </a:pPr>
            <a:endParaRPr lang="en-GB" dirty="0" smtClean="0"/>
          </a:p>
        </p:txBody>
      </p:sp>
    </p:spTree>
    <p:extLst>
      <p:ext uri="{BB962C8B-B14F-4D97-AF65-F5344CB8AC3E}">
        <p14:creationId xmlns:p14="http://schemas.microsoft.com/office/powerpoint/2010/main" val="1030111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Now read through the story. Perhaps get an adult to read it with you.</a:t>
            </a:r>
            <a:endParaRPr lang="en-GB" dirty="0"/>
          </a:p>
        </p:txBody>
      </p:sp>
      <p:sp>
        <p:nvSpPr>
          <p:cNvPr id="3" name="Content Placeholder 2"/>
          <p:cNvSpPr>
            <a:spLocks noGrp="1"/>
          </p:cNvSpPr>
          <p:nvPr>
            <p:ph idx="1"/>
          </p:nvPr>
        </p:nvSpPr>
        <p:spPr/>
        <p:txBody>
          <a:bodyPr/>
          <a:lstStyle/>
          <a:p>
            <a:pPr marL="0" indent="0">
              <a:buNone/>
            </a:pPr>
            <a:r>
              <a:rPr lang="en-GB" dirty="0" smtClean="0"/>
              <a:t>Or you can play the audio clip attached to this slide, to hear my beautiful voice. Follow the story through as I read it.</a:t>
            </a:r>
            <a:endParaRPr lang="en-GB" dirty="0"/>
          </a:p>
        </p:txBody>
      </p:sp>
      <p:pic>
        <p:nvPicPr>
          <p:cNvPr id="4" name="Garden of D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14935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19417" y="1633491"/>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CW Cursive Writing 1" panose="03050602040000000000" pitchFamily="66" charset="0"/>
              </a:rPr>
              <a:t>Arithmetic</a:t>
            </a:r>
          </a:p>
        </p:txBody>
      </p:sp>
    </p:spTree>
    <p:extLst>
      <p:ext uri="{BB962C8B-B14F-4D97-AF65-F5344CB8AC3E}">
        <p14:creationId xmlns:p14="http://schemas.microsoft.com/office/powerpoint/2010/main" val="4264414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a:t>
            </a:r>
            <a:endParaRPr lang="en-GB" dirty="0"/>
          </a:p>
        </p:txBody>
      </p:sp>
      <p:sp>
        <p:nvSpPr>
          <p:cNvPr id="3" name="Content Placeholder 2"/>
          <p:cNvSpPr>
            <a:spLocks noGrp="1"/>
          </p:cNvSpPr>
          <p:nvPr>
            <p:ph idx="1"/>
          </p:nvPr>
        </p:nvSpPr>
        <p:spPr/>
        <p:txBody>
          <a:bodyPr/>
          <a:lstStyle/>
          <a:p>
            <a:pPr marL="0" indent="0">
              <a:buNone/>
            </a:pPr>
            <a:r>
              <a:rPr lang="en-GB" dirty="0" smtClean="0"/>
              <a:t>Now have a think about what has happened, have a go at drawing a comic strip to show the events so far.</a:t>
            </a:r>
          </a:p>
          <a:p>
            <a:pPr marL="0" indent="0">
              <a:buNone/>
            </a:pPr>
            <a:endParaRPr lang="en-GB" dirty="0"/>
          </a:p>
          <a:p>
            <a:pPr marL="0" indent="0">
              <a:buNone/>
            </a:pPr>
            <a:r>
              <a:rPr lang="en-GB" dirty="0" smtClean="0"/>
              <a:t>I’ll give you a few key words to help you </a:t>
            </a:r>
          </a:p>
          <a:p>
            <a:pPr marL="0" indent="0">
              <a:buNone/>
            </a:pPr>
            <a:endParaRPr lang="en-GB" dirty="0"/>
          </a:p>
          <a:p>
            <a:pPr marL="0" indent="0">
              <a:buNone/>
            </a:pPr>
            <a:r>
              <a:rPr lang="en-GB" dirty="0" smtClean="0"/>
              <a:t>Sam          Tom                    Game                   TV </a:t>
            </a:r>
          </a:p>
          <a:p>
            <a:pPr marL="0" indent="0">
              <a:buNone/>
            </a:pPr>
            <a:endParaRPr lang="en-GB" dirty="0"/>
          </a:p>
          <a:p>
            <a:pPr marL="0" indent="0">
              <a:buNone/>
            </a:pPr>
            <a:r>
              <a:rPr lang="en-GB" dirty="0" smtClean="0"/>
              <a:t>Garden of Doom                      Bed                   </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p:txBody>
      </p:sp>
    </p:spTree>
    <p:extLst>
      <p:ext uri="{BB962C8B-B14F-4D97-AF65-F5344CB8AC3E}">
        <p14:creationId xmlns:p14="http://schemas.microsoft.com/office/powerpoint/2010/main" val="2668966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532019" y="1502748"/>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7030A0"/>
                </a:solidFill>
                <a:latin typeface="CCW Cursive Writing 1" panose="03050602040000000000" pitchFamily="66" charset="0"/>
              </a:rPr>
              <a:t>Spelling</a:t>
            </a:r>
          </a:p>
        </p:txBody>
      </p:sp>
    </p:spTree>
    <p:extLst>
      <p:ext uri="{BB962C8B-B14F-4D97-AF65-F5344CB8AC3E}">
        <p14:creationId xmlns:p14="http://schemas.microsoft.com/office/powerpoint/2010/main" val="1890817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34D85F-7FD3-4A4D-9E46-693ED55EA04F}"/>
              </a:ext>
            </a:extLst>
          </p:cNvPr>
          <p:cNvSpPr txBox="1"/>
          <p:nvPr/>
        </p:nvSpPr>
        <p:spPr>
          <a:xfrm>
            <a:off x="1339273" y="701963"/>
            <a:ext cx="9513454" cy="2923877"/>
          </a:xfrm>
          <a:prstGeom prst="rect">
            <a:avLst/>
          </a:prstGeom>
          <a:noFill/>
        </p:spPr>
        <p:txBody>
          <a:bodyPr wrap="square" rtlCol="0">
            <a:spAutoFit/>
          </a:bodyPr>
          <a:lstStyle/>
          <a:p>
            <a:pPr algn="ctr"/>
            <a:r>
              <a:rPr lang="en-GB" sz="4000" dirty="0" smtClean="0">
                <a:solidFill>
                  <a:srgbClr val="FF0000"/>
                </a:solidFill>
                <a:latin typeface="Comic Sans MS" panose="030F0702030302020204" pitchFamily="66" charset="0"/>
              </a:rPr>
              <a:t>Last week we looked at some homophones, this week we are going to be looking at prefixes.</a:t>
            </a:r>
            <a:endParaRPr lang="en-GB" sz="3200" dirty="0">
              <a:latin typeface="Comic Sans MS" panose="030F0702030302020204" pitchFamily="66" charset="0"/>
            </a:endParaRPr>
          </a:p>
          <a:p>
            <a:pPr algn="ctr"/>
            <a:endParaRPr lang="en-GB" sz="3200" dirty="0">
              <a:latin typeface="Comic Sans MS" panose="030F0702030302020204" pitchFamily="66" charset="0"/>
            </a:endParaRPr>
          </a:p>
          <a:p>
            <a:pPr algn="ctr"/>
            <a:endParaRPr lang="en-GB" sz="3200" dirty="0">
              <a:latin typeface="Comic Sans MS" panose="030F0702030302020204" pitchFamily="66" charset="0"/>
            </a:endParaRPr>
          </a:p>
        </p:txBody>
      </p:sp>
    </p:spTree>
    <p:extLst>
      <p:ext uri="{BB962C8B-B14F-4D97-AF65-F5344CB8AC3E}">
        <p14:creationId xmlns:p14="http://schemas.microsoft.com/office/powerpoint/2010/main" val="391141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Each day we are going to look at a new prefix todays is going to be the prefix bi-</a:t>
            </a:r>
            <a:endParaRPr lang="en-GB" dirty="0"/>
          </a:p>
        </p:txBody>
      </p:sp>
      <p:sp>
        <p:nvSpPr>
          <p:cNvPr id="3" name="Content Placeholder 2"/>
          <p:cNvSpPr>
            <a:spLocks noGrp="1"/>
          </p:cNvSpPr>
          <p:nvPr>
            <p:ph idx="1"/>
          </p:nvPr>
        </p:nvSpPr>
        <p:spPr/>
        <p:txBody>
          <a:bodyPr/>
          <a:lstStyle/>
          <a:p>
            <a:pPr marL="0" indent="0">
              <a:buNone/>
            </a:pPr>
            <a:r>
              <a:rPr lang="en-GB" dirty="0" smtClean="0"/>
              <a:t>Think of as many words as you can that use the prefix bi-</a:t>
            </a:r>
          </a:p>
          <a:p>
            <a:pPr marL="0" indent="0">
              <a:buNone/>
            </a:pPr>
            <a:endParaRPr lang="en-GB" dirty="0"/>
          </a:p>
          <a:p>
            <a:pPr marL="0" indent="0">
              <a:buNone/>
            </a:pPr>
            <a:r>
              <a:rPr lang="en-GB" dirty="0" smtClean="0"/>
              <a:t>What do you notice about all of them?</a:t>
            </a:r>
          </a:p>
          <a:p>
            <a:pPr marL="0" indent="0">
              <a:buNone/>
            </a:pPr>
            <a:r>
              <a:rPr lang="en-GB" dirty="0" smtClean="0"/>
              <a:t>What do you think the prefix bi- means?</a:t>
            </a:r>
            <a:endParaRPr lang="en-GB" dirty="0"/>
          </a:p>
        </p:txBody>
      </p:sp>
    </p:spTree>
    <p:extLst>
      <p:ext uri="{BB962C8B-B14F-4D97-AF65-F5344CB8AC3E}">
        <p14:creationId xmlns:p14="http://schemas.microsoft.com/office/powerpoint/2010/main" val="3393187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70000" lnSpcReduction="20000"/>
          </a:bodyPr>
          <a:lstStyle/>
          <a:p>
            <a:pPr marL="0" indent="0">
              <a:buNone/>
            </a:pPr>
            <a:r>
              <a:rPr lang="en-GB" dirty="0" smtClean="0"/>
              <a:t>we are going to look at these words in particular today. Find a description of each word in the dictionary. What does that tell you about the meaning of the prefix bi-</a:t>
            </a:r>
          </a:p>
          <a:p>
            <a:pPr marL="0" indent="0">
              <a:buNone/>
            </a:pPr>
            <a:r>
              <a:rPr lang="en-GB" dirty="0" smtClean="0"/>
              <a:t>Bicycle</a:t>
            </a:r>
          </a:p>
          <a:p>
            <a:pPr marL="0" indent="0">
              <a:buNone/>
            </a:pPr>
            <a:endParaRPr lang="en-GB" dirty="0"/>
          </a:p>
          <a:p>
            <a:pPr marL="0" indent="0">
              <a:buNone/>
            </a:pPr>
            <a:r>
              <a:rPr lang="en-GB" dirty="0" smtClean="0"/>
              <a:t>Biped</a:t>
            </a:r>
          </a:p>
          <a:p>
            <a:pPr marL="0" indent="0">
              <a:buNone/>
            </a:pPr>
            <a:endParaRPr lang="en-GB" dirty="0"/>
          </a:p>
          <a:p>
            <a:pPr marL="0" indent="0">
              <a:buNone/>
            </a:pPr>
            <a:r>
              <a:rPr lang="en-GB" dirty="0" smtClean="0"/>
              <a:t>Binary</a:t>
            </a:r>
          </a:p>
          <a:p>
            <a:pPr marL="0" indent="0">
              <a:buNone/>
            </a:pPr>
            <a:endParaRPr lang="en-GB" dirty="0"/>
          </a:p>
          <a:p>
            <a:pPr marL="0" indent="0">
              <a:buNone/>
            </a:pPr>
            <a:r>
              <a:rPr lang="en-GB" dirty="0" smtClean="0"/>
              <a:t>Bicentennial</a:t>
            </a:r>
          </a:p>
          <a:p>
            <a:pPr marL="0" indent="0">
              <a:buNone/>
            </a:pPr>
            <a:endParaRPr lang="en-GB" dirty="0"/>
          </a:p>
          <a:p>
            <a:pPr marL="0" indent="0">
              <a:buNone/>
            </a:pPr>
            <a:r>
              <a:rPr lang="en-GB" dirty="0" smtClean="0"/>
              <a:t>Binoculars </a:t>
            </a:r>
          </a:p>
          <a:p>
            <a:pPr marL="0" indent="0">
              <a:buNone/>
            </a:pPr>
            <a:endParaRPr lang="en-GB" dirty="0"/>
          </a:p>
          <a:p>
            <a:pPr marL="0" indent="0">
              <a:buNone/>
            </a:pPr>
            <a:r>
              <a:rPr lang="en-GB" dirty="0" smtClean="0"/>
              <a:t>Bilateral </a:t>
            </a:r>
            <a:endParaRPr lang="en-GB" dirty="0"/>
          </a:p>
        </p:txBody>
      </p:sp>
    </p:spTree>
    <p:extLst>
      <p:ext uri="{BB962C8B-B14F-4D97-AF65-F5344CB8AC3E}">
        <p14:creationId xmlns:p14="http://schemas.microsoft.com/office/powerpoint/2010/main" val="5929071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You should have found that the prefix bi- means two for example there are two wheels on a bicycle, a biped walks on two legs.</a:t>
            </a:r>
          </a:p>
          <a:p>
            <a:pPr marL="0" indent="0">
              <a:buNone/>
            </a:pPr>
            <a:endParaRPr lang="en-GB" dirty="0"/>
          </a:p>
          <a:p>
            <a:pPr marL="0" indent="0">
              <a:buNone/>
            </a:pPr>
            <a:r>
              <a:rPr lang="en-GB" dirty="0" smtClean="0"/>
              <a:t>Have a practise of those words, have a go at breaking the words down into the tricky parts and learn them for our spelling test at the end of the week.</a:t>
            </a:r>
            <a:endParaRPr lang="en-GB" dirty="0"/>
          </a:p>
        </p:txBody>
      </p:sp>
    </p:spTree>
    <p:extLst>
      <p:ext uri="{BB962C8B-B14F-4D97-AF65-F5344CB8AC3E}">
        <p14:creationId xmlns:p14="http://schemas.microsoft.com/office/powerpoint/2010/main" val="10887814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54928" y="1669002"/>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7030A0"/>
                </a:solidFill>
                <a:latin typeface="CCW Cursive Writing 1" panose="03050602040000000000" pitchFamily="66" charset="0"/>
              </a:rPr>
              <a:t>PE</a:t>
            </a:r>
          </a:p>
          <a:p>
            <a:pPr algn="ctr"/>
            <a:r>
              <a:rPr lang="en-GB" sz="3200" dirty="0">
                <a:solidFill>
                  <a:srgbClr val="7030A0"/>
                </a:solidFill>
                <a:latin typeface="CCW Cursive Writing 1" panose="03050602040000000000" pitchFamily="66" charset="0"/>
              </a:rPr>
              <a:t>- Games </a:t>
            </a:r>
          </a:p>
        </p:txBody>
      </p:sp>
    </p:spTree>
    <p:extLst>
      <p:ext uri="{BB962C8B-B14F-4D97-AF65-F5344CB8AC3E}">
        <p14:creationId xmlns:p14="http://schemas.microsoft.com/office/powerpoint/2010/main" val="17458487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Once again this week, we are going to be focusing on games in PE this week. </a:t>
            </a:r>
          </a:p>
          <a:p>
            <a:pPr marL="0" indent="0">
              <a:buNone/>
            </a:pPr>
            <a:r>
              <a:rPr lang="en-GB" dirty="0" smtClean="0"/>
              <a:t>Over the last couple of weeks we have played bench ball. This week we are going to talk about how we can alter the game to make it different.</a:t>
            </a:r>
          </a:p>
          <a:p>
            <a:pPr marL="0" indent="0">
              <a:buNone/>
            </a:pPr>
            <a:endParaRPr lang="en-GB" dirty="0"/>
          </a:p>
          <a:p>
            <a:pPr marL="0" indent="0">
              <a:buNone/>
            </a:pPr>
            <a:r>
              <a:rPr lang="en-GB" dirty="0" smtClean="0"/>
              <a:t>Perhaps at home you can think of a game/sport and alter the rules to make the game different. Have a go at playing it at home.</a:t>
            </a:r>
          </a:p>
          <a:p>
            <a:pPr marL="0" indent="0">
              <a:buNone/>
            </a:pPr>
            <a:endParaRPr lang="en-GB" dirty="0"/>
          </a:p>
          <a:p>
            <a:pPr marL="0" indent="0">
              <a:buNone/>
            </a:pPr>
            <a:r>
              <a:rPr lang="en-GB" dirty="0" smtClean="0"/>
              <a:t>You could also have a go at a </a:t>
            </a:r>
            <a:r>
              <a:rPr lang="en-GB" dirty="0" err="1" smtClean="0"/>
              <a:t>youtube</a:t>
            </a:r>
            <a:r>
              <a:rPr lang="en-GB" dirty="0" smtClean="0"/>
              <a:t> just dance video or Joe Wicks daily exercise session.</a:t>
            </a:r>
            <a:endParaRPr lang="en-GB" dirty="0"/>
          </a:p>
        </p:txBody>
      </p:sp>
    </p:spTree>
    <p:extLst>
      <p:ext uri="{BB962C8B-B14F-4D97-AF65-F5344CB8AC3E}">
        <p14:creationId xmlns:p14="http://schemas.microsoft.com/office/powerpoint/2010/main" val="1807488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529" t="23125" r="8603" b="12410"/>
          <a:stretch/>
        </p:blipFill>
        <p:spPr>
          <a:xfrm>
            <a:off x="0" y="1"/>
            <a:ext cx="8007531" cy="4276210"/>
          </a:xfrm>
          <a:prstGeom prst="rect">
            <a:avLst/>
          </a:prstGeom>
        </p:spPr>
      </p:pic>
      <p:pic>
        <p:nvPicPr>
          <p:cNvPr id="7" name="Picture 6"/>
          <p:cNvPicPr>
            <a:picLocks noChangeAspect="1"/>
          </p:cNvPicPr>
          <p:nvPr/>
        </p:nvPicPr>
        <p:blipFill rotWithShape="1">
          <a:blip r:embed="rId3"/>
          <a:srcRect l="23127" t="23840" r="8804" b="12054"/>
          <a:stretch/>
        </p:blipFill>
        <p:spPr>
          <a:xfrm>
            <a:off x="4552163" y="2782389"/>
            <a:ext cx="7639838" cy="4045284"/>
          </a:xfrm>
          <a:prstGeom prst="rect">
            <a:avLst/>
          </a:prstGeom>
        </p:spPr>
      </p:pic>
    </p:spTree>
    <p:extLst>
      <p:ext uri="{BB962C8B-B14F-4D97-AF65-F5344CB8AC3E}">
        <p14:creationId xmlns:p14="http://schemas.microsoft.com/office/powerpoint/2010/main" val="1959320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3528" t="21518" r="9607" b="12411"/>
          <a:stretch/>
        </p:blipFill>
        <p:spPr>
          <a:xfrm>
            <a:off x="1" y="0"/>
            <a:ext cx="7077454" cy="3931919"/>
          </a:xfrm>
          <a:prstGeom prst="rect">
            <a:avLst/>
          </a:prstGeom>
        </p:spPr>
      </p:pic>
      <p:pic>
        <p:nvPicPr>
          <p:cNvPr id="4" name="Picture 3"/>
          <p:cNvPicPr>
            <a:picLocks noChangeAspect="1"/>
          </p:cNvPicPr>
          <p:nvPr/>
        </p:nvPicPr>
        <p:blipFill rotWithShape="1">
          <a:blip r:embed="rId3"/>
          <a:srcRect l="23027" t="22054" r="8904" b="12411"/>
          <a:stretch/>
        </p:blipFill>
        <p:spPr>
          <a:xfrm>
            <a:off x="5072744" y="3004361"/>
            <a:ext cx="7119256" cy="3853639"/>
          </a:xfrm>
          <a:prstGeom prst="rect">
            <a:avLst/>
          </a:prstGeom>
        </p:spPr>
      </p:pic>
    </p:spTree>
    <p:extLst>
      <p:ext uri="{BB962C8B-B14F-4D97-AF65-F5344CB8AC3E}">
        <p14:creationId xmlns:p14="http://schemas.microsoft.com/office/powerpoint/2010/main" val="412577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Today we are going to focus on year 5 question 5.</a:t>
            </a:r>
            <a:endParaRPr lang="en-GB" dirty="0"/>
          </a:p>
        </p:txBody>
      </p:sp>
      <p:sp>
        <p:nvSpPr>
          <p:cNvPr id="3" name="Content Placeholder 2"/>
          <p:cNvSpPr>
            <a:spLocks noGrp="1"/>
          </p:cNvSpPr>
          <p:nvPr>
            <p:ph idx="1"/>
          </p:nvPr>
        </p:nvSpPr>
        <p:spPr/>
        <p:txBody>
          <a:bodyPr/>
          <a:lstStyle/>
          <a:p>
            <a:pPr marL="0" indent="0">
              <a:buNone/>
            </a:pPr>
            <a:r>
              <a:rPr lang="en-GB" dirty="0" smtClean="0"/>
              <a:t>As you can see we are trying to work out a fraction of an amount.</a:t>
            </a:r>
          </a:p>
          <a:p>
            <a:pPr marL="0" indent="0">
              <a:buNone/>
            </a:pPr>
            <a:endParaRPr lang="en-GB" dirty="0"/>
          </a:p>
          <a:p>
            <a:pPr marL="0" indent="0">
              <a:buNone/>
            </a:pPr>
            <a:r>
              <a:rPr lang="en-GB" dirty="0" smtClean="0"/>
              <a:t>2/3 of 93 kg and from the answers you can see the answer is 62kg but how did we get this?</a:t>
            </a:r>
          </a:p>
          <a:p>
            <a:pPr marL="0" indent="0">
              <a:buNone/>
            </a:pPr>
            <a:endParaRPr lang="en-GB" dirty="0"/>
          </a:p>
          <a:p>
            <a:pPr marL="0" indent="0">
              <a:buNone/>
            </a:pP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5371552"/>
      </p:ext>
    </p:extLst>
  </p:cSld>
  <p:clrMapOvr>
    <a:masterClrMapping/>
  </p:clrMapOvr>
  <mc:AlternateContent xmlns:mc="http://schemas.openxmlformats.org/markup-compatibility/2006" xmlns:p14="http://schemas.microsoft.com/office/powerpoint/2010/main">
    <mc:Choice Requires="p14">
      <p:transition spd="slow" p14:dur="2000" advTm="19641"/>
    </mc:Choice>
    <mc:Fallback xmlns="">
      <p:transition spd="slow" advTm="1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Firstly we need to know how many for a unit fraction.</a:t>
            </a:r>
            <a:endParaRPr lang="en-GB" dirty="0"/>
          </a:p>
        </p:txBody>
      </p:sp>
      <p:sp>
        <p:nvSpPr>
          <p:cNvPr id="3" name="Content Placeholder 2"/>
          <p:cNvSpPr>
            <a:spLocks noGrp="1"/>
          </p:cNvSpPr>
          <p:nvPr>
            <p:ph idx="1"/>
          </p:nvPr>
        </p:nvSpPr>
        <p:spPr>
          <a:xfrm>
            <a:off x="838200" y="1825625"/>
            <a:ext cx="10515600" cy="2184672"/>
          </a:xfrm>
        </p:spPr>
        <p:txBody>
          <a:bodyPr>
            <a:normAutofit/>
          </a:bodyPr>
          <a:lstStyle/>
          <a:p>
            <a:pPr marL="0" indent="0">
              <a:buNone/>
            </a:pPr>
            <a:r>
              <a:rPr lang="en-GB" dirty="0" smtClean="0"/>
              <a:t>The first thing we need to do is find the value of the unit fraction.</a:t>
            </a:r>
          </a:p>
          <a:p>
            <a:pPr marL="0" indent="0">
              <a:buNone/>
            </a:pPr>
            <a:endParaRPr lang="en-GB" dirty="0"/>
          </a:p>
          <a:p>
            <a:pPr marL="0" indent="0">
              <a:buNone/>
            </a:pPr>
            <a:r>
              <a:rPr lang="en-GB" dirty="0" smtClean="0"/>
              <a:t>So when we are looking at thirds like this question is, we are cutting the whole into three parts. The diagram below shows this.</a:t>
            </a:r>
          </a:p>
          <a:p>
            <a:pPr marL="0" indent="0">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922925697"/>
              </p:ext>
            </p:extLst>
          </p:nvPr>
        </p:nvGraphicFramePr>
        <p:xfrm>
          <a:off x="2280195" y="448176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306199443"/>
                    </a:ext>
                  </a:extLst>
                </a:gridCol>
                <a:gridCol w="2709333">
                  <a:extLst>
                    <a:ext uri="{9D8B030D-6E8A-4147-A177-3AD203B41FA5}">
                      <a16:colId xmlns:a16="http://schemas.microsoft.com/office/drawing/2014/main" val="2435695123"/>
                    </a:ext>
                  </a:extLst>
                </a:gridCol>
                <a:gridCol w="2709333">
                  <a:extLst>
                    <a:ext uri="{9D8B030D-6E8A-4147-A177-3AD203B41FA5}">
                      <a16:colId xmlns:a16="http://schemas.microsoft.com/office/drawing/2014/main" val="493496266"/>
                    </a:ext>
                  </a:extLst>
                </a:gridCol>
              </a:tblGrid>
              <a:tr h="370840">
                <a:tc gridSpan="3">
                  <a:txBody>
                    <a:bodyPr/>
                    <a:lstStyle/>
                    <a:p>
                      <a:pPr algn="ctr"/>
                      <a:r>
                        <a:rPr lang="en-GB" dirty="0" smtClean="0"/>
                        <a:t>Whole (93kg) 3/3</a:t>
                      </a:r>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460244377"/>
                  </a:ext>
                </a:extLst>
              </a:tr>
              <a:tr h="370840">
                <a:tc>
                  <a:txBody>
                    <a:bodyPr/>
                    <a:lstStyle/>
                    <a:p>
                      <a:r>
                        <a:rPr lang="en-GB" dirty="0" smtClean="0"/>
                        <a:t>Part 1/3</a:t>
                      </a:r>
                      <a:endParaRPr lang="en-GB" dirty="0"/>
                    </a:p>
                  </a:txBody>
                  <a:tcPr/>
                </a:tc>
                <a:tc>
                  <a:txBody>
                    <a:bodyPr/>
                    <a:lstStyle/>
                    <a:p>
                      <a:r>
                        <a:rPr lang="en-GB" dirty="0" smtClean="0"/>
                        <a:t>Part 1/3</a:t>
                      </a:r>
                      <a:endParaRPr lang="en-GB" dirty="0"/>
                    </a:p>
                  </a:txBody>
                  <a:tcPr/>
                </a:tc>
                <a:tc>
                  <a:txBody>
                    <a:bodyPr/>
                    <a:lstStyle/>
                    <a:p>
                      <a:r>
                        <a:rPr lang="en-GB" dirty="0" smtClean="0"/>
                        <a:t>Part 1/3</a:t>
                      </a:r>
                      <a:endParaRPr lang="en-GB" dirty="0"/>
                    </a:p>
                  </a:txBody>
                  <a:tcPr/>
                </a:tc>
                <a:extLst>
                  <a:ext uri="{0D108BD9-81ED-4DB2-BD59-A6C34878D82A}">
                    <a16:rowId xmlns:a16="http://schemas.microsoft.com/office/drawing/2014/main" val="3357777748"/>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4672034"/>
      </p:ext>
    </p:extLst>
  </p:cSld>
  <p:clrMapOvr>
    <a:masterClrMapping/>
  </p:clrMapOvr>
  <mc:AlternateContent xmlns:mc="http://schemas.openxmlformats.org/markup-compatibility/2006" xmlns:p14="http://schemas.microsoft.com/office/powerpoint/2010/main">
    <mc:Choice Requires="p14">
      <p:transition spd="slow" p14:dur="2000" advTm="25152"/>
    </mc:Choice>
    <mc:Fallback xmlns="">
      <p:transition spd="slow" advTm="2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to find the value of one part we divide by the number of parts.</a:t>
            </a:r>
            <a:endParaRPr lang="en-GB" dirty="0"/>
          </a:p>
        </p:txBody>
      </p:sp>
      <p:sp>
        <p:nvSpPr>
          <p:cNvPr id="3" name="Content Placeholder 2"/>
          <p:cNvSpPr>
            <a:spLocks noGrp="1"/>
          </p:cNvSpPr>
          <p:nvPr>
            <p:ph idx="1"/>
          </p:nvPr>
        </p:nvSpPr>
        <p:spPr>
          <a:xfrm>
            <a:off x="838200" y="1825625"/>
            <a:ext cx="10515600" cy="2184672"/>
          </a:xfrm>
        </p:spPr>
        <p:txBody>
          <a:bodyPr>
            <a:normAutofit lnSpcReduction="10000"/>
          </a:bodyPr>
          <a:lstStyle/>
          <a:p>
            <a:pPr marL="0" indent="0">
              <a:buNone/>
            </a:pPr>
            <a:r>
              <a:rPr lang="en-GB" dirty="0" smtClean="0"/>
              <a:t>So in this case we divide 93kg by 3 which gives us 31kg, so each part is worth 31kg.</a:t>
            </a:r>
          </a:p>
          <a:p>
            <a:pPr marL="0" indent="0">
              <a:buNone/>
            </a:pPr>
            <a:endParaRPr lang="en-GB" dirty="0" smtClean="0"/>
          </a:p>
          <a:p>
            <a:pPr marL="0" indent="0">
              <a:buNone/>
            </a:pPr>
            <a:r>
              <a:rPr lang="en-GB" dirty="0" smtClean="0"/>
              <a:t>The question asks us for 2/3 though, so what do you think we need to do next?</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830816444"/>
              </p:ext>
            </p:extLst>
          </p:nvPr>
        </p:nvGraphicFramePr>
        <p:xfrm>
          <a:off x="2280195" y="448176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306199443"/>
                    </a:ext>
                  </a:extLst>
                </a:gridCol>
                <a:gridCol w="2709333">
                  <a:extLst>
                    <a:ext uri="{9D8B030D-6E8A-4147-A177-3AD203B41FA5}">
                      <a16:colId xmlns:a16="http://schemas.microsoft.com/office/drawing/2014/main" val="2435695123"/>
                    </a:ext>
                  </a:extLst>
                </a:gridCol>
                <a:gridCol w="2709333">
                  <a:extLst>
                    <a:ext uri="{9D8B030D-6E8A-4147-A177-3AD203B41FA5}">
                      <a16:colId xmlns:a16="http://schemas.microsoft.com/office/drawing/2014/main" val="493496266"/>
                    </a:ext>
                  </a:extLst>
                </a:gridCol>
              </a:tblGrid>
              <a:tr h="370840">
                <a:tc gridSpan="3">
                  <a:txBody>
                    <a:bodyPr/>
                    <a:lstStyle/>
                    <a:p>
                      <a:pPr algn="ctr"/>
                      <a:r>
                        <a:rPr lang="en-GB" dirty="0" smtClean="0"/>
                        <a:t>Whole (93kg) 3/3</a:t>
                      </a:r>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460244377"/>
                  </a:ext>
                </a:extLst>
              </a:tr>
              <a:tr h="370840">
                <a:tc>
                  <a:txBody>
                    <a:bodyPr/>
                    <a:lstStyle/>
                    <a:p>
                      <a:r>
                        <a:rPr lang="en-GB" baseline="0" dirty="0" smtClean="0"/>
                        <a:t>31 Kg</a:t>
                      </a:r>
                      <a:endParaRPr lang="en-GB" dirty="0"/>
                    </a:p>
                  </a:txBody>
                  <a:tcPr/>
                </a:tc>
                <a:tc>
                  <a:txBody>
                    <a:bodyPr/>
                    <a:lstStyle/>
                    <a:p>
                      <a:r>
                        <a:rPr lang="en-GB" dirty="0" smtClean="0"/>
                        <a:t>31 Kg</a:t>
                      </a:r>
                      <a:endParaRPr lang="en-GB" dirty="0"/>
                    </a:p>
                  </a:txBody>
                  <a:tcPr/>
                </a:tc>
                <a:tc>
                  <a:txBody>
                    <a:bodyPr/>
                    <a:lstStyle/>
                    <a:p>
                      <a:r>
                        <a:rPr lang="en-GB" dirty="0" smtClean="0"/>
                        <a:t>31 Kg</a:t>
                      </a:r>
                      <a:endParaRPr lang="en-GB" dirty="0"/>
                    </a:p>
                  </a:txBody>
                  <a:tcPr/>
                </a:tc>
                <a:extLst>
                  <a:ext uri="{0D108BD9-81ED-4DB2-BD59-A6C34878D82A}">
                    <a16:rowId xmlns:a16="http://schemas.microsoft.com/office/drawing/2014/main" val="3357777748"/>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3819303"/>
      </p:ext>
    </p:extLst>
  </p:cSld>
  <p:clrMapOvr>
    <a:masterClrMapping/>
  </p:clrMapOvr>
  <mc:AlternateContent xmlns:mc="http://schemas.openxmlformats.org/markup-compatibility/2006" xmlns:p14="http://schemas.microsoft.com/office/powerpoint/2010/main">
    <mc:Choice Requires="p14">
      <p:transition spd="slow" p14:dur="2000" advTm="20837"/>
    </mc:Choice>
    <mc:Fallback xmlns="">
      <p:transition spd="slow" advTm="2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That’s right we need to multiply.</a:t>
            </a:r>
            <a:endParaRPr lang="en-GB" dirty="0"/>
          </a:p>
        </p:txBody>
      </p:sp>
      <p:sp>
        <p:nvSpPr>
          <p:cNvPr id="3" name="Content Placeholder 2"/>
          <p:cNvSpPr>
            <a:spLocks noGrp="1"/>
          </p:cNvSpPr>
          <p:nvPr>
            <p:ph idx="1"/>
          </p:nvPr>
        </p:nvSpPr>
        <p:spPr>
          <a:xfrm>
            <a:off x="838200" y="1825625"/>
            <a:ext cx="10515600" cy="2184672"/>
          </a:xfrm>
        </p:spPr>
        <p:txBody>
          <a:bodyPr>
            <a:normAutofit fontScale="92500" lnSpcReduction="20000"/>
          </a:bodyPr>
          <a:lstStyle/>
          <a:p>
            <a:pPr marL="0" indent="0">
              <a:buNone/>
            </a:pPr>
            <a:r>
              <a:rPr lang="en-GB" dirty="0" smtClean="0"/>
              <a:t>Because we know what 1 part is worth (31kg), we can multiply by the numerator (2) to find 2/3 of the total. when we have multiplied 31 by 2 that gives us 62.</a:t>
            </a:r>
          </a:p>
          <a:p>
            <a:pPr marL="0" indent="0">
              <a:buNone/>
            </a:pPr>
            <a:endParaRPr lang="en-GB" dirty="0"/>
          </a:p>
          <a:p>
            <a:pPr marL="0" indent="0">
              <a:buNone/>
            </a:pPr>
            <a:r>
              <a:rPr lang="en-GB" dirty="0" smtClean="0"/>
              <a:t>So the method for this is to divide by the denominator and multiply by the numerator.</a:t>
            </a:r>
          </a:p>
          <a:p>
            <a:pPr marL="0" indent="0">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608799869"/>
              </p:ext>
            </p:extLst>
          </p:nvPr>
        </p:nvGraphicFramePr>
        <p:xfrm>
          <a:off x="2280195" y="4481769"/>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306199443"/>
                    </a:ext>
                  </a:extLst>
                </a:gridCol>
                <a:gridCol w="2709333">
                  <a:extLst>
                    <a:ext uri="{9D8B030D-6E8A-4147-A177-3AD203B41FA5}">
                      <a16:colId xmlns:a16="http://schemas.microsoft.com/office/drawing/2014/main" val="2435695123"/>
                    </a:ext>
                  </a:extLst>
                </a:gridCol>
                <a:gridCol w="2709333">
                  <a:extLst>
                    <a:ext uri="{9D8B030D-6E8A-4147-A177-3AD203B41FA5}">
                      <a16:colId xmlns:a16="http://schemas.microsoft.com/office/drawing/2014/main" val="493496266"/>
                    </a:ext>
                  </a:extLst>
                </a:gridCol>
              </a:tblGrid>
              <a:tr h="370840">
                <a:tc gridSpan="3">
                  <a:txBody>
                    <a:bodyPr/>
                    <a:lstStyle/>
                    <a:p>
                      <a:pPr algn="ctr"/>
                      <a:r>
                        <a:rPr lang="en-GB" dirty="0" smtClean="0"/>
                        <a:t>Whole (93kg) 3/3</a:t>
                      </a:r>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460244377"/>
                  </a:ext>
                </a:extLst>
              </a:tr>
              <a:tr h="370840">
                <a:tc>
                  <a:txBody>
                    <a:bodyPr/>
                    <a:lstStyle/>
                    <a:p>
                      <a:r>
                        <a:rPr lang="en-GB" baseline="0" dirty="0" smtClean="0"/>
                        <a:t>31 Kg</a:t>
                      </a:r>
                      <a:endParaRPr lang="en-GB" dirty="0"/>
                    </a:p>
                  </a:txBody>
                  <a:tcPr>
                    <a:solidFill>
                      <a:srgbClr val="FF0000"/>
                    </a:solidFill>
                  </a:tcPr>
                </a:tc>
                <a:tc>
                  <a:txBody>
                    <a:bodyPr/>
                    <a:lstStyle/>
                    <a:p>
                      <a:r>
                        <a:rPr lang="en-GB" dirty="0" smtClean="0"/>
                        <a:t>31 Kg</a:t>
                      </a:r>
                      <a:endParaRPr lang="en-GB" dirty="0"/>
                    </a:p>
                  </a:txBody>
                  <a:tcPr>
                    <a:solidFill>
                      <a:srgbClr val="FF0000"/>
                    </a:solidFill>
                  </a:tcPr>
                </a:tc>
                <a:tc>
                  <a:txBody>
                    <a:bodyPr/>
                    <a:lstStyle/>
                    <a:p>
                      <a:r>
                        <a:rPr lang="en-GB" dirty="0" smtClean="0"/>
                        <a:t>31 Kg</a:t>
                      </a:r>
                      <a:endParaRPr lang="en-GB" dirty="0"/>
                    </a:p>
                  </a:txBody>
                  <a:tcPr/>
                </a:tc>
                <a:extLst>
                  <a:ext uri="{0D108BD9-81ED-4DB2-BD59-A6C34878D82A}">
                    <a16:rowId xmlns:a16="http://schemas.microsoft.com/office/drawing/2014/main" val="3357777748"/>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3113647"/>
      </p:ext>
    </p:extLst>
  </p:cSld>
  <p:clrMapOvr>
    <a:masterClrMapping/>
  </p:clrMapOvr>
  <mc:AlternateContent xmlns:mc="http://schemas.openxmlformats.org/markup-compatibility/2006" xmlns:p14="http://schemas.microsoft.com/office/powerpoint/2010/main">
    <mc:Choice Requires="p14">
      <p:transition spd="slow" p14:dur="2000" advTm="22821"/>
    </mc:Choice>
    <mc:Fallback xmlns="">
      <p:transition spd="slow" advTm="2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3478</TotalTime>
  <Words>1632</Words>
  <Application>Microsoft Office PowerPoint</Application>
  <PresentationFormat>Widescreen</PresentationFormat>
  <Paragraphs>149</Paragraphs>
  <Slides>37</Slides>
  <Notes>0</Notes>
  <HiddenSlides>0</HiddenSlides>
  <MMClips>17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Calibri Light</vt:lpstr>
      <vt:lpstr>CCW Cursive Writing 1</vt:lpstr>
      <vt:lpstr>Comic Sans MS</vt:lpstr>
      <vt:lpstr>Office Theme</vt:lpstr>
      <vt:lpstr>2_Office Theme</vt:lpstr>
      <vt:lpstr>Monday 25th January 2021 Week 4</vt:lpstr>
      <vt:lpstr>PowerPoint Presentation</vt:lpstr>
      <vt:lpstr>PowerPoint Presentation</vt:lpstr>
      <vt:lpstr>PowerPoint Presentation</vt:lpstr>
      <vt:lpstr>PowerPoint Presentation</vt:lpstr>
      <vt:lpstr>Today we are going to focus on year 5 question 5.</vt:lpstr>
      <vt:lpstr>Firstly we need to know how many for a unit fraction.</vt:lpstr>
      <vt:lpstr>So to find the value of one part we divide by the number of parts.</vt:lpstr>
      <vt:lpstr>That’s right we need to multiply.</vt:lpstr>
      <vt:lpstr>Now its your turn have a go at these and see how you get on.</vt:lpstr>
      <vt:lpstr>PowerPoint Presentation</vt:lpstr>
      <vt:lpstr>Today in our maths learning we are going to be looking at perimeter.</vt:lpstr>
      <vt:lpstr>PowerPoint Presentation</vt:lpstr>
      <vt:lpstr>PowerPoint Presentation</vt:lpstr>
      <vt:lpstr>Lets think about what we know about a square first</vt:lpstr>
      <vt:lpstr>PowerPoint Presentation</vt:lpstr>
      <vt:lpstr>PowerPoint Presentation</vt:lpstr>
      <vt:lpstr>Challenge Have a go at this sheet on your own.</vt:lpstr>
      <vt:lpstr>PowerPoint Presentation</vt:lpstr>
      <vt:lpstr>PowerPoint Presentation</vt:lpstr>
      <vt:lpstr>PowerPoint Presentation</vt:lpstr>
      <vt:lpstr>PowerPoint Presentation</vt:lpstr>
      <vt:lpstr>PowerPoint Presentation</vt:lpstr>
      <vt:lpstr>We are going to use this image to inspire our writing.</vt:lpstr>
      <vt:lpstr>Having looked at our image I think our story will be:</vt:lpstr>
      <vt:lpstr>Now think of some words you would use to describe the image on the previous slide.</vt:lpstr>
      <vt:lpstr>PowerPoint Presentation</vt:lpstr>
      <vt:lpstr>This week in guided reading we are going to be focusing suspense texts</vt:lpstr>
      <vt:lpstr>Now read through the story. Perhaps get an adult to read it with you.</vt:lpstr>
      <vt:lpstr>Activity:</vt:lpstr>
      <vt:lpstr>PowerPoint Presentation</vt:lpstr>
      <vt:lpstr>PowerPoint Presentation</vt:lpstr>
      <vt:lpstr>Each day we are going to look at a new prefix todays is going to be the prefix bi-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Cooper</dc:creator>
  <cp:lastModifiedBy>Oliver Thurlby</cp:lastModifiedBy>
  <cp:revision>73</cp:revision>
  <dcterms:created xsi:type="dcterms:W3CDTF">2020-09-08T18:26:49Z</dcterms:created>
  <dcterms:modified xsi:type="dcterms:W3CDTF">2021-01-21T10:05:21Z</dcterms:modified>
</cp:coreProperties>
</file>