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439" r:id="rId4"/>
    <p:sldId id="440" r:id="rId5"/>
    <p:sldId id="447" r:id="rId6"/>
    <p:sldId id="402" r:id="rId7"/>
    <p:sldId id="448" r:id="rId8"/>
    <p:sldId id="427" r:id="rId9"/>
    <p:sldId id="470" r:id="rId10"/>
    <p:sldId id="428" r:id="rId11"/>
    <p:sldId id="469" r:id="rId12"/>
    <p:sldId id="471" r:id="rId13"/>
    <p:sldId id="430" r:id="rId14"/>
    <p:sldId id="465" r:id="rId15"/>
    <p:sldId id="472" r:id="rId16"/>
    <p:sldId id="4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54" autoAdjust="0"/>
    <p:restoredTop sz="94660"/>
  </p:normalViewPr>
  <p:slideViewPr>
    <p:cSldViewPr snapToGrid="0">
      <p:cViewPr varScale="1">
        <p:scale>
          <a:sx n="73" d="100"/>
          <a:sy n="73"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E734A-34B3-4A79-91DF-33E8FB3D4797}" type="datetimeFigureOut">
              <a:rPr lang="en-GB" smtClean="0"/>
              <a:t>13/01/2021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B074B4-96CB-4A24-9176-31C106980C4E}" type="slidenum">
              <a:rPr lang="en-GB" smtClean="0"/>
              <a:t>‹#›</a:t>
            </a:fld>
            <a:endParaRPr lang="en-GB"/>
          </a:p>
        </p:txBody>
      </p:sp>
    </p:spTree>
    <p:extLst>
      <p:ext uri="{BB962C8B-B14F-4D97-AF65-F5344CB8AC3E}">
        <p14:creationId xmlns:p14="http://schemas.microsoft.com/office/powerpoint/2010/main" val="3603294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94A69-0BFD-46DF-8F1B-AA532294F0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CED85D0-BE73-476C-8C4B-23DFD4ED52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A5B2AB-E690-4E2E-86C1-776A80692343}"/>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5" name="Footer Placeholder 4">
            <a:extLst>
              <a:ext uri="{FF2B5EF4-FFF2-40B4-BE49-F238E27FC236}">
                <a16:creationId xmlns:a16="http://schemas.microsoft.com/office/drawing/2014/main" id="{DB930CF0-EEF0-4F64-B020-9BF67BCE2F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20512D-35FB-449D-B993-E127EE312475}"/>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11443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5D2E4-E373-4807-9CE4-5D7363C71BB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7508F8-0E21-45D3-80DF-2D11BB652E9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802A42-94C6-48F1-84C3-987FD1D537E0}"/>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5" name="Footer Placeholder 4">
            <a:extLst>
              <a:ext uri="{FF2B5EF4-FFF2-40B4-BE49-F238E27FC236}">
                <a16:creationId xmlns:a16="http://schemas.microsoft.com/office/drawing/2014/main" id="{9C3EC6E1-F083-4AD8-85CC-10D0A23771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2626DB-F4E6-4FF9-A052-06C274AD47A2}"/>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1082482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943B14-0C93-4158-A9FF-9968E065BA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A385C5-83AF-40FB-B59D-B70866F408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214CBC-A3E2-40C9-BF76-68F8109BBB84}"/>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5" name="Footer Placeholder 4">
            <a:extLst>
              <a:ext uri="{FF2B5EF4-FFF2-40B4-BE49-F238E27FC236}">
                <a16:creationId xmlns:a16="http://schemas.microsoft.com/office/drawing/2014/main" id="{3986FDCE-BC5D-4543-B9B3-AF9E9ECE9C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4EE44E-31DD-4B77-B673-D33820E73BB3}"/>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596173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6BDAF4F-3A71-4D51-883B-FB9FDDAF210E}"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3109054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BDAF4F-3A71-4D51-883B-FB9FDDAF210E}"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281572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BDAF4F-3A71-4D51-883B-FB9FDDAF210E}"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1790933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6BDAF4F-3A71-4D51-883B-FB9FDDAF210E}" type="datetimeFigureOut">
              <a:rPr lang="en-GB" smtClean="0"/>
              <a:t>13/01/2021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5072862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6BDAF4F-3A71-4D51-883B-FB9FDDAF210E}" type="datetimeFigureOut">
              <a:rPr lang="en-GB" smtClean="0"/>
              <a:t>13/01/2021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1350885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6BDAF4F-3A71-4D51-883B-FB9FDDAF210E}" type="datetimeFigureOut">
              <a:rPr lang="en-GB" smtClean="0"/>
              <a:t>13/01/2021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37843400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BDAF4F-3A71-4D51-883B-FB9FDDAF210E}" type="datetimeFigureOut">
              <a:rPr lang="en-GB" smtClean="0"/>
              <a:t>13/01/2021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2981654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BDAF4F-3A71-4D51-883B-FB9FDDAF210E}" type="datetimeFigureOut">
              <a:rPr lang="en-GB" smtClean="0"/>
              <a:t>13/01/2021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496743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9B059-FDFB-49B9-9C93-24B2335911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D3D316-FAB0-4844-9076-3335FC9B1DE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1ABBA6-4357-41D4-B4E5-962062918038}"/>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5" name="Footer Placeholder 4">
            <a:extLst>
              <a:ext uri="{FF2B5EF4-FFF2-40B4-BE49-F238E27FC236}">
                <a16:creationId xmlns:a16="http://schemas.microsoft.com/office/drawing/2014/main" id="{1791B711-02D4-4A9B-9163-2E2110F8FF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DAF0A2-658B-48BF-BB45-3D1680965C72}"/>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27395840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BDAF4F-3A71-4D51-883B-FB9FDDAF210E}" type="datetimeFigureOut">
              <a:rPr lang="en-GB" smtClean="0"/>
              <a:t>13/01/2021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28735900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BDAF4F-3A71-4D51-883B-FB9FDDAF210E}"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302480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BDAF4F-3A71-4D51-883B-FB9FDDAF210E}"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BE1F0-54D3-478C-8933-AB9D1B173C90}" type="slidenum">
              <a:rPr lang="en-GB" smtClean="0"/>
              <a:t>‹#›</a:t>
            </a:fld>
            <a:endParaRPr lang="en-GB"/>
          </a:p>
        </p:txBody>
      </p:sp>
    </p:spTree>
    <p:extLst>
      <p:ext uri="{BB962C8B-B14F-4D97-AF65-F5344CB8AC3E}">
        <p14:creationId xmlns:p14="http://schemas.microsoft.com/office/powerpoint/2010/main" val="149517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EE40B-8632-4EC1-AA43-C0A3DC8086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DEE5C53-9D45-4387-9A41-FF2867BA22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B23F15F-D666-462B-80D5-1EE8A6233647}"/>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5" name="Footer Placeholder 4">
            <a:extLst>
              <a:ext uri="{FF2B5EF4-FFF2-40B4-BE49-F238E27FC236}">
                <a16:creationId xmlns:a16="http://schemas.microsoft.com/office/drawing/2014/main" id="{8CD04A7D-616B-433B-8018-EB58656ED4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825E13-D15F-4F7C-B7B5-1EF8BFF7EFE7}"/>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582553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C6B01-A801-4D10-BCBA-B7B24FD555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1AA424-BA61-4F53-A86B-A592B911B9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9A8F0F8-E344-43C9-87E9-4EE00B190EE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ED75CDB-013A-469B-93C3-E78B9B05DACA}"/>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6" name="Footer Placeholder 5">
            <a:extLst>
              <a:ext uri="{FF2B5EF4-FFF2-40B4-BE49-F238E27FC236}">
                <a16:creationId xmlns:a16="http://schemas.microsoft.com/office/drawing/2014/main" id="{F00A5E4E-7531-4427-ACF2-63B42362D8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AC30B82-7FFE-4591-97B0-B95E8F8A03EF}"/>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2348503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C728A-6215-46A0-B976-6F082CAE29F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82AFA6-8B05-4504-B6BA-97F6126DC1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F99563-D982-4F04-B989-AD03E4636E2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7D2702-C9F8-4955-9EE4-3B390556E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82057B6-613D-4B51-9251-67004CE67D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FCBD232-715F-4258-B0CE-6F118CD33603}"/>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8" name="Footer Placeholder 7">
            <a:extLst>
              <a:ext uri="{FF2B5EF4-FFF2-40B4-BE49-F238E27FC236}">
                <a16:creationId xmlns:a16="http://schemas.microsoft.com/office/drawing/2014/main" id="{D6F11D8B-3DD6-4A43-8D67-7AB4AA372B2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CE0EB7F-0A26-45F3-AB2C-22848A4ACC8B}"/>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2842021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CCCD0-F90A-494A-B01B-32ACAEE30D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001868D-938C-436A-8010-09B33633FE5F}"/>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4" name="Footer Placeholder 3">
            <a:extLst>
              <a:ext uri="{FF2B5EF4-FFF2-40B4-BE49-F238E27FC236}">
                <a16:creationId xmlns:a16="http://schemas.microsoft.com/office/drawing/2014/main" id="{585527DB-D77A-4E6C-B2D7-F1036703ACE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A056F63-AF3F-4915-BC2F-1C60B3E7011E}"/>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257564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3C70F4-E39B-4981-8B22-C3FED7856097}"/>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3" name="Footer Placeholder 2">
            <a:extLst>
              <a:ext uri="{FF2B5EF4-FFF2-40B4-BE49-F238E27FC236}">
                <a16:creationId xmlns:a16="http://schemas.microsoft.com/office/drawing/2014/main" id="{5930B1D2-A58E-46F2-AC74-D10E66C6BD0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3E105A-DBB3-4A2A-B2CA-E732CD5C7FE9}"/>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17082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C42-70B3-4033-9FB0-4B01ED6D12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7BEA47C-49C6-4B86-9E89-67844310F6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506E24-8D7D-4AD9-A80A-11AD39ECB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892DE1-019D-4528-B160-93B65CCBBF86}"/>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6" name="Footer Placeholder 5">
            <a:extLst>
              <a:ext uri="{FF2B5EF4-FFF2-40B4-BE49-F238E27FC236}">
                <a16:creationId xmlns:a16="http://schemas.microsoft.com/office/drawing/2014/main" id="{BB30E4DD-252F-43A8-8BDA-2F93594B51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3066AE-A5FB-4BD1-B185-DB8E660D07DB}"/>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298077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96D6C-5F06-4DB1-9921-DBD16DD669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5F7679-77B5-4CD6-A0E4-12031FA744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CB32BCE-010A-4041-979D-C1ED032F12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C7416A-66AF-4818-810A-A7D8AA53EE84}"/>
              </a:ext>
            </a:extLst>
          </p:cNvPr>
          <p:cNvSpPr>
            <a:spLocks noGrp="1"/>
          </p:cNvSpPr>
          <p:nvPr>
            <p:ph type="dt" sz="half" idx="10"/>
          </p:nvPr>
        </p:nvSpPr>
        <p:spPr/>
        <p:txBody>
          <a:bodyPr/>
          <a:lstStyle/>
          <a:p>
            <a:fld id="{95E44B6B-AF8C-44AE-869C-CCA912647999}" type="datetimeFigureOut">
              <a:rPr lang="en-GB" smtClean="0"/>
              <a:t>13/01/2021</a:t>
            </a:fld>
            <a:endParaRPr lang="en-GB"/>
          </a:p>
        </p:txBody>
      </p:sp>
      <p:sp>
        <p:nvSpPr>
          <p:cNvPr id="6" name="Footer Placeholder 5">
            <a:extLst>
              <a:ext uri="{FF2B5EF4-FFF2-40B4-BE49-F238E27FC236}">
                <a16:creationId xmlns:a16="http://schemas.microsoft.com/office/drawing/2014/main" id="{D68A7E67-C4EF-45D6-869F-5593554872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5C0F2E-18B5-446B-8DB6-F3B530DBFEFC}"/>
              </a:ext>
            </a:extLst>
          </p:cNvPr>
          <p:cNvSpPr>
            <a:spLocks noGrp="1"/>
          </p:cNvSpPr>
          <p:nvPr>
            <p:ph type="sldNum" sz="quarter" idx="12"/>
          </p:nvPr>
        </p:nvSpPr>
        <p:spPr/>
        <p:txBody>
          <a:bodyPr/>
          <a:lstStyle/>
          <a:p>
            <a:fld id="{DA096EE3-217D-4C82-BEA3-F768BE0BAAB4}" type="slidenum">
              <a:rPr lang="en-GB" smtClean="0"/>
              <a:t>‹#›</a:t>
            </a:fld>
            <a:endParaRPr lang="en-GB"/>
          </a:p>
        </p:txBody>
      </p:sp>
    </p:spTree>
    <p:extLst>
      <p:ext uri="{BB962C8B-B14F-4D97-AF65-F5344CB8AC3E}">
        <p14:creationId xmlns:p14="http://schemas.microsoft.com/office/powerpoint/2010/main" val="3335104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631E5-5DC7-49E7-86BE-F27183BDB9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E66A81C-2797-4883-8809-7B76B7D257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722079-62BB-4D48-92B2-77DD6B5D70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44B6B-AF8C-44AE-869C-CCA912647999}" type="datetimeFigureOut">
              <a:rPr lang="en-GB" smtClean="0"/>
              <a:t>13/01/2021</a:t>
            </a:fld>
            <a:endParaRPr lang="en-GB"/>
          </a:p>
        </p:txBody>
      </p:sp>
      <p:sp>
        <p:nvSpPr>
          <p:cNvPr id="5" name="Footer Placeholder 4">
            <a:extLst>
              <a:ext uri="{FF2B5EF4-FFF2-40B4-BE49-F238E27FC236}">
                <a16:creationId xmlns:a16="http://schemas.microsoft.com/office/drawing/2014/main" id="{5595E6FA-0A56-432F-A6CC-9A59A114B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78A47AF-B807-4AE2-B51D-0B486C3730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096EE3-217D-4C82-BEA3-F768BE0BAAB4}" type="slidenum">
              <a:rPr lang="en-GB" smtClean="0"/>
              <a:t>‹#›</a:t>
            </a:fld>
            <a:endParaRPr lang="en-GB"/>
          </a:p>
        </p:txBody>
      </p:sp>
    </p:spTree>
    <p:extLst>
      <p:ext uri="{BB962C8B-B14F-4D97-AF65-F5344CB8AC3E}">
        <p14:creationId xmlns:p14="http://schemas.microsoft.com/office/powerpoint/2010/main" val="2288077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DAF4F-3A71-4D51-883B-FB9FDDAF210E}" type="datetimeFigureOut">
              <a:rPr lang="en-GB" smtClean="0"/>
              <a:t>13/01/2021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ABE1F0-54D3-478C-8933-AB9D1B173C90}" type="slidenum">
              <a:rPr lang="en-GB" smtClean="0"/>
              <a:t>‹#›</a:t>
            </a:fld>
            <a:endParaRPr lang="en-GB"/>
          </a:p>
        </p:txBody>
      </p:sp>
    </p:spTree>
    <p:extLst>
      <p:ext uri="{BB962C8B-B14F-4D97-AF65-F5344CB8AC3E}">
        <p14:creationId xmlns:p14="http://schemas.microsoft.com/office/powerpoint/2010/main" val="99827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27F3C-E903-4CDF-BCD3-146CABDC9D2A}"/>
              </a:ext>
            </a:extLst>
          </p:cNvPr>
          <p:cNvSpPr>
            <a:spLocks noGrp="1"/>
          </p:cNvSpPr>
          <p:nvPr>
            <p:ph type="ctrTitle"/>
          </p:nvPr>
        </p:nvSpPr>
        <p:spPr/>
        <p:txBody>
          <a:bodyPr/>
          <a:lstStyle/>
          <a:p>
            <a:r>
              <a:rPr lang="en-GB" dirty="0"/>
              <a:t>Friday 22</a:t>
            </a:r>
            <a:r>
              <a:rPr lang="en-GB" baseline="30000" dirty="0"/>
              <a:t>nd</a:t>
            </a:r>
            <a:r>
              <a:rPr lang="en-GB" dirty="0"/>
              <a:t> January 2021</a:t>
            </a:r>
            <a:br>
              <a:rPr lang="en-GB" dirty="0"/>
            </a:br>
            <a:r>
              <a:rPr lang="en-GB" dirty="0"/>
              <a:t>Week 3</a:t>
            </a:r>
          </a:p>
        </p:txBody>
      </p:sp>
      <p:sp>
        <p:nvSpPr>
          <p:cNvPr id="3" name="Subtitle 2">
            <a:extLst>
              <a:ext uri="{FF2B5EF4-FFF2-40B4-BE49-F238E27FC236}">
                <a16:creationId xmlns:a16="http://schemas.microsoft.com/office/drawing/2014/main" id="{66C2172A-19C7-4399-BD59-A813A7D77912}"/>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03962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44032-13F6-42F4-B83D-B9A9189CAD3E}"/>
              </a:ext>
            </a:extLst>
          </p:cNvPr>
          <p:cNvSpPr>
            <a:spLocks noGrp="1"/>
          </p:cNvSpPr>
          <p:nvPr>
            <p:ph type="title"/>
          </p:nvPr>
        </p:nvSpPr>
        <p:spPr/>
        <p:txBody>
          <a:bodyPr/>
          <a:lstStyle/>
          <a:p>
            <a:r>
              <a:rPr lang="en-GB" dirty="0" smtClean="0"/>
              <a:t>Homophones part 5: End game</a:t>
            </a:r>
            <a:endParaRPr lang="en-GB" dirty="0"/>
          </a:p>
        </p:txBody>
      </p:sp>
      <p:sp>
        <p:nvSpPr>
          <p:cNvPr id="3" name="Content Placeholder 2">
            <a:extLst>
              <a:ext uri="{FF2B5EF4-FFF2-40B4-BE49-F238E27FC236}">
                <a16:creationId xmlns:a16="http://schemas.microsoft.com/office/drawing/2014/main" id="{AF7A35C8-E087-4588-8B4C-AA8B4A6FA6AE}"/>
              </a:ext>
            </a:extLst>
          </p:cNvPr>
          <p:cNvSpPr>
            <a:spLocks noGrp="1"/>
          </p:cNvSpPr>
          <p:nvPr>
            <p:ph idx="1"/>
          </p:nvPr>
        </p:nvSpPr>
        <p:spPr/>
        <p:txBody>
          <a:bodyPr>
            <a:normAutofit/>
          </a:bodyPr>
          <a:lstStyle/>
          <a:p>
            <a:pPr marL="0" indent="0" algn="ctr">
              <a:buNone/>
            </a:pPr>
            <a:r>
              <a:rPr lang="en-GB" sz="4000" dirty="0" smtClean="0">
                <a:solidFill>
                  <a:srgbClr val="FF0000"/>
                </a:solidFill>
              </a:rPr>
              <a:t>Today we are going to be testing our knowledge of the homophones we have been learning. fill the gaps in the sentences on the next slide with the correct homophone. Try to use your memory to spell them.</a:t>
            </a:r>
            <a:endParaRPr lang="en-GB" sz="4000" dirty="0">
              <a:solidFill>
                <a:srgbClr val="FF0000"/>
              </a:solidFill>
            </a:endParaRPr>
          </a:p>
        </p:txBody>
      </p:sp>
    </p:spTree>
    <p:extLst>
      <p:ext uri="{BB962C8B-B14F-4D97-AF65-F5344CB8AC3E}">
        <p14:creationId xmlns:p14="http://schemas.microsoft.com/office/powerpoint/2010/main" val="2928064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GB" dirty="0" smtClean="0"/>
              <a:t>The _______ was full of unusual and deadly creatures.</a:t>
            </a:r>
          </a:p>
          <a:p>
            <a:pPr marL="514350" indent="-514350">
              <a:buAutoNum type="arabicPeriod"/>
            </a:pPr>
            <a:r>
              <a:rPr lang="en-GB" dirty="0" smtClean="0"/>
              <a:t>The car sat ___________ at the end of the cliff, one false move and it would be the end.</a:t>
            </a:r>
          </a:p>
          <a:p>
            <a:pPr marL="514350" indent="-514350">
              <a:buAutoNum type="arabicPeriod"/>
            </a:pPr>
            <a:r>
              <a:rPr lang="en-GB" dirty="0" smtClean="0"/>
              <a:t>I gave my teacher a _________, I had really enjoyed their lesson.</a:t>
            </a:r>
          </a:p>
          <a:p>
            <a:pPr marL="514350" indent="-514350">
              <a:buAutoNum type="arabicPeriod"/>
            </a:pPr>
            <a:r>
              <a:rPr lang="en-GB" dirty="0" smtClean="0"/>
              <a:t>I love ice cream, it’s my favourite _________.</a:t>
            </a:r>
          </a:p>
          <a:p>
            <a:pPr marL="514350" indent="-514350">
              <a:buAutoNum type="arabicPeriod"/>
            </a:pPr>
            <a:r>
              <a:rPr lang="en-GB" dirty="0" smtClean="0"/>
              <a:t>Moses is a _________ sent by God.</a:t>
            </a:r>
          </a:p>
          <a:p>
            <a:pPr marL="514350" indent="-514350">
              <a:buAutoNum type="arabicPeriod"/>
            </a:pPr>
            <a:r>
              <a:rPr lang="en-GB" dirty="0" smtClean="0"/>
              <a:t>I made loads of _______ from selling my home-made cookies.</a:t>
            </a:r>
          </a:p>
          <a:p>
            <a:pPr marL="514350" indent="-514350">
              <a:buAutoNum type="arabicPeriod"/>
            </a:pPr>
            <a:r>
              <a:rPr lang="en-GB" dirty="0" smtClean="0"/>
              <a:t>I bought myself a new __________ set from the shop, it has unicorns on it.</a:t>
            </a:r>
          </a:p>
          <a:p>
            <a:pPr marL="514350" indent="-514350">
              <a:buAutoNum type="arabicPeriod"/>
            </a:pPr>
            <a:r>
              <a:rPr lang="en-GB" dirty="0" smtClean="0"/>
              <a:t>Bacon and eggs taste great together, they really __________ each other.</a:t>
            </a:r>
            <a:endParaRPr lang="en-GB" dirty="0"/>
          </a:p>
        </p:txBody>
      </p:sp>
    </p:spTree>
    <p:extLst>
      <p:ext uri="{BB962C8B-B14F-4D97-AF65-F5344CB8AC3E}">
        <p14:creationId xmlns:p14="http://schemas.microsoft.com/office/powerpoint/2010/main" val="2293289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254928" y="1669002"/>
            <a:ext cx="6747029"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rgbClr val="7030A0"/>
                </a:solidFill>
                <a:latin typeface="CCW Cursive Writing 1" panose="03050602040000000000" pitchFamily="66" charset="0"/>
              </a:rPr>
              <a:t>Topic/science</a:t>
            </a:r>
            <a:endParaRPr lang="en-GB" sz="3200" dirty="0">
              <a:solidFill>
                <a:srgbClr val="7030A0"/>
              </a:solidFill>
              <a:latin typeface="CCW Cursive Writing 1" panose="03050602040000000000" pitchFamily="66" charset="0"/>
            </a:endParaRPr>
          </a:p>
          <a:p>
            <a:pPr algn="ctr"/>
            <a:r>
              <a:rPr lang="en-GB" sz="2000" dirty="0">
                <a:solidFill>
                  <a:srgbClr val="7030A0"/>
                </a:solidFill>
                <a:latin typeface="CCW Cursive Writing 1" panose="03050602040000000000" pitchFamily="66" charset="0"/>
              </a:rPr>
              <a:t>- Art   </a:t>
            </a:r>
          </a:p>
        </p:txBody>
      </p:sp>
    </p:spTree>
    <p:extLst>
      <p:ext uri="{BB962C8B-B14F-4D97-AF65-F5344CB8AC3E}">
        <p14:creationId xmlns:p14="http://schemas.microsoft.com/office/powerpoint/2010/main" val="1745848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4E81A5D-4535-4B6C-89DC-5C233A8CD0F0}"/>
              </a:ext>
            </a:extLst>
          </p:cNvPr>
          <p:cNvPicPr>
            <a:picLocks noChangeAspect="1"/>
          </p:cNvPicPr>
          <p:nvPr/>
        </p:nvPicPr>
        <p:blipFill>
          <a:blip r:embed="rId2"/>
          <a:stretch>
            <a:fillRect/>
          </a:stretch>
        </p:blipFill>
        <p:spPr>
          <a:xfrm>
            <a:off x="3639128" y="1837738"/>
            <a:ext cx="5069320" cy="5020262"/>
          </a:xfrm>
          <a:prstGeom prst="rect">
            <a:avLst/>
          </a:prstGeom>
        </p:spPr>
      </p:pic>
      <p:pic>
        <p:nvPicPr>
          <p:cNvPr id="2" name="Picture 1">
            <a:extLst>
              <a:ext uri="{FF2B5EF4-FFF2-40B4-BE49-F238E27FC236}">
                <a16:creationId xmlns:a16="http://schemas.microsoft.com/office/drawing/2014/main" id="{86A4D889-15C7-4500-B85F-996732E18137}"/>
              </a:ext>
            </a:extLst>
          </p:cNvPr>
          <p:cNvPicPr>
            <a:picLocks noChangeAspect="1"/>
          </p:cNvPicPr>
          <p:nvPr/>
        </p:nvPicPr>
        <p:blipFill rotWithShape="1">
          <a:blip r:embed="rId3"/>
          <a:srcRect r="4108"/>
          <a:stretch/>
        </p:blipFill>
        <p:spPr>
          <a:xfrm>
            <a:off x="131040" y="0"/>
            <a:ext cx="3665105" cy="5274033"/>
          </a:xfrm>
          <a:prstGeom prst="rect">
            <a:avLst/>
          </a:prstGeom>
        </p:spPr>
      </p:pic>
      <p:pic>
        <p:nvPicPr>
          <p:cNvPr id="3" name="Picture 2">
            <a:extLst>
              <a:ext uri="{FF2B5EF4-FFF2-40B4-BE49-F238E27FC236}">
                <a16:creationId xmlns:a16="http://schemas.microsoft.com/office/drawing/2014/main" id="{92C62BE4-D397-45FB-BDBA-69CC9CCB621D}"/>
              </a:ext>
            </a:extLst>
          </p:cNvPr>
          <p:cNvPicPr>
            <a:picLocks noChangeAspect="1"/>
          </p:cNvPicPr>
          <p:nvPr/>
        </p:nvPicPr>
        <p:blipFill rotWithShape="1">
          <a:blip r:embed="rId4"/>
          <a:srcRect l="4021"/>
          <a:stretch/>
        </p:blipFill>
        <p:spPr>
          <a:xfrm>
            <a:off x="8312727" y="166398"/>
            <a:ext cx="3748233" cy="3879643"/>
          </a:xfrm>
          <a:prstGeom prst="rect">
            <a:avLst/>
          </a:prstGeom>
        </p:spPr>
      </p:pic>
      <p:sp>
        <p:nvSpPr>
          <p:cNvPr id="7" name="TextBox 6">
            <a:extLst>
              <a:ext uri="{FF2B5EF4-FFF2-40B4-BE49-F238E27FC236}">
                <a16:creationId xmlns:a16="http://schemas.microsoft.com/office/drawing/2014/main" id="{56A10664-E89B-4EB6-A0AC-C4DC82DADAC4}"/>
              </a:ext>
            </a:extLst>
          </p:cNvPr>
          <p:cNvSpPr txBox="1"/>
          <p:nvPr/>
        </p:nvSpPr>
        <p:spPr>
          <a:xfrm>
            <a:off x="3943927" y="166398"/>
            <a:ext cx="4239491" cy="1384995"/>
          </a:xfrm>
          <a:prstGeom prst="rect">
            <a:avLst/>
          </a:prstGeom>
          <a:noFill/>
        </p:spPr>
        <p:txBody>
          <a:bodyPr wrap="square" rtlCol="0">
            <a:spAutoFit/>
          </a:bodyPr>
          <a:lstStyle/>
          <a:p>
            <a:pPr algn="ctr"/>
            <a:endParaRPr lang="en-GB" sz="2800" dirty="0">
              <a:latin typeface="Comic Sans MS" panose="030F0702030302020204" pitchFamily="66" charset="0"/>
            </a:endParaRPr>
          </a:p>
          <a:p>
            <a:pPr algn="ctr"/>
            <a:r>
              <a:rPr lang="en-GB" sz="2800" dirty="0">
                <a:latin typeface="Comic Sans MS" panose="030F0702030302020204" pitchFamily="66" charset="0"/>
              </a:rPr>
              <a:t>Zen animal art</a:t>
            </a:r>
          </a:p>
          <a:p>
            <a:pPr algn="ctr"/>
            <a:r>
              <a:rPr lang="en-GB" sz="2800" dirty="0">
                <a:latin typeface="Comic Sans MS" panose="030F0702030302020204" pitchFamily="66" charset="0"/>
              </a:rPr>
              <a:t> </a:t>
            </a:r>
          </a:p>
        </p:txBody>
      </p:sp>
      <p:sp>
        <p:nvSpPr>
          <p:cNvPr id="8" name="TextBox 7">
            <a:extLst>
              <a:ext uri="{FF2B5EF4-FFF2-40B4-BE49-F238E27FC236}">
                <a16:creationId xmlns:a16="http://schemas.microsoft.com/office/drawing/2014/main" id="{A3B83D06-CBC9-4E5B-B01E-5148CB032FA7}"/>
              </a:ext>
            </a:extLst>
          </p:cNvPr>
          <p:cNvSpPr txBox="1"/>
          <p:nvPr/>
        </p:nvSpPr>
        <p:spPr>
          <a:xfrm>
            <a:off x="131040" y="5347855"/>
            <a:ext cx="3424960" cy="1200329"/>
          </a:xfrm>
          <a:prstGeom prst="rect">
            <a:avLst/>
          </a:prstGeom>
          <a:noFill/>
        </p:spPr>
        <p:txBody>
          <a:bodyPr wrap="square" rtlCol="0">
            <a:spAutoFit/>
          </a:bodyPr>
          <a:lstStyle/>
          <a:p>
            <a:pPr algn="ctr"/>
            <a:endParaRPr lang="en-GB" dirty="0">
              <a:latin typeface="Comic Sans MS" panose="030F0702030302020204" pitchFamily="66" charset="0"/>
            </a:endParaRPr>
          </a:p>
          <a:p>
            <a:pPr algn="ctr"/>
            <a:r>
              <a:rPr lang="en-GB" dirty="0">
                <a:latin typeface="Comic Sans MS" panose="030F0702030302020204" pitchFamily="66" charset="0"/>
              </a:rPr>
              <a:t>Draw the outline of your selected safari animal</a:t>
            </a:r>
          </a:p>
          <a:p>
            <a:pPr algn="ctr"/>
            <a:r>
              <a:rPr lang="en-GB" dirty="0">
                <a:latin typeface="Comic Sans MS" panose="030F0702030302020204" pitchFamily="66" charset="0"/>
              </a:rPr>
              <a:t> </a:t>
            </a:r>
          </a:p>
        </p:txBody>
      </p:sp>
      <p:sp>
        <p:nvSpPr>
          <p:cNvPr id="9" name="TextBox 8">
            <a:extLst>
              <a:ext uri="{FF2B5EF4-FFF2-40B4-BE49-F238E27FC236}">
                <a16:creationId xmlns:a16="http://schemas.microsoft.com/office/drawing/2014/main" id="{65FF6B4A-4A41-4CBC-A054-789B4EC30D87}"/>
              </a:ext>
            </a:extLst>
          </p:cNvPr>
          <p:cNvSpPr txBox="1"/>
          <p:nvPr/>
        </p:nvSpPr>
        <p:spPr>
          <a:xfrm>
            <a:off x="8708448" y="4101500"/>
            <a:ext cx="3424960" cy="923330"/>
          </a:xfrm>
          <a:prstGeom prst="rect">
            <a:avLst/>
          </a:prstGeom>
          <a:noFill/>
        </p:spPr>
        <p:txBody>
          <a:bodyPr wrap="square" rtlCol="0">
            <a:spAutoFit/>
          </a:bodyPr>
          <a:lstStyle/>
          <a:p>
            <a:pPr algn="ctr"/>
            <a:endParaRPr lang="en-GB" dirty="0">
              <a:latin typeface="Comic Sans MS" panose="030F0702030302020204" pitchFamily="66" charset="0"/>
            </a:endParaRPr>
          </a:p>
          <a:p>
            <a:pPr algn="ctr"/>
            <a:r>
              <a:rPr lang="en-GB" dirty="0">
                <a:latin typeface="Comic Sans MS" panose="030F0702030302020204" pitchFamily="66" charset="0"/>
              </a:rPr>
              <a:t>Fill it with patterns and colours!  </a:t>
            </a:r>
          </a:p>
        </p:txBody>
      </p:sp>
    </p:spTree>
    <p:extLst>
      <p:ext uri="{BB962C8B-B14F-4D97-AF65-F5344CB8AC3E}">
        <p14:creationId xmlns:p14="http://schemas.microsoft.com/office/powerpoint/2010/main" val="3573657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If you are struggling to draw the animals outline why not find one from the internet to print out. </a:t>
            </a:r>
          </a:p>
          <a:p>
            <a:pPr marL="0" indent="0">
              <a:buNone/>
            </a:pPr>
            <a:endParaRPr lang="en-GB" dirty="0"/>
          </a:p>
          <a:p>
            <a:pPr marL="0" indent="0">
              <a:buNone/>
            </a:pPr>
            <a:r>
              <a:rPr lang="en-GB" dirty="0" smtClean="0"/>
              <a:t>Think about the colours that you have chosen for you animal. Can you use colours that match the creatures environment?</a:t>
            </a:r>
          </a:p>
          <a:p>
            <a:pPr marL="0" indent="0">
              <a:buNone/>
            </a:pPr>
            <a:r>
              <a:rPr lang="en-GB" dirty="0" smtClean="0"/>
              <a:t>For example if you chose a whale you could use different shades of blue to match the ocean where it lives.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419987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09841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5612" y="233879"/>
            <a:ext cx="6092824" cy="1815882"/>
          </a:xfrm>
          <a:prstGeom prst="rect">
            <a:avLst/>
          </a:prstGeom>
          <a:noFill/>
        </p:spPr>
        <p:txBody>
          <a:bodyPr wrap="square" rtlCol="0">
            <a:spAutoFit/>
          </a:bodyPr>
          <a:lstStyle/>
          <a:p>
            <a:pPr algn="ctr"/>
            <a:r>
              <a:rPr lang="en-GB" sz="2800" dirty="0">
                <a:solidFill>
                  <a:srgbClr val="002060"/>
                </a:solidFill>
                <a:latin typeface="CCW Cursive Writing 1" panose="03050602040000000000" pitchFamily="66" charset="0"/>
              </a:rPr>
              <a:t>Good morning!</a:t>
            </a:r>
          </a:p>
          <a:p>
            <a:pPr algn="ctr"/>
            <a:endParaRPr lang="en-GB" sz="2800" dirty="0">
              <a:solidFill>
                <a:srgbClr val="002060"/>
              </a:solidFill>
              <a:latin typeface="CCW Cursive Writing 1" panose="03050602040000000000" pitchFamily="66" charset="0"/>
            </a:endParaRPr>
          </a:p>
          <a:p>
            <a:pPr algn="ctr"/>
            <a:r>
              <a:rPr lang="en-GB" sz="2800" dirty="0">
                <a:solidFill>
                  <a:srgbClr val="002060"/>
                </a:solidFill>
                <a:latin typeface="CCW Cursive Writing 1" panose="03050602040000000000" pitchFamily="66" charset="0"/>
              </a:rPr>
              <a:t>Have a go at the following task:</a:t>
            </a:r>
          </a:p>
        </p:txBody>
      </p:sp>
      <p:sp>
        <p:nvSpPr>
          <p:cNvPr id="4" name="Rectangle 3">
            <a:extLst>
              <a:ext uri="{FF2B5EF4-FFF2-40B4-BE49-F238E27FC236}">
                <a16:creationId xmlns:a16="http://schemas.microsoft.com/office/drawing/2014/main" id="{0610971F-8B1F-4AA9-BED9-AC346196A404}"/>
              </a:ext>
            </a:extLst>
          </p:cNvPr>
          <p:cNvSpPr/>
          <p:nvPr/>
        </p:nvSpPr>
        <p:spPr>
          <a:xfrm>
            <a:off x="403210" y="3260613"/>
            <a:ext cx="5717628" cy="1200329"/>
          </a:xfrm>
          <a:prstGeom prst="rect">
            <a:avLst/>
          </a:prstGeom>
        </p:spPr>
        <p:txBody>
          <a:bodyPr wrap="square">
            <a:spAutoFit/>
          </a:bodyPr>
          <a:lstStyle/>
          <a:p>
            <a:pPr algn="ctr"/>
            <a:r>
              <a:rPr lang="en-GB" sz="2400" dirty="0">
                <a:solidFill>
                  <a:srgbClr val="C00000"/>
                </a:solidFill>
                <a:latin typeface="CCW Cursive Writing 1" panose="03050602040000000000" pitchFamily="66" charset="0"/>
              </a:rPr>
              <a:t>Write a caption or story based on the picture. </a:t>
            </a:r>
          </a:p>
        </p:txBody>
      </p:sp>
      <p:pic>
        <p:nvPicPr>
          <p:cNvPr id="5" name="Picture 4">
            <a:extLst>
              <a:ext uri="{FF2B5EF4-FFF2-40B4-BE49-F238E27FC236}">
                <a16:creationId xmlns:a16="http://schemas.microsoft.com/office/drawing/2014/main" id="{D6685C3E-80C4-49CE-9F70-85FF337963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7349" y="0"/>
            <a:ext cx="4784651" cy="6858000"/>
          </a:xfrm>
          <a:prstGeom prst="rect">
            <a:avLst/>
          </a:prstGeom>
        </p:spPr>
      </p:pic>
    </p:spTree>
    <p:extLst>
      <p:ext uri="{BB962C8B-B14F-4D97-AF65-F5344CB8AC3E}">
        <p14:creationId xmlns:p14="http://schemas.microsoft.com/office/powerpoint/2010/main" val="357681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219417" y="1633491"/>
            <a:ext cx="8522474"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rgbClr val="002060"/>
                </a:solidFill>
                <a:latin typeface="CCW Cursive Writing 1" panose="03050602040000000000" pitchFamily="66" charset="0"/>
              </a:rPr>
              <a:t>Mathletics</a:t>
            </a:r>
          </a:p>
        </p:txBody>
      </p:sp>
    </p:spTree>
    <p:extLst>
      <p:ext uri="{BB962C8B-B14F-4D97-AF65-F5344CB8AC3E}">
        <p14:creationId xmlns:p14="http://schemas.microsoft.com/office/powerpoint/2010/main" val="206922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2A679F-96D5-416B-9944-D480850C806C}"/>
              </a:ext>
            </a:extLst>
          </p:cNvPr>
          <p:cNvSpPr>
            <a:spLocks noGrp="1"/>
          </p:cNvSpPr>
          <p:nvPr>
            <p:ph idx="1"/>
          </p:nvPr>
        </p:nvSpPr>
        <p:spPr>
          <a:xfrm>
            <a:off x="838200" y="932873"/>
            <a:ext cx="10515600" cy="5244090"/>
          </a:xfrm>
        </p:spPr>
        <p:txBody>
          <a:bodyPr/>
          <a:lstStyle/>
          <a:p>
            <a:pPr marL="0" indent="0" algn="ctr">
              <a:buNone/>
            </a:pPr>
            <a:r>
              <a:rPr lang="en-GB" sz="3200" dirty="0">
                <a:latin typeface="Comic Sans MS" panose="030F0702030302020204" pitchFamily="66" charset="0"/>
              </a:rPr>
              <a:t>Today we are going to be working on </a:t>
            </a:r>
            <a:r>
              <a:rPr lang="en-GB" sz="3200" dirty="0" err="1" smtClean="0">
                <a:latin typeface="Comic Sans MS" panose="030F0702030302020204" pitchFamily="66" charset="0"/>
              </a:rPr>
              <a:t>Mathletics</a:t>
            </a:r>
            <a:r>
              <a:rPr lang="en-GB" sz="3200" dirty="0" smtClean="0">
                <a:latin typeface="Comic Sans MS" panose="030F0702030302020204" pitchFamily="66" charset="0"/>
              </a:rPr>
              <a:t> and </a:t>
            </a:r>
            <a:r>
              <a:rPr lang="en-GB" sz="3200" dirty="0" err="1" smtClean="0">
                <a:latin typeface="Comic Sans MS" panose="030F0702030302020204" pitchFamily="66" charset="0"/>
              </a:rPr>
              <a:t>edshed</a:t>
            </a:r>
            <a:r>
              <a:rPr lang="en-GB" sz="3200" dirty="0" smtClean="0">
                <a:latin typeface="Comic Sans MS" panose="030F0702030302020204" pitchFamily="66" charset="0"/>
              </a:rPr>
              <a:t>.</a:t>
            </a:r>
            <a:endParaRPr lang="en-GB" sz="3200" dirty="0">
              <a:latin typeface="Comic Sans MS" panose="030F0702030302020204" pitchFamily="66" charset="0"/>
            </a:endParaRPr>
          </a:p>
          <a:p>
            <a:pPr marL="0" indent="0" algn="ctr">
              <a:buNone/>
            </a:pPr>
            <a:endParaRPr lang="en-GB" sz="3200" dirty="0">
              <a:latin typeface="Comic Sans MS" panose="030F0702030302020204" pitchFamily="66" charset="0"/>
            </a:endParaRPr>
          </a:p>
          <a:p>
            <a:pPr marL="0" indent="0" algn="ctr">
              <a:buNone/>
            </a:pPr>
            <a:r>
              <a:rPr lang="en-GB" sz="3200" dirty="0">
                <a:latin typeface="Comic Sans MS" panose="030F0702030302020204" pitchFamily="66" charset="0"/>
              </a:rPr>
              <a:t>Complete the tasks set for </a:t>
            </a:r>
            <a:r>
              <a:rPr lang="en-GB" sz="3200" dirty="0" smtClean="0">
                <a:latin typeface="Comic Sans MS" panose="030F0702030302020204" pitchFamily="66" charset="0"/>
              </a:rPr>
              <a:t>you on converting measures </a:t>
            </a:r>
            <a:r>
              <a:rPr lang="en-GB" sz="3200" dirty="0">
                <a:latin typeface="Comic Sans MS" panose="030F0702030302020204" pitchFamily="66" charset="0"/>
              </a:rPr>
              <a:t>and then play live to compete against your friends.</a:t>
            </a:r>
          </a:p>
          <a:p>
            <a:pPr marL="0" indent="0" algn="ctr">
              <a:buNone/>
            </a:pPr>
            <a:endParaRPr lang="en-GB" sz="3200" dirty="0">
              <a:latin typeface="Comic Sans MS" panose="030F0702030302020204" pitchFamily="66" charset="0"/>
            </a:endParaRPr>
          </a:p>
          <a:p>
            <a:pPr marL="0" indent="0" algn="ctr">
              <a:buNone/>
            </a:pPr>
            <a:r>
              <a:rPr lang="en-GB" sz="3200" dirty="0">
                <a:latin typeface="Comic Sans MS" panose="030F0702030302020204" pitchFamily="66" charset="0"/>
              </a:rPr>
              <a:t>You could also spend some time on TT </a:t>
            </a:r>
            <a:r>
              <a:rPr lang="en-GB" sz="3200" dirty="0" err="1">
                <a:latin typeface="Comic Sans MS" panose="030F0702030302020204" pitchFamily="66" charset="0"/>
              </a:rPr>
              <a:t>Rockstars</a:t>
            </a:r>
            <a:r>
              <a:rPr lang="en-GB" sz="3200" dirty="0">
                <a:latin typeface="Comic Sans MS" panose="030F0702030302020204" pitchFamily="66" charset="0"/>
              </a:rPr>
              <a:t>. Is there anyone you want to challenge?</a:t>
            </a:r>
          </a:p>
          <a:p>
            <a:pPr algn="ctr"/>
            <a:endParaRPr lang="en-GB" dirty="0">
              <a:latin typeface="CCW Cursive Writing 1" panose="03050602040000000000" pitchFamily="66" charset="0"/>
            </a:endParaRPr>
          </a:p>
        </p:txBody>
      </p:sp>
    </p:spTree>
    <p:extLst>
      <p:ext uri="{BB962C8B-B14F-4D97-AF65-F5344CB8AC3E}">
        <p14:creationId xmlns:p14="http://schemas.microsoft.com/office/powerpoint/2010/main" val="323615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254928" y="1669002"/>
            <a:ext cx="6747029"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002060"/>
                </a:solidFill>
                <a:latin typeface="CCW Cursive Writing 1" panose="03050602040000000000" pitchFamily="66" charset="0"/>
              </a:rPr>
              <a:t>English</a:t>
            </a:r>
          </a:p>
          <a:p>
            <a:pPr marL="342900" indent="-342900" algn="ctr">
              <a:buFontTx/>
              <a:buChar char="-"/>
            </a:pPr>
            <a:r>
              <a:rPr lang="en-GB" sz="2000" dirty="0">
                <a:solidFill>
                  <a:srgbClr val="002060"/>
                </a:solidFill>
                <a:latin typeface="CCW Cursive Writing 1" panose="03050602040000000000" pitchFamily="66" charset="0"/>
              </a:rPr>
              <a:t>Drafting</a:t>
            </a:r>
          </a:p>
        </p:txBody>
      </p:sp>
    </p:spTree>
    <p:extLst>
      <p:ext uri="{BB962C8B-B14F-4D97-AF65-F5344CB8AC3E}">
        <p14:creationId xmlns:p14="http://schemas.microsoft.com/office/powerpoint/2010/main" val="3850241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2A679F-96D5-416B-9944-D480850C806C}"/>
              </a:ext>
            </a:extLst>
          </p:cNvPr>
          <p:cNvSpPr>
            <a:spLocks noGrp="1"/>
          </p:cNvSpPr>
          <p:nvPr>
            <p:ph idx="1"/>
          </p:nvPr>
        </p:nvSpPr>
        <p:spPr>
          <a:xfrm>
            <a:off x="247073" y="178711"/>
            <a:ext cx="11741727" cy="6471471"/>
          </a:xfrm>
        </p:spPr>
        <p:txBody>
          <a:bodyPr>
            <a:normAutofit/>
          </a:bodyPr>
          <a:lstStyle/>
          <a:p>
            <a:pPr marL="0" indent="0" algn="ctr">
              <a:lnSpc>
                <a:spcPct val="120000"/>
              </a:lnSpc>
              <a:buNone/>
            </a:pPr>
            <a:endParaRPr lang="en-GB" dirty="0">
              <a:solidFill>
                <a:srgbClr val="7030A0"/>
              </a:solidFill>
              <a:latin typeface="CCW Cursive Writing 1" panose="03050602040000000000" pitchFamily="66" charset="0"/>
            </a:endParaRPr>
          </a:p>
          <a:p>
            <a:pPr marL="0" indent="0" algn="ctr">
              <a:lnSpc>
                <a:spcPct val="120000"/>
              </a:lnSpc>
              <a:buNone/>
            </a:pPr>
            <a:r>
              <a:rPr lang="en-GB" dirty="0">
                <a:solidFill>
                  <a:srgbClr val="7030A0"/>
                </a:solidFill>
                <a:latin typeface="CCW Cursive Writing 1" panose="03050602040000000000" pitchFamily="66" charset="0"/>
              </a:rPr>
              <a:t>Today we are going to finish drafting our non-chronological reports. </a:t>
            </a:r>
          </a:p>
          <a:p>
            <a:pPr marL="0" indent="0" algn="ctr">
              <a:lnSpc>
                <a:spcPct val="120000"/>
              </a:lnSpc>
              <a:buNone/>
            </a:pPr>
            <a:endParaRPr lang="en-GB" dirty="0">
              <a:solidFill>
                <a:srgbClr val="7030A0"/>
              </a:solidFill>
              <a:latin typeface="CCW Cursive Writing 1" panose="03050602040000000000" pitchFamily="66" charset="0"/>
            </a:endParaRPr>
          </a:p>
          <a:p>
            <a:pPr marL="0" indent="0" algn="ctr">
              <a:lnSpc>
                <a:spcPct val="120000"/>
              </a:lnSpc>
              <a:buNone/>
            </a:pPr>
            <a:r>
              <a:rPr lang="en-GB" dirty="0">
                <a:solidFill>
                  <a:srgbClr val="7030A0"/>
                </a:solidFill>
                <a:latin typeface="CCW Cursive Writing 1" panose="03050602040000000000" pitchFamily="66" charset="0"/>
              </a:rPr>
              <a:t>Which paragraphs do you have left to write? </a:t>
            </a:r>
          </a:p>
          <a:p>
            <a:pPr marL="0" indent="0" algn="ctr">
              <a:lnSpc>
                <a:spcPct val="120000"/>
              </a:lnSpc>
              <a:buNone/>
            </a:pPr>
            <a:endParaRPr lang="en-GB" dirty="0">
              <a:solidFill>
                <a:srgbClr val="7030A0"/>
              </a:solidFill>
              <a:latin typeface="CCW Cursive Writing 1" panose="03050602040000000000" pitchFamily="66" charset="0"/>
            </a:endParaRPr>
          </a:p>
          <a:p>
            <a:pPr marL="0" indent="0" algn="ctr">
              <a:lnSpc>
                <a:spcPct val="120000"/>
              </a:lnSpc>
              <a:buNone/>
            </a:pPr>
            <a:r>
              <a:rPr lang="en-GB" dirty="0">
                <a:solidFill>
                  <a:srgbClr val="7030A0"/>
                </a:solidFill>
                <a:latin typeface="CCW Cursive Writing 1" panose="03050602040000000000" pitchFamily="66" charset="0"/>
              </a:rPr>
              <a:t>As before, remember to edit and improve at the end of each paragraph.  </a:t>
            </a:r>
          </a:p>
        </p:txBody>
      </p:sp>
    </p:spTree>
    <p:extLst>
      <p:ext uri="{BB962C8B-B14F-4D97-AF65-F5344CB8AC3E}">
        <p14:creationId xmlns:p14="http://schemas.microsoft.com/office/powerpoint/2010/main" val="261733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485837" y="1382675"/>
            <a:ext cx="7517145"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7030A0"/>
                </a:solidFill>
                <a:latin typeface="CCW Cursive Writing 1" panose="03050602040000000000" pitchFamily="66" charset="0"/>
              </a:rPr>
              <a:t>Independent reading</a:t>
            </a:r>
          </a:p>
        </p:txBody>
      </p:sp>
    </p:spTree>
    <p:extLst>
      <p:ext uri="{BB962C8B-B14F-4D97-AF65-F5344CB8AC3E}">
        <p14:creationId xmlns:p14="http://schemas.microsoft.com/office/powerpoint/2010/main" val="4055298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Once you have finished reading independently I would like you to have a go at describing the main character, you may want to draw them as well. Think about the descriptions you have had in the book.</a:t>
            </a:r>
          </a:p>
          <a:p>
            <a:pPr marL="0" indent="0">
              <a:buNone/>
            </a:pPr>
            <a:endParaRPr lang="en-GB" dirty="0"/>
          </a:p>
          <a:p>
            <a:pPr marL="0" indent="0">
              <a:buNone/>
            </a:pPr>
            <a:r>
              <a:rPr lang="en-GB" dirty="0" smtClean="0"/>
              <a:t>If you have been reading a non-fiction book have a go at drawing what you have read about. </a:t>
            </a:r>
          </a:p>
          <a:p>
            <a:pPr marL="0" indent="0">
              <a:buNone/>
            </a:pPr>
            <a:r>
              <a:rPr lang="en-GB" dirty="0" smtClean="0"/>
              <a:t>Remember to annotate(label) the work with key information.</a:t>
            </a:r>
            <a:endParaRPr lang="en-GB" dirty="0"/>
          </a:p>
        </p:txBody>
      </p:sp>
    </p:spTree>
    <p:extLst>
      <p:ext uri="{BB962C8B-B14F-4D97-AF65-F5344CB8AC3E}">
        <p14:creationId xmlns:p14="http://schemas.microsoft.com/office/powerpoint/2010/main" val="995204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C9C5A15F-9867-4470-96EF-B9DAA221739B}"/>
              </a:ext>
            </a:extLst>
          </p:cNvPr>
          <p:cNvSpPr/>
          <p:nvPr/>
        </p:nvSpPr>
        <p:spPr>
          <a:xfrm>
            <a:off x="2254928" y="1669002"/>
            <a:ext cx="6747029" cy="3373515"/>
          </a:xfrm>
          <a:prstGeom prst="cloudCallout">
            <a:avLst>
              <a:gd name="adj1" fmla="val -56491"/>
              <a:gd name="adj2" fmla="val 6144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rgbClr val="7030A0"/>
                </a:solidFill>
                <a:latin typeface="CCW Cursive Writing 1" panose="03050602040000000000" pitchFamily="66" charset="0"/>
              </a:rPr>
              <a:t>Spelling</a:t>
            </a:r>
          </a:p>
        </p:txBody>
      </p:sp>
    </p:spTree>
    <p:extLst>
      <p:ext uri="{BB962C8B-B14F-4D97-AF65-F5344CB8AC3E}">
        <p14:creationId xmlns:p14="http://schemas.microsoft.com/office/powerpoint/2010/main" val="1890817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2118</TotalTime>
  <Words>420</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CCW Cursive Writing 1</vt:lpstr>
      <vt:lpstr>Comic Sans MS</vt:lpstr>
      <vt:lpstr>Office Theme</vt:lpstr>
      <vt:lpstr>2_Office Theme</vt:lpstr>
      <vt:lpstr>Friday 22nd January 2021 Week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Homophones part 5: End game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Cooper</dc:creator>
  <cp:lastModifiedBy>Oliver Thurlby</cp:lastModifiedBy>
  <cp:revision>64</cp:revision>
  <dcterms:created xsi:type="dcterms:W3CDTF">2020-09-08T18:26:49Z</dcterms:created>
  <dcterms:modified xsi:type="dcterms:W3CDTF">2021-01-13T12:05:54Z</dcterms:modified>
</cp:coreProperties>
</file>