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466" r:id="rId3"/>
    <p:sldId id="439" r:id="rId4"/>
    <p:sldId id="440" r:id="rId5"/>
    <p:sldId id="447" r:id="rId6"/>
    <p:sldId id="402" r:id="rId7"/>
    <p:sldId id="448" r:id="rId8"/>
    <p:sldId id="427" r:id="rId9"/>
    <p:sldId id="467" r:id="rId10"/>
    <p:sldId id="428" r:id="rId11"/>
    <p:sldId id="468" r:id="rId12"/>
    <p:sldId id="464" r:id="rId13"/>
    <p:sldId id="430" r:id="rId14"/>
    <p:sldId id="469" r:id="rId15"/>
    <p:sldId id="471" r:id="rId16"/>
    <p:sldId id="472" r:id="rId17"/>
    <p:sldId id="473" r:id="rId18"/>
    <p:sldId id="474" r:id="rId19"/>
    <p:sldId id="475" r:id="rId20"/>
    <p:sldId id="476" r:id="rId21"/>
    <p:sldId id="477" r:id="rId22"/>
    <p:sldId id="478" r:id="rId23"/>
    <p:sldId id="479" r:id="rId24"/>
    <p:sldId id="480" r:id="rId25"/>
    <p:sldId id="481" r:id="rId26"/>
    <p:sldId id="4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p:cViewPr varScale="1">
        <p:scale>
          <a:sx n="73" d="100"/>
          <a:sy n="73"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E734A-34B3-4A79-91DF-33E8FB3D4797}"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074B4-96CB-4A24-9176-31C106980C4E}" type="slidenum">
              <a:rPr lang="en-GB" smtClean="0"/>
              <a:t>‹#›</a:t>
            </a:fld>
            <a:endParaRPr lang="en-GB"/>
          </a:p>
        </p:txBody>
      </p:sp>
    </p:spTree>
    <p:extLst>
      <p:ext uri="{BB962C8B-B14F-4D97-AF65-F5344CB8AC3E}">
        <p14:creationId xmlns:p14="http://schemas.microsoft.com/office/powerpoint/2010/main" val="3603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4A69-0BFD-46DF-8F1B-AA532294F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D85D0-BE73-476C-8C4B-23DFD4ED5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A5B2AB-E690-4E2E-86C1-776A80692343}"/>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DB930CF0-EEF0-4F64-B020-9BF67BCE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0512D-35FB-449D-B993-E127EE312475}"/>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11443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2E4-E373-4807-9CE4-5D7363C71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508F8-0E21-45D3-80DF-2D11BB652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02A42-94C6-48F1-84C3-987FD1D537E0}"/>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9C3EC6E1-F083-4AD8-85CC-10D0A2377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26DB-F4E6-4FF9-A052-06C274AD47A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082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43B14-0C93-4158-A9FF-9968E065B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A385C5-83AF-40FB-B59D-B70866F408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14CBC-A3E2-40C9-BF76-68F8109BBB84}"/>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3986FDCE-BC5D-4543-B9B3-AF9E9ECE9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EE44E-31DD-4B77-B673-D33820E73BB3}"/>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9617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10905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1572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79093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50728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35088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78434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98165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9674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B059-FDFB-49B9-9C93-24B2335911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3D316-FAB0-4844-9076-3335FC9B1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ABBA6-4357-41D4-B4E5-962062918038}"/>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1791B711-02D4-4A9B-9163-2E2110F8F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AF0A2-658B-48BF-BB45-3D1680965C7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73958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7359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0248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9517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E40B-8632-4EC1-AA43-C0A3DC808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EE5C53-9D45-4387-9A41-FF2867BA2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3F15F-D666-462B-80D5-1EE8A6233647}"/>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8CD04A7D-616B-433B-8018-EB58656ED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25E13-D15F-4F7C-B7B5-1EF8BFF7EFE7}"/>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8255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6B01-A801-4D10-BCBA-B7B24FD555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AA424-BA61-4F53-A86B-A592B911B9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A8F0F8-E344-43C9-87E9-4EE00B190E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75CDB-013A-469B-93C3-E78B9B05DACA}"/>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F00A5E4E-7531-4427-ACF2-63B42362D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30B82-7FFE-4591-97B0-B95E8F8A03EF}"/>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34850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728A-6215-46A0-B976-6F082CAE29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2AFA6-8B05-4504-B6BA-97F6126DC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F99563-D982-4F04-B989-AD03E4636E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7D2702-C9F8-4955-9EE4-3B390556E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2057B6-613D-4B51-9251-67004CE67D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CBD232-715F-4258-B0CE-6F118CD33603}"/>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8" name="Footer Placeholder 7">
            <a:extLst>
              <a:ext uri="{FF2B5EF4-FFF2-40B4-BE49-F238E27FC236}">
                <a16:creationId xmlns:a16="http://schemas.microsoft.com/office/drawing/2014/main" id="{D6F11D8B-3DD6-4A43-8D67-7AB4AA372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E0EB7F-0A26-45F3-AB2C-22848A4ACC8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84202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CCD0-F90A-494A-B01B-32ACAEE30D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01868D-938C-436A-8010-09B33633FE5F}"/>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4" name="Footer Placeholder 3">
            <a:extLst>
              <a:ext uri="{FF2B5EF4-FFF2-40B4-BE49-F238E27FC236}">
                <a16:creationId xmlns:a16="http://schemas.microsoft.com/office/drawing/2014/main" id="{585527DB-D77A-4E6C-B2D7-F1036703AC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056F63-AF3F-4915-BC2F-1C60B3E7011E}"/>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2575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C70F4-E39B-4981-8B22-C3FED7856097}"/>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3" name="Footer Placeholder 2">
            <a:extLst>
              <a:ext uri="{FF2B5EF4-FFF2-40B4-BE49-F238E27FC236}">
                <a16:creationId xmlns:a16="http://schemas.microsoft.com/office/drawing/2014/main" id="{5930B1D2-A58E-46F2-AC74-D10E66C6BD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3E105A-DBB3-4A2A-B2CA-E732CD5C7FE9}"/>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7082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C42-70B3-4033-9FB0-4B01ED6D1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BEA47C-49C6-4B86-9E89-67844310F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506E24-8D7D-4AD9-A80A-11AD39ECB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92DE1-019D-4528-B160-93B65CCBBF86}"/>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BB30E4DD-252F-43A8-8BDA-2F93594B5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066AE-A5FB-4BD1-B185-DB8E660D07D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98077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6D6C-5F06-4DB1-9921-DBD16DD66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F7679-77B5-4CD6-A0E4-12031FA74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32BCE-010A-4041-979D-C1ED032F1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7416A-66AF-4818-810A-A7D8AA53EE84}"/>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D68A7E67-C4EF-45D6-869F-55935548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C0F2E-18B5-446B-8DB6-F3B530DBFEFC}"/>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33510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31E5-5DC7-49E7-86BE-F27183BDB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6A81C-2797-4883-8809-7B76B7D25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22079-62BB-4D48-92B2-77DD6B5D7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5595E6FA-0A56-432F-A6CC-9A59A114B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8A47AF-B807-4AE2-B51D-0B486C373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6EE3-217D-4C82-BEA3-F768BE0BAAB4}" type="slidenum">
              <a:rPr lang="en-GB" smtClean="0"/>
              <a:t>‹#›</a:t>
            </a:fld>
            <a:endParaRPr lang="en-GB"/>
          </a:p>
        </p:txBody>
      </p:sp>
    </p:spTree>
    <p:extLst>
      <p:ext uri="{BB962C8B-B14F-4D97-AF65-F5344CB8AC3E}">
        <p14:creationId xmlns:p14="http://schemas.microsoft.com/office/powerpoint/2010/main" val="228807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AF4F-3A71-4D51-883B-FB9FDDAF210E}"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9982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lassroom.thenational.academy/lessons/to-learn-about-tigers-and-their-appearance-c5j3cc?activity=video&amp;step=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F3C-E903-4CDF-BCD3-146CABDC9D2A}"/>
              </a:ext>
            </a:extLst>
          </p:cNvPr>
          <p:cNvSpPr>
            <a:spLocks noGrp="1"/>
          </p:cNvSpPr>
          <p:nvPr>
            <p:ph type="ctrTitle"/>
          </p:nvPr>
        </p:nvSpPr>
        <p:spPr>
          <a:xfrm>
            <a:off x="1393371" y="1684065"/>
            <a:ext cx="9144000" cy="2387600"/>
          </a:xfrm>
        </p:spPr>
        <p:txBody>
          <a:bodyPr>
            <a:noAutofit/>
          </a:bodyPr>
          <a:lstStyle/>
          <a:p>
            <a:r>
              <a:rPr lang="en-GB" sz="2800" dirty="0" smtClean="0"/>
              <a:t>Good morning year 6 I hope you are well. Remember I am here to help if you have any questions about the work I have set. </a:t>
            </a:r>
            <a:br>
              <a:rPr lang="en-GB" sz="2800" dirty="0" smtClean="0"/>
            </a:br>
            <a:endParaRPr lang="en-GB" sz="2800" dirty="0"/>
          </a:p>
        </p:txBody>
      </p:sp>
      <p:sp>
        <p:nvSpPr>
          <p:cNvPr id="4" name="Title 1">
            <a:extLst>
              <a:ext uri="{FF2B5EF4-FFF2-40B4-BE49-F238E27FC236}">
                <a16:creationId xmlns:a16="http://schemas.microsoft.com/office/drawing/2014/main" id="{AEE27F3C-E903-4CDF-BCD3-146CABDC9D2A}"/>
              </a:ext>
            </a:extLst>
          </p:cNvPr>
          <p:cNvSpPr txBox="1">
            <a:spLocks/>
          </p:cNvSpPr>
          <p:nvPr/>
        </p:nvSpPr>
        <p:spPr>
          <a:xfrm>
            <a:off x="1497874" y="287383"/>
            <a:ext cx="9144000" cy="8277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t>Friday </a:t>
            </a:r>
            <a:r>
              <a:rPr lang="en-GB" sz="3600" b="1" dirty="0" smtClean="0"/>
              <a:t>15</a:t>
            </a:r>
            <a:r>
              <a:rPr lang="en-GB" sz="3600" b="1" baseline="30000" dirty="0" smtClean="0"/>
              <a:t>th</a:t>
            </a:r>
            <a:r>
              <a:rPr lang="en-GB" sz="3600" b="1" dirty="0" smtClean="0"/>
              <a:t> </a:t>
            </a:r>
            <a:r>
              <a:rPr lang="en-GB" sz="3600" b="1" dirty="0" smtClean="0"/>
              <a:t>January 2021</a:t>
            </a:r>
            <a:endParaRPr lang="en-GB" sz="3600" b="1" dirty="0"/>
          </a:p>
        </p:txBody>
      </p:sp>
    </p:spTree>
    <p:extLst>
      <p:ext uri="{BB962C8B-B14F-4D97-AF65-F5344CB8AC3E}">
        <p14:creationId xmlns:p14="http://schemas.microsoft.com/office/powerpoint/2010/main" val="195879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This week we have been learning about the sound shun and its suffixes that go with it.</a:t>
            </a:r>
          </a:p>
          <a:p>
            <a:pPr marL="0" indent="0">
              <a:buNone/>
            </a:pPr>
            <a:r>
              <a:rPr lang="en-GB" dirty="0" smtClean="0"/>
              <a:t>-</a:t>
            </a:r>
            <a:r>
              <a:rPr lang="en-GB" dirty="0" err="1" smtClean="0"/>
              <a:t>tion</a:t>
            </a:r>
            <a:endParaRPr lang="en-GB" dirty="0" smtClean="0"/>
          </a:p>
          <a:p>
            <a:pPr marL="0" indent="0">
              <a:buNone/>
            </a:pPr>
            <a:r>
              <a:rPr lang="en-GB" dirty="0" smtClean="0"/>
              <a:t>-</a:t>
            </a:r>
            <a:r>
              <a:rPr lang="en-GB" dirty="0" err="1" smtClean="0"/>
              <a:t>sion</a:t>
            </a:r>
            <a:endParaRPr lang="en-GB" dirty="0" smtClean="0"/>
          </a:p>
          <a:p>
            <a:pPr marL="0" indent="0">
              <a:buNone/>
            </a:pPr>
            <a:r>
              <a:rPr lang="en-GB" dirty="0" smtClean="0"/>
              <a:t>-</a:t>
            </a:r>
            <a:r>
              <a:rPr lang="en-GB" dirty="0" err="1" smtClean="0"/>
              <a:t>cian</a:t>
            </a:r>
            <a:endParaRPr lang="en-GB" dirty="0" smtClean="0"/>
          </a:p>
          <a:p>
            <a:pPr marL="0" indent="0">
              <a:buNone/>
            </a:pPr>
            <a:r>
              <a:rPr lang="en-GB" dirty="0" smtClean="0"/>
              <a:t>On the next page is a sheet for you to complete. Fill it in with the correct spellings.</a:t>
            </a:r>
            <a:endParaRPr lang="en-GB" dirty="0"/>
          </a:p>
        </p:txBody>
      </p:sp>
    </p:spTree>
    <p:extLst>
      <p:ext uri="{BB962C8B-B14F-4D97-AF65-F5344CB8AC3E}">
        <p14:creationId xmlns:p14="http://schemas.microsoft.com/office/powerpoint/2010/main" val="185964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89455-C4EC-491F-94F7-CAE1C5754309}"/>
              </a:ext>
            </a:extLst>
          </p:cNvPr>
          <p:cNvPicPr>
            <a:picLocks noChangeAspect="1"/>
          </p:cNvPicPr>
          <p:nvPr/>
        </p:nvPicPr>
        <p:blipFill>
          <a:blip r:embed="rId2"/>
          <a:stretch>
            <a:fillRect/>
          </a:stretch>
        </p:blipFill>
        <p:spPr>
          <a:xfrm>
            <a:off x="3030223" y="0"/>
            <a:ext cx="6131554" cy="6858000"/>
          </a:xfrm>
          <a:prstGeom prst="rect">
            <a:avLst/>
          </a:prstGeom>
        </p:spPr>
      </p:pic>
    </p:spTree>
    <p:extLst>
      <p:ext uri="{BB962C8B-B14F-4D97-AF65-F5344CB8AC3E}">
        <p14:creationId xmlns:p14="http://schemas.microsoft.com/office/powerpoint/2010/main" val="342594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Topic</a:t>
            </a:r>
          </a:p>
          <a:p>
            <a:pPr algn="ctr"/>
            <a:r>
              <a:rPr lang="en-GB" sz="2000" dirty="0">
                <a:solidFill>
                  <a:srgbClr val="7030A0"/>
                </a:solidFill>
                <a:latin typeface="CCW Cursive Writing 1" panose="03050602040000000000" pitchFamily="66" charset="0"/>
              </a:rPr>
              <a:t>- Geography  </a:t>
            </a:r>
          </a:p>
        </p:txBody>
      </p:sp>
    </p:spTree>
    <p:extLst>
      <p:ext uri="{BB962C8B-B14F-4D97-AF65-F5344CB8AC3E}">
        <p14:creationId xmlns:p14="http://schemas.microsoft.com/office/powerpoint/2010/main" val="174584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This week in topic we are going to be looking at Shackleton’s journey and what he planned on doing.</a:t>
            </a:r>
            <a:endParaRPr lang="en-GB" dirty="0"/>
          </a:p>
        </p:txBody>
      </p:sp>
      <p:sp>
        <p:nvSpPr>
          <p:cNvPr id="3" name="Content Placeholder 2"/>
          <p:cNvSpPr>
            <a:spLocks noGrp="1"/>
          </p:cNvSpPr>
          <p:nvPr>
            <p:ph idx="1"/>
          </p:nvPr>
        </p:nvSpPr>
        <p:spPr/>
        <p:txBody>
          <a:bodyPr/>
          <a:lstStyle/>
          <a:p>
            <a:pPr marL="0" indent="0">
              <a:buNone/>
            </a:pPr>
            <a:r>
              <a:rPr lang="en-GB" dirty="0" smtClean="0"/>
              <a:t>First we need to know who Ernest Shackleton was.</a:t>
            </a:r>
          </a:p>
          <a:p>
            <a:pPr marL="0" indent="0">
              <a:buNone/>
            </a:pPr>
            <a:endParaRPr lang="en-GB" dirty="0"/>
          </a:p>
          <a:p>
            <a:pPr marL="0" indent="0">
              <a:buNone/>
            </a:pPr>
            <a:r>
              <a:rPr lang="en-GB" dirty="0" smtClean="0"/>
              <a:t>He was an extraordinary man and one of the most famous explorers to ever live.</a:t>
            </a:r>
          </a:p>
          <a:p>
            <a:pPr marL="0" indent="0">
              <a:buNone/>
            </a:pPr>
            <a:endParaRPr lang="en-GB" dirty="0"/>
          </a:p>
        </p:txBody>
      </p:sp>
    </p:spTree>
    <p:extLst>
      <p:ext uri="{BB962C8B-B14F-4D97-AF65-F5344CB8AC3E}">
        <p14:creationId xmlns:p14="http://schemas.microsoft.com/office/powerpoint/2010/main" val="269869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2" y="200368"/>
            <a:ext cx="11944868" cy="1916756"/>
          </a:xfrm>
        </p:spPr>
        <p:txBody>
          <a:bodyPr>
            <a:normAutofit/>
          </a:bodyPr>
          <a:lstStyle/>
          <a:p>
            <a:r>
              <a:rPr lang="en-GB" dirty="0" smtClean="0"/>
              <a:t>Ernest Shackleton was an Edwardian gentleman and Antarctic explorer from a hundred years ago</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312" y="2290119"/>
            <a:ext cx="3340169" cy="43513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2" y="2281881"/>
            <a:ext cx="3329411" cy="439733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3040" y="2281880"/>
            <a:ext cx="4993030" cy="4397335"/>
          </a:xfrm>
          <a:prstGeom prst="rect">
            <a:avLst/>
          </a:prstGeom>
        </p:spPr>
      </p:pic>
    </p:spTree>
    <p:extLst>
      <p:ext uri="{BB962C8B-B14F-4D97-AF65-F5344CB8AC3E}">
        <p14:creationId xmlns:p14="http://schemas.microsoft.com/office/powerpoint/2010/main" val="26701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 y="183893"/>
            <a:ext cx="7867135" cy="6365189"/>
          </a:xfrm>
        </p:spPr>
        <p:txBody>
          <a:bodyPr>
            <a:normAutofit/>
          </a:bodyPr>
          <a:lstStyle/>
          <a:p>
            <a:r>
              <a:rPr lang="en-GB" dirty="0" smtClean="0"/>
              <a:t>He was born in Ireland in 1874 to an English family, one of 10 children.</a:t>
            </a:r>
            <a:br>
              <a:rPr lang="en-GB" dirty="0" smtClean="0"/>
            </a:br>
            <a:r>
              <a:rPr lang="en-GB" dirty="0" smtClean="0"/>
              <a:t/>
            </a:r>
            <a:br>
              <a:rPr lang="en-GB" dirty="0" smtClean="0"/>
            </a:br>
            <a:r>
              <a:rPr lang="en-GB" dirty="0" smtClean="0"/>
              <a:t>His family moved to London in 1884.</a:t>
            </a:r>
            <a:br>
              <a:rPr lang="en-GB" dirty="0" smtClean="0"/>
            </a:br>
            <a:r>
              <a:rPr lang="en-GB" dirty="0" smtClean="0"/>
              <a:t/>
            </a:r>
            <a:br>
              <a:rPr lang="en-GB" dirty="0" smtClean="0"/>
            </a:br>
            <a:r>
              <a:rPr lang="en-GB" dirty="0" smtClean="0"/>
              <a:t>He wasn’t keen on school and went to sea at the age of 16.</a:t>
            </a:r>
            <a:br>
              <a:rPr lang="en-GB" dirty="0" smtClean="0"/>
            </a:b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542" y="365125"/>
            <a:ext cx="3771900" cy="5705475"/>
          </a:xfrm>
          <a:prstGeom prst="rect">
            <a:avLst/>
          </a:prstGeom>
        </p:spPr>
      </p:pic>
    </p:spTree>
    <p:extLst>
      <p:ext uri="{BB962C8B-B14F-4D97-AF65-F5344CB8AC3E}">
        <p14:creationId xmlns:p14="http://schemas.microsoft.com/office/powerpoint/2010/main" val="20663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4" y="82378"/>
            <a:ext cx="5447272" cy="6598508"/>
          </a:xfrm>
        </p:spPr>
        <p:txBody>
          <a:bodyPr>
            <a:normAutofit/>
          </a:bodyPr>
          <a:lstStyle/>
          <a:p>
            <a:r>
              <a:rPr lang="en-GB" sz="3600" dirty="0" smtClean="0"/>
              <a:t>He became a certified master mariner able to command a ship.</a:t>
            </a:r>
            <a:br>
              <a:rPr lang="en-GB" sz="3600" dirty="0" smtClean="0"/>
            </a:br>
            <a:r>
              <a:rPr lang="en-GB" sz="3600" dirty="0" smtClean="0"/>
              <a:t/>
            </a:r>
            <a:br>
              <a:rPr lang="en-GB" sz="3600" dirty="0" smtClean="0"/>
            </a:br>
            <a:r>
              <a:rPr lang="en-GB" sz="3600" dirty="0" smtClean="0"/>
              <a:t>In 1901 he went to Antarctica for the first time with Captain Scott and came within 530 miles of the South Pole.</a:t>
            </a:r>
            <a:br>
              <a:rPr lang="en-GB" sz="3600" dirty="0" smtClean="0"/>
            </a:br>
            <a:r>
              <a:rPr lang="en-GB" sz="3600" dirty="0" smtClean="0"/>
              <a:t/>
            </a:r>
            <a:br>
              <a:rPr lang="en-GB" sz="3600" dirty="0" smtClean="0"/>
            </a:br>
            <a:r>
              <a:rPr lang="en-GB" sz="3600" dirty="0" smtClean="0"/>
              <a:t>In 1907 he led his own expedition and came within 97 miles of the South Pole.</a:t>
            </a:r>
            <a:endParaRPr lang="en-GB"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468" y="148281"/>
            <a:ext cx="6263016" cy="4388585"/>
          </a:xfrm>
          <a:prstGeom prst="rect">
            <a:avLst/>
          </a:prstGeom>
        </p:spPr>
      </p:pic>
      <p:sp>
        <p:nvSpPr>
          <p:cNvPr id="6" name="TextBox 5"/>
          <p:cNvSpPr txBox="1"/>
          <p:nvPr/>
        </p:nvSpPr>
        <p:spPr>
          <a:xfrm>
            <a:off x="6145427" y="4613189"/>
            <a:ext cx="5618205" cy="369332"/>
          </a:xfrm>
          <a:prstGeom prst="rect">
            <a:avLst/>
          </a:prstGeom>
          <a:noFill/>
        </p:spPr>
        <p:txBody>
          <a:bodyPr wrap="square" rtlCol="0">
            <a:spAutoFit/>
          </a:bodyPr>
          <a:lstStyle/>
          <a:p>
            <a:r>
              <a:rPr lang="en-GB" dirty="0" smtClean="0"/>
              <a:t>Heading to Mount Erebus on the way to the South Pole</a:t>
            </a:r>
            <a:endParaRPr lang="en-GB" dirty="0"/>
          </a:p>
        </p:txBody>
      </p:sp>
    </p:spTree>
    <p:extLst>
      <p:ext uri="{BB962C8B-B14F-4D97-AF65-F5344CB8AC3E}">
        <p14:creationId xmlns:p14="http://schemas.microsoft.com/office/powerpoint/2010/main" val="60099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4" y="225081"/>
            <a:ext cx="5992630" cy="6505232"/>
          </a:xfrm>
        </p:spPr>
        <p:txBody>
          <a:bodyPr>
            <a:normAutofit fontScale="90000"/>
          </a:bodyPr>
          <a:lstStyle/>
          <a:p>
            <a:r>
              <a:rPr lang="en-GB" dirty="0" smtClean="0"/>
              <a:t>By 1914 he had been made</a:t>
            </a:r>
            <a:br>
              <a:rPr lang="en-GB" dirty="0" smtClean="0"/>
            </a:br>
            <a:r>
              <a:rPr lang="en-GB" u="sng" dirty="0" smtClean="0"/>
              <a:t>Sir</a:t>
            </a:r>
            <a:r>
              <a:rPr lang="en-GB" dirty="0" smtClean="0"/>
              <a:t> Ernest Shackleton.</a:t>
            </a:r>
            <a:br>
              <a:rPr lang="en-GB" dirty="0" smtClean="0"/>
            </a:br>
            <a:r>
              <a:rPr lang="en-GB" dirty="0"/>
              <a:t/>
            </a:r>
            <a:br>
              <a:rPr lang="en-GB" dirty="0"/>
            </a:br>
            <a:r>
              <a:rPr lang="en-GB" dirty="0" smtClean="0"/>
              <a:t>The South Pole had been reached by Roald Amundsen and Robert Scott in 1911/1912, so Shackleton organized a trans-Antarctic expedition to cross Antarctica from one side to the other via the South Pole.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4523" y="551213"/>
            <a:ext cx="5757101" cy="4605681"/>
          </a:xfrm>
          <a:prstGeom prst="rect">
            <a:avLst/>
          </a:prstGeom>
        </p:spPr>
      </p:pic>
      <p:sp>
        <p:nvSpPr>
          <p:cNvPr id="3" name="TextBox 2"/>
          <p:cNvSpPr txBox="1"/>
          <p:nvPr/>
        </p:nvSpPr>
        <p:spPr>
          <a:xfrm>
            <a:off x="6540843" y="5222789"/>
            <a:ext cx="5453449" cy="800219"/>
          </a:xfrm>
          <a:prstGeom prst="rect">
            <a:avLst/>
          </a:prstGeom>
          <a:noFill/>
        </p:spPr>
        <p:txBody>
          <a:bodyPr wrap="square" rtlCol="0">
            <a:spAutoFit/>
          </a:bodyPr>
          <a:lstStyle/>
          <a:p>
            <a:pPr algn="ctr"/>
            <a:r>
              <a:rPr lang="en-GB" dirty="0" smtClean="0"/>
              <a:t>An advert said to have been placed in a London newspaper by Shackleton for his Endurance expedition</a:t>
            </a:r>
          </a:p>
          <a:p>
            <a:pPr algn="ctr"/>
            <a:r>
              <a:rPr lang="en-GB" sz="1000" dirty="0" smtClean="0"/>
              <a:t>Picture copyright Paul Ward</a:t>
            </a:r>
            <a:endParaRPr lang="en-GB" sz="1000" dirty="0"/>
          </a:p>
        </p:txBody>
      </p:sp>
    </p:spTree>
    <p:extLst>
      <p:ext uri="{BB962C8B-B14F-4D97-AF65-F5344CB8AC3E}">
        <p14:creationId xmlns:p14="http://schemas.microsoft.com/office/powerpoint/2010/main" val="208068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9" y="101514"/>
            <a:ext cx="6963032" cy="6669989"/>
          </a:xfrm>
        </p:spPr>
        <p:txBody>
          <a:bodyPr>
            <a:noAutofit/>
          </a:bodyPr>
          <a:lstStyle/>
          <a:p>
            <a:r>
              <a:rPr lang="en-GB" sz="3000" dirty="0" smtClean="0"/>
              <a:t>The ship to be used was called the Endurance, this is sometimes called the Endurance expedition, though was properly called:</a:t>
            </a:r>
            <a:br>
              <a:rPr lang="en-GB" sz="3000" dirty="0" smtClean="0"/>
            </a:br>
            <a:r>
              <a:rPr lang="en-GB" sz="3000" dirty="0" smtClean="0"/>
              <a:t/>
            </a:r>
            <a:br>
              <a:rPr lang="en-GB" sz="3000" dirty="0" smtClean="0"/>
            </a:br>
            <a:r>
              <a:rPr lang="en-GB" sz="3000" b="1" dirty="0" smtClean="0"/>
              <a:t>The Imperial Trans-Antarctic Expedition</a:t>
            </a:r>
            <a:r>
              <a:rPr lang="en-GB" sz="3000" dirty="0" smtClean="0"/>
              <a:t/>
            </a:r>
            <a:br>
              <a:rPr lang="en-GB" sz="3000" dirty="0" smtClean="0"/>
            </a:br>
            <a:r>
              <a:rPr lang="en-GB" sz="3000" dirty="0"/>
              <a:t/>
            </a:r>
            <a:br>
              <a:rPr lang="en-GB" sz="3000" dirty="0"/>
            </a:br>
            <a:r>
              <a:rPr lang="en-GB" sz="3000" dirty="0" smtClean="0"/>
              <a:t>The Endurance set off from England just as the 1</a:t>
            </a:r>
            <a:r>
              <a:rPr lang="en-GB" sz="3000" baseline="30000" dirty="0" smtClean="0"/>
              <a:t>st</a:t>
            </a:r>
            <a:r>
              <a:rPr lang="en-GB" sz="3000" dirty="0" smtClean="0"/>
              <a:t> World War was about to happen.</a:t>
            </a:r>
            <a:br>
              <a:rPr lang="en-GB" sz="3000" dirty="0" smtClean="0"/>
            </a:br>
            <a:r>
              <a:rPr lang="en-GB" sz="3000" dirty="0"/>
              <a:t/>
            </a:r>
            <a:br>
              <a:rPr lang="en-GB" sz="3000" dirty="0"/>
            </a:br>
            <a:r>
              <a:rPr lang="en-GB" sz="3000" dirty="0" smtClean="0"/>
              <a:t>Shackleton volunteered his ship and crew for the war effort but was told in a telegram to “Proceed”. It sailed in August 1914.</a:t>
            </a:r>
            <a:br>
              <a:rPr lang="en-GB" sz="3000" dirty="0" smtClean="0"/>
            </a:br>
            <a:r>
              <a:rPr lang="en-GB" sz="3000" dirty="0"/>
              <a:t/>
            </a:r>
            <a:br>
              <a:rPr lang="en-GB" sz="3000" dirty="0"/>
            </a:br>
            <a:r>
              <a:rPr lang="en-GB" sz="3000" dirty="0" smtClean="0"/>
              <a:t>28 men including Shackleton were to reach the Antarctic.</a:t>
            </a:r>
            <a:endParaRPr lang="en-GB" sz="3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0"/>
            <a:ext cx="5029200" cy="6858000"/>
          </a:xfrm>
          <a:prstGeom prst="rect">
            <a:avLst/>
          </a:prstGeom>
        </p:spPr>
      </p:pic>
    </p:spTree>
    <p:extLst>
      <p:ext uri="{BB962C8B-B14F-4D97-AF65-F5344CB8AC3E}">
        <p14:creationId xmlns:p14="http://schemas.microsoft.com/office/powerpoint/2010/main" val="410160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 y="150940"/>
            <a:ext cx="5923005" cy="6241621"/>
          </a:xfrm>
        </p:spPr>
        <p:txBody>
          <a:bodyPr>
            <a:normAutofit fontScale="90000"/>
          </a:bodyPr>
          <a:lstStyle/>
          <a:p>
            <a:r>
              <a:rPr lang="en-GB" sz="3600" dirty="0" smtClean="0"/>
              <a:t>The journey started as expected, except a stowaway was found three days out of port after leaving South America for Antarctica.</a:t>
            </a:r>
            <a:br>
              <a:rPr lang="en-GB" sz="3600" dirty="0" smtClean="0"/>
            </a:br>
            <a:r>
              <a:rPr lang="en-GB" sz="3600" dirty="0"/>
              <a:t/>
            </a:r>
            <a:br>
              <a:rPr lang="en-GB" sz="3600" dirty="0"/>
            </a:br>
            <a:r>
              <a:rPr lang="en-GB" sz="3600" dirty="0" smtClean="0"/>
              <a:t>It was too late for Shackleton to turn back and so he offered the stowaway, 19 year old </a:t>
            </a:r>
            <a:r>
              <a:rPr lang="en-GB" sz="3600" dirty="0" err="1" smtClean="0"/>
              <a:t>Perce</a:t>
            </a:r>
            <a:r>
              <a:rPr lang="en-GB" sz="3600" dirty="0" smtClean="0"/>
              <a:t> </a:t>
            </a:r>
            <a:r>
              <a:rPr lang="en-GB" sz="3600" dirty="0" err="1" smtClean="0"/>
              <a:t>Blackborow</a:t>
            </a:r>
            <a:r>
              <a:rPr lang="en-GB" sz="3600" dirty="0" smtClean="0"/>
              <a:t>, a position of steward with the condition "If anyone has to be eaten, then you will be the first!".</a:t>
            </a:r>
            <a:br>
              <a:rPr lang="en-GB" sz="3600" dirty="0" smtClean="0"/>
            </a:br>
            <a:r>
              <a:rPr lang="en-GB" sz="3600" dirty="0"/>
              <a:t/>
            </a:r>
            <a:br>
              <a:rPr lang="en-GB" sz="3600" dirty="0"/>
            </a:br>
            <a:r>
              <a:rPr lang="en-GB" sz="3600" dirty="0" err="1" smtClean="0"/>
              <a:t>Blackborow</a:t>
            </a:r>
            <a:r>
              <a:rPr lang="en-GB" sz="3600" dirty="0" smtClean="0"/>
              <a:t> accepted.</a:t>
            </a:r>
            <a:endParaRPr lang="en-GB"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18421" y="150941"/>
            <a:ext cx="5148649" cy="5699259"/>
          </a:xfrm>
          <a:prstGeom prst="rect">
            <a:avLst/>
          </a:prstGeom>
        </p:spPr>
      </p:pic>
      <p:sp>
        <p:nvSpPr>
          <p:cNvPr id="5" name="TextBox 4"/>
          <p:cNvSpPr txBox="1"/>
          <p:nvPr/>
        </p:nvSpPr>
        <p:spPr>
          <a:xfrm>
            <a:off x="6096000" y="5931243"/>
            <a:ext cx="5848865" cy="369332"/>
          </a:xfrm>
          <a:prstGeom prst="rect">
            <a:avLst/>
          </a:prstGeom>
          <a:noFill/>
        </p:spPr>
        <p:txBody>
          <a:bodyPr wrap="square" rtlCol="0">
            <a:spAutoFit/>
          </a:bodyPr>
          <a:lstStyle/>
          <a:p>
            <a:r>
              <a:rPr lang="en-GB" dirty="0" smtClean="0"/>
              <a:t>Stowaway </a:t>
            </a:r>
            <a:r>
              <a:rPr lang="en-GB" dirty="0" err="1" smtClean="0"/>
              <a:t>Perce</a:t>
            </a:r>
            <a:r>
              <a:rPr lang="en-GB" dirty="0" smtClean="0"/>
              <a:t> </a:t>
            </a:r>
            <a:r>
              <a:rPr lang="en-GB" dirty="0" err="1" smtClean="0"/>
              <a:t>Blackborow</a:t>
            </a:r>
            <a:r>
              <a:rPr lang="en-GB" dirty="0" smtClean="0"/>
              <a:t> with Mrs. Chippy, the ships cat</a:t>
            </a:r>
            <a:endParaRPr lang="en-GB" dirty="0"/>
          </a:p>
        </p:txBody>
      </p:sp>
    </p:spTree>
    <p:extLst>
      <p:ext uri="{BB962C8B-B14F-4D97-AF65-F5344CB8AC3E}">
        <p14:creationId xmlns:p14="http://schemas.microsoft.com/office/powerpoint/2010/main" val="11694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5611" y="233878"/>
            <a:ext cx="11690061" cy="954107"/>
          </a:xfrm>
          <a:prstGeom prst="rect">
            <a:avLst/>
          </a:prstGeom>
          <a:noFill/>
        </p:spPr>
        <p:txBody>
          <a:bodyPr wrap="square" rtlCol="0">
            <a:spAutoFit/>
          </a:bodyPr>
          <a:lstStyle/>
          <a:p>
            <a:pPr algn="ctr"/>
            <a:r>
              <a:rPr lang="en-GB" sz="2800" dirty="0">
                <a:solidFill>
                  <a:srgbClr val="002060"/>
                </a:solidFill>
                <a:latin typeface="CCW Cursive Writing 1" panose="03050602040000000000" pitchFamily="66" charset="0"/>
              </a:rPr>
              <a:t>Good morning! To wake up your brain, have a go at the following task:</a:t>
            </a:r>
          </a:p>
        </p:txBody>
      </p:sp>
      <p:sp>
        <p:nvSpPr>
          <p:cNvPr id="7" name="Rectangle 6">
            <a:extLst>
              <a:ext uri="{FF2B5EF4-FFF2-40B4-BE49-F238E27FC236}">
                <a16:creationId xmlns:a16="http://schemas.microsoft.com/office/drawing/2014/main" id="{A120DD51-437E-4C17-8F48-C897349EE04A}"/>
              </a:ext>
            </a:extLst>
          </p:cNvPr>
          <p:cNvSpPr/>
          <p:nvPr/>
        </p:nvSpPr>
        <p:spPr>
          <a:xfrm>
            <a:off x="535436" y="2190599"/>
            <a:ext cx="11370236" cy="3970318"/>
          </a:xfrm>
          <a:prstGeom prst="rect">
            <a:avLst/>
          </a:prstGeom>
        </p:spPr>
        <p:txBody>
          <a:bodyPr wrap="square">
            <a:spAutoFit/>
          </a:bodyPr>
          <a:lstStyle/>
          <a:p>
            <a:pPr algn="ctr">
              <a:buFontTx/>
              <a:buNone/>
            </a:pPr>
            <a:r>
              <a:rPr lang="en-GB" sz="2800" dirty="0">
                <a:solidFill>
                  <a:srgbClr val="0070C0"/>
                </a:solidFill>
                <a:latin typeface="CCW Cursive Writing 1" panose="03050602040000000000" pitchFamily="66" charset="0"/>
              </a:rPr>
              <a:t>The security door to Mrs Jones’ office has a code of 5422. </a:t>
            </a:r>
          </a:p>
          <a:p>
            <a:pPr algn="ctr">
              <a:buFontTx/>
              <a:buNone/>
            </a:pPr>
            <a:endParaRPr lang="en-GB" sz="2800" dirty="0">
              <a:solidFill>
                <a:srgbClr val="0070C0"/>
              </a:solidFill>
              <a:latin typeface="CCW Cursive Writing 1" panose="03050602040000000000" pitchFamily="66" charset="0"/>
            </a:endParaRPr>
          </a:p>
          <a:p>
            <a:pPr algn="ctr">
              <a:buFontTx/>
              <a:buNone/>
            </a:pPr>
            <a:r>
              <a:rPr lang="en-GB" sz="2800" dirty="0">
                <a:solidFill>
                  <a:srgbClr val="00B050"/>
                </a:solidFill>
                <a:latin typeface="CCW Cursive Writing 1" panose="03050602040000000000" pitchFamily="66" charset="0"/>
              </a:rPr>
              <a:t>The door can, in fact be opened by any combination of these numbers (e.g. 2425).</a:t>
            </a:r>
          </a:p>
          <a:p>
            <a:pPr algn="ctr">
              <a:buFontTx/>
              <a:buNone/>
            </a:pPr>
            <a:endParaRPr lang="en-GB" sz="2800" dirty="0">
              <a:solidFill>
                <a:srgbClr val="0070C0"/>
              </a:solidFill>
              <a:latin typeface="CCW Cursive Writing 1" panose="03050602040000000000" pitchFamily="66" charset="0"/>
            </a:endParaRPr>
          </a:p>
          <a:p>
            <a:pPr algn="ctr">
              <a:buFontTx/>
              <a:buNone/>
            </a:pPr>
            <a:r>
              <a:rPr lang="en-GB" sz="2800" dirty="0">
                <a:solidFill>
                  <a:srgbClr val="0070C0"/>
                </a:solidFill>
                <a:latin typeface="CCW Cursive Writing 1" panose="03050602040000000000" pitchFamily="66" charset="0"/>
              </a:rPr>
              <a:t>How many different combinations are there to open the door?</a:t>
            </a:r>
            <a:endParaRPr lang="en-US" sz="2800" dirty="0">
              <a:solidFill>
                <a:srgbClr val="0070C0"/>
              </a:solidFill>
              <a:latin typeface="CCW Cursive Writing 1" panose="03050602040000000000" pitchFamily="66" charset="0"/>
            </a:endParaRPr>
          </a:p>
        </p:txBody>
      </p:sp>
    </p:spTree>
    <p:extLst>
      <p:ext uri="{BB962C8B-B14F-4D97-AF65-F5344CB8AC3E}">
        <p14:creationId xmlns:p14="http://schemas.microsoft.com/office/powerpoint/2010/main" val="357681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1" y="101140"/>
            <a:ext cx="4186882" cy="6258472"/>
          </a:xfrm>
        </p:spPr>
        <p:txBody>
          <a:bodyPr>
            <a:noAutofit/>
          </a:bodyPr>
          <a:lstStyle/>
          <a:p>
            <a:r>
              <a:rPr lang="en-GB" sz="3000" dirty="0" smtClean="0"/>
              <a:t>Some whalers he met at South Georgia on the way to Antarctica told Shackleton that it was a particularly bad year for sea-ice in the Weddell Sea</a:t>
            </a:r>
            <a:r>
              <a:rPr lang="en-GB" sz="3000" dirty="0" smtClean="0"/>
              <a:t>.</a:t>
            </a:r>
            <a:br>
              <a:rPr lang="en-GB" sz="3000" dirty="0" smtClean="0"/>
            </a:br>
            <a:r>
              <a:rPr lang="en-GB" sz="3000" dirty="0"/>
              <a:t/>
            </a:r>
            <a:br>
              <a:rPr lang="en-GB" sz="3000" dirty="0"/>
            </a:br>
            <a:r>
              <a:rPr lang="en-GB" sz="3000" dirty="0" smtClean="0"/>
              <a:t>Do you think that Shackleton and his men would make it?</a:t>
            </a:r>
            <a:r>
              <a:rPr lang="en-GB" sz="3000" dirty="0" smtClean="0"/>
              <a:t/>
            </a:r>
            <a:br>
              <a:rPr lang="en-GB" sz="3000" dirty="0" smtClean="0"/>
            </a:br>
            <a:r>
              <a:rPr lang="en-GB" sz="3000" dirty="0" smtClean="0"/>
              <a:t/>
            </a:r>
            <a:br>
              <a:rPr lang="en-GB" sz="3000" dirty="0" smtClean="0"/>
            </a:br>
            <a:endParaRPr lang="en-GB"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388" y="101139"/>
            <a:ext cx="7787353" cy="5344071"/>
          </a:xfrm>
          <a:prstGeom prst="rect">
            <a:avLst/>
          </a:prstGeom>
        </p:spPr>
      </p:pic>
      <p:sp>
        <p:nvSpPr>
          <p:cNvPr id="5" name="Title 1"/>
          <p:cNvSpPr txBox="1">
            <a:spLocks/>
          </p:cNvSpPr>
          <p:nvPr/>
        </p:nvSpPr>
        <p:spPr>
          <a:xfrm>
            <a:off x="5830506" y="5904411"/>
            <a:ext cx="5534180" cy="672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smtClean="0"/>
              <a:t>Shackleton’s journey from South Georgia to Antarctica </a:t>
            </a:r>
            <a:br>
              <a:rPr lang="en-GB" sz="3000" dirty="0" smtClean="0"/>
            </a:br>
            <a:r>
              <a:rPr lang="en-GB" sz="3000" dirty="0" smtClean="0"/>
              <a:t/>
            </a:r>
            <a:br>
              <a:rPr lang="en-GB" sz="3000" dirty="0" smtClean="0"/>
            </a:br>
            <a:endParaRPr lang="en-GB" sz="3000" dirty="0"/>
          </a:p>
        </p:txBody>
      </p:sp>
    </p:spTree>
    <p:extLst>
      <p:ext uri="{BB962C8B-B14F-4D97-AF65-F5344CB8AC3E}">
        <p14:creationId xmlns:p14="http://schemas.microsoft.com/office/powerpoint/2010/main" val="23903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01497" cy="6711178"/>
          </a:xfrm>
        </p:spPr>
        <p:txBody>
          <a:bodyPr>
            <a:normAutofit fontScale="90000"/>
          </a:bodyPr>
          <a:lstStyle/>
          <a:p>
            <a:r>
              <a:rPr lang="en-GB" sz="3600" dirty="0" smtClean="0"/>
              <a:t>For five days, the men rowed and sailed the boats across the sea dotted with ice-bergs and pack-ice.</a:t>
            </a:r>
            <a:br>
              <a:rPr lang="en-GB" sz="3600" dirty="0" smtClean="0"/>
            </a:br>
            <a:r>
              <a:rPr lang="en-GB" sz="3600" dirty="0"/>
              <a:t/>
            </a:r>
            <a:br>
              <a:rPr lang="en-GB" sz="3600" dirty="0"/>
            </a:br>
            <a:r>
              <a:rPr lang="en-GB" sz="3600" dirty="0" smtClean="0"/>
              <a:t>For some of them this was the hardest part of the journey, wet and cold all the time, virtually no food or drinking water, little sleep and many cases of frost bite.</a:t>
            </a:r>
            <a:br>
              <a:rPr lang="en-GB" sz="3600" dirty="0" smtClean="0"/>
            </a:br>
            <a:r>
              <a:rPr lang="en-GB" sz="3600" dirty="0"/>
              <a:t/>
            </a:r>
            <a:br>
              <a:rPr lang="en-GB" sz="3600" dirty="0"/>
            </a:br>
            <a:r>
              <a:rPr lang="en-GB" sz="3600" dirty="0" smtClean="0"/>
              <a:t>At times they had to bail the boats out to prevent the stormy sea from sinking them and row for their lives.</a:t>
            </a:r>
            <a:endParaRPr lang="en-GB"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99" y="0"/>
            <a:ext cx="6380917" cy="47269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3082" cy="6858000"/>
          </a:xfrm>
          <a:prstGeom prst="rect">
            <a:avLst/>
          </a:prstGeom>
        </p:spPr>
      </p:pic>
    </p:spTree>
    <p:extLst>
      <p:ext uri="{BB962C8B-B14F-4D97-AF65-F5344CB8AC3E}">
        <p14:creationId xmlns:p14="http://schemas.microsoft.com/office/powerpoint/2010/main" val="22945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the following questions on what we have learnt about Shackleton so far.</a:t>
            </a:r>
            <a:endParaRPr lang="en-GB" dirty="0"/>
          </a:p>
        </p:txBody>
      </p:sp>
      <p:sp>
        <p:nvSpPr>
          <p:cNvPr id="3" name="Content Placeholder 2"/>
          <p:cNvSpPr>
            <a:spLocks noGrp="1"/>
          </p:cNvSpPr>
          <p:nvPr>
            <p:ph idx="1"/>
          </p:nvPr>
        </p:nvSpPr>
        <p:spPr/>
        <p:txBody>
          <a:bodyPr/>
          <a:lstStyle/>
          <a:p>
            <a:pPr marL="0" indent="0">
              <a:buNone/>
            </a:pPr>
            <a:r>
              <a:rPr lang="en-GB" dirty="0" smtClean="0"/>
              <a:t>1.‘Ernest Shackleton loved school.’ Is this statement true? Give evidence to show your answer.</a:t>
            </a:r>
          </a:p>
          <a:p>
            <a:pPr marL="0" indent="0">
              <a:buNone/>
            </a:pPr>
            <a:r>
              <a:rPr lang="en-GB" dirty="0" smtClean="0"/>
              <a:t>2.How close did he get to the South pole when he lead the expedition?</a:t>
            </a:r>
          </a:p>
          <a:p>
            <a:pPr marL="0" indent="0">
              <a:buNone/>
            </a:pPr>
            <a:r>
              <a:rPr lang="en-GB" dirty="0" smtClean="0"/>
              <a:t>3.Read the job advert again, do you think anyone would want to apply? Why do you think people did apply? Think about what we said about young men going to war, this will help you.</a:t>
            </a:r>
          </a:p>
          <a:p>
            <a:pPr marL="0" indent="0">
              <a:buNone/>
            </a:pPr>
            <a:r>
              <a:rPr lang="en-GB" dirty="0" smtClean="0"/>
              <a:t>4. Why do you think that Ernest told the stowaway that if they needed to eat someone he would be the first?</a:t>
            </a:r>
          </a:p>
          <a:p>
            <a:pPr marL="0" indent="0">
              <a:buNone/>
            </a:pPr>
            <a:endParaRPr lang="en-GB" dirty="0"/>
          </a:p>
        </p:txBody>
      </p:sp>
    </p:spTree>
    <p:extLst>
      <p:ext uri="{BB962C8B-B14F-4D97-AF65-F5344CB8AC3E}">
        <p14:creationId xmlns:p14="http://schemas.microsoft.com/office/powerpoint/2010/main" val="227498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activities.</a:t>
            </a:r>
            <a:endParaRPr lang="en-GB" dirty="0"/>
          </a:p>
        </p:txBody>
      </p:sp>
      <p:sp>
        <p:nvSpPr>
          <p:cNvPr id="3" name="Content Placeholder 2"/>
          <p:cNvSpPr>
            <a:spLocks noGrp="1"/>
          </p:cNvSpPr>
          <p:nvPr>
            <p:ph idx="1"/>
          </p:nvPr>
        </p:nvSpPr>
        <p:spPr/>
        <p:txBody>
          <a:bodyPr/>
          <a:lstStyle/>
          <a:p>
            <a:pPr marL="0" indent="0">
              <a:buNone/>
            </a:pPr>
            <a:r>
              <a:rPr lang="en-GB" dirty="0" smtClean="0"/>
              <a:t>Write a new job advert trying to persuade people to come on the expedition. Think about the language you are going to use to do this.</a:t>
            </a:r>
          </a:p>
          <a:p>
            <a:pPr marL="0" indent="0">
              <a:buNone/>
            </a:pPr>
            <a:r>
              <a:rPr lang="en-GB" dirty="0" smtClean="0"/>
              <a:t>Remember to make the expedition sound exciting.</a:t>
            </a:r>
          </a:p>
          <a:p>
            <a:pPr marL="0" indent="0">
              <a:buNone/>
            </a:pPr>
            <a:endParaRPr lang="en-GB" dirty="0"/>
          </a:p>
          <a:p>
            <a:pPr marL="0" indent="0">
              <a:buNone/>
            </a:pPr>
            <a:r>
              <a:rPr lang="en-GB" dirty="0" smtClean="0"/>
              <a:t>Use phrases like:</a:t>
            </a:r>
          </a:p>
          <a:p>
            <a:pPr marL="0" indent="0">
              <a:buNone/>
            </a:pPr>
            <a:r>
              <a:rPr lang="en-GB" dirty="0" smtClean="0"/>
              <a:t>Once in a lifetime opportunity</a:t>
            </a:r>
          </a:p>
          <a:p>
            <a:pPr marL="0" indent="0">
              <a:buNone/>
            </a:pPr>
            <a:r>
              <a:rPr lang="en-GB" dirty="0" smtClean="0"/>
              <a:t>Get to see the world</a:t>
            </a:r>
          </a:p>
          <a:p>
            <a:pPr marL="0" indent="0">
              <a:buNone/>
            </a:pPr>
            <a:r>
              <a:rPr lang="en-GB" dirty="0" smtClean="0"/>
              <a:t>You’ll never get another chance like it.</a:t>
            </a:r>
          </a:p>
        </p:txBody>
      </p:sp>
    </p:spTree>
    <p:extLst>
      <p:ext uri="{BB962C8B-B14F-4D97-AF65-F5344CB8AC3E}">
        <p14:creationId xmlns:p14="http://schemas.microsoft.com/office/powerpoint/2010/main" val="223766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803" y="295023"/>
            <a:ext cx="10515600" cy="1325563"/>
          </a:xfrm>
        </p:spPr>
        <p:txBody>
          <a:bodyPr/>
          <a:lstStyle/>
          <a:p>
            <a:r>
              <a:rPr lang="en-GB" dirty="0" smtClean="0"/>
              <a:t>Activity 2</a:t>
            </a:r>
            <a:endParaRPr lang="en-GB" dirty="0"/>
          </a:p>
        </p:txBody>
      </p:sp>
      <p:pic>
        <p:nvPicPr>
          <p:cNvPr id="1026" name="Picture 2" descr="1: Map of Antarctica; the ice shelves are shaded gray.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91" y="295023"/>
            <a:ext cx="6873241" cy="6145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64097" y="2301966"/>
            <a:ext cx="4327903" cy="2308324"/>
          </a:xfrm>
          <a:prstGeom prst="rect">
            <a:avLst/>
          </a:prstGeom>
          <a:noFill/>
        </p:spPr>
        <p:txBody>
          <a:bodyPr wrap="square" rtlCol="0">
            <a:spAutoFit/>
          </a:bodyPr>
          <a:lstStyle/>
          <a:p>
            <a:r>
              <a:rPr lang="en-GB" dirty="0" smtClean="0"/>
              <a:t>On the map to the side have a go at plotting the route you think Shackleton wanted to take across Antarctica. Remember  he wanted to go all the way across passing through the South Pole.</a:t>
            </a:r>
          </a:p>
          <a:p>
            <a:r>
              <a:rPr lang="en-GB" dirty="0" smtClean="0"/>
              <a:t>Look at the picture of the map on the previous slide, it gives you a clue as to where he wanted to start.</a:t>
            </a:r>
            <a:endParaRPr lang="en-GB" dirty="0"/>
          </a:p>
        </p:txBody>
      </p:sp>
    </p:spTree>
    <p:extLst>
      <p:ext uri="{BB962C8B-B14F-4D97-AF65-F5344CB8AC3E}">
        <p14:creationId xmlns:p14="http://schemas.microsoft.com/office/powerpoint/2010/main" val="2126522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9154" y="2363742"/>
            <a:ext cx="3516086" cy="1325563"/>
          </a:xfrm>
        </p:spPr>
        <p:txBody>
          <a:bodyPr>
            <a:noAutofit/>
          </a:bodyPr>
          <a:lstStyle/>
          <a:p>
            <a:r>
              <a:rPr lang="en-GB" sz="3600" dirty="0" smtClean="0"/>
              <a:t>This is the actual journey that he planned does yours match what he wanted to do? Why do you think he went the way he did? Give reasons for your answer.</a:t>
            </a:r>
            <a:endParaRPr lang="en-GB" sz="3600" dirty="0"/>
          </a:p>
        </p:txBody>
      </p:sp>
      <p:pic>
        <p:nvPicPr>
          <p:cNvPr id="2050" name="Picture 2" descr="Shackleton's Unfinished Business | Antarctic Expedition | Jöttn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583"/>
            <a:ext cx="7492637" cy="561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2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8522474"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smtClean="0">
                <a:solidFill>
                  <a:srgbClr val="002060"/>
                </a:solidFill>
                <a:latin typeface="CCW Cursive Writing 1" panose="03050602040000000000" pitchFamily="66" charset="0"/>
              </a:rPr>
              <a:t>Mathletics</a:t>
            </a:r>
            <a:r>
              <a:rPr lang="en-GB" sz="2800" dirty="0" smtClean="0">
                <a:solidFill>
                  <a:srgbClr val="002060"/>
                </a:solidFill>
                <a:latin typeface="CCW Cursive Writing 1" panose="03050602040000000000" pitchFamily="66" charset="0"/>
              </a:rPr>
              <a:t>/</a:t>
            </a:r>
            <a:r>
              <a:rPr lang="en-GB" sz="2800" dirty="0" err="1" smtClean="0">
                <a:solidFill>
                  <a:srgbClr val="002060"/>
                </a:solidFill>
                <a:latin typeface="CCW Cursive Writing 1" panose="03050602040000000000" pitchFamily="66" charset="0"/>
              </a:rPr>
              <a:t>EdSHed</a:t>
            </a:r>
            <a:endParaRPr lang="en-GB" sz="2800" dirty="0">
              <a:solidFill>
                <a:srgbClr val="002060"/>
              </a:solidFill>
              <a:latin typeface="CCW Cursive Writing 1" panose="03050602040000000000" pitchFamily="66" charset="0"/>
            </a:endParaRPr>
          </a:p>
        </p:txBody>
      </p:sp>
    </p:spTree>
    <p:extLst>
      <p:ext uri="{BB962C8B-B14F-4D97-AF65-F5344CB8AC3E}">
        <p14:creationId xmlns:p14="http://schemas.microsoft.com/office/powerpoint/2010/main" val="206922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838200" y="932873"/>
            <a:ext cx="10515600" cy="5244090"/>
          </a:xfrm>
        </p:spPr>
        <p:txBody>
          <a:bodyPr/>
          <a:lstStyle/>
          <a:p>
            <a:pPr marL="0" indent="0" algn="ctr">
              <a:buNone/>
            </a:pPr>
            <a:r>
              <a:rPr lang="en-GB" sz="3200" dirty="0">
                <a:latin typeface="Comic Sans MS" panose="030F0702030302020204" pitchFamily="66" charset="0"/>
              </a:rPr>
              <a:t>Today we are going to be working on </a:t>
            </a:r>
            <a:r>
              <a:rPr lang="en-GB" sz="3200" dirty="0" err="1" smtClean="0">
                <a:latin typeface="Comic Sans MS" panose="030F0702030302020204" pitchFamily="66" charset="0"/>
              </a:rPr>
              <a:t>Mathletics</a:t>
            </a:r>
            <a:r>
              <a:rPr lang="en-GB" sz="3200" dirty="0" smtClean="0">
                <a:latin typeface="Comic Sans MS" panose="030F0702030302020204" pitchFamily="66" charset="0"/>
              </a:rPr>
              <a:t> and </a:t>
            </a:r>
            <a:r>
              <a:rPr lang="en-GB" sz="3200" dirty="0" err="1" smtClean="0">
                <a:latin typeface="Comic Sans MS" panose="030F0702030302020204" pitchFamily="66" charset="0"/>
              </a:rPr>
              <a:t>ed</a:t>
            </a:r>
            <a:r>
              <a:rPr lang="en-GB" sz="3200" dirty="0" err="1" smtClean="0">
                <a:latin typeface="Comic Sans MS" panose="030F0702030302020204" pitchFamily="66" charset="0"/>
              </a:rPr>
              <a:t>shed</a:t>
            </a:r>
            <a:r>
              <a:rPr lang="en-GB" sz="3200" dirty="0" smtClean="0">
                <a:latin typeface="Comic Sans MS" panose="030F0702030302020204" pitchFamily="66" charset="0"/>
              </a:rPr>
              <a:t>.</a:t>
            </a:r>
            <a:endParaRPr lang="en-GB" sz="3200" dirty="0">
              <a:latin typeface="Comic Sans MS" panose="030F0702030302020204" pitchFamily="66" charset="0"/>
            </a:endParaRPr>
          </a:p>
          <a:p>
            <a:pPr marL="0" indent="0" algn="ctr">
              <a:buNone/>
            </a:pPr>
            <a:endParaRPr lang="en-GB" sz="3200" dirty="0">
              <a:latin typeface="Comic Sans MS" panose="030F0702030302020204" pitchFamily="66" charset="0"/>
            </a:endParaRPr>
          </a:p>
          <a:p>
            <a:pPr marL="0" indent="0" algn="ctr">
              <a:buNone/>
            </a:pPr>
            <a:r>
              <a:rPr lang="en-GB" sz="3200" dirty="0">
                <a:latin typeface="Comic Sans MS" panose="030F0702030302020204" pitchFamily="66" charset="0"/>
              </a:rPr>
              <a:t>Complete the tasks set for you and then go on play live to compete against your friends</a:t>
            </a:r>
            <a:r>
              <a:rPr lang="en-GB" sz="3200" dirty="0" smtClean="0">
                <a:latin typeface="Comic Sans MS" panose="030F0702030302020204" pitchFamily="66" charset="0"/>
              </a:rPr>
              <a:t>. Maybe you could face time your friends so you can talk to them at the same time.</a:t>
            </a:r>
            <a:endParaRPr lang="en-GB" sz="3200" dirty="0">
              <a:latin typeface="Comic Sans MS" panose="030F0702030302020204" pitchFamily="66" charset="0"/>
            </a:endParaRPr>
          </a:p>
          <a:p>
            <a:pPr marL="0" indent="0" algn="ctr">
              <a:buNone/>
            </a:pPr>
            <a:endParaRPr lang="en-GB" sz="3200" dirty="0">
              <a:latin typeface="Comic Sans MS" panose="030F0702030302020204" pitchFamily="66" charset="0"/>
            </a:endParaRPr>
          </a:p>
          <a:p>
            <a:pPr marL="0" indent="0" algn="ctr">
              <a:buNone/>
            </a:pPr>
            <a:r>
              <a:rPr lang="en-GB" sz="3200" dirty="0">
                <a:latin typeface="Comic Sans MS" panose="030F0702030302020204" pitchFamily="66" charset="0"/>
              </a:rPr>
              <a:t>You could also spend some time on TT </a:t>
            </a:r>
            <a:r>
              <a:rPr lang="en-GB" sz="3200" dirty="0" err="1">
                <a:latin typeface="Comic Sans MS" panose="030F0702030302020204" pitchFamily="66" charset="0"/>
              </a:rPr>
              <a:t>Rockstars</a:t>
            </a:r>
            <a:r>
              <a:rPr lang="en-GB" sz="3200" dirty="0">
                <a:latin typeface="Comic Sans MS" panose="030F0702030302020204" pitchFamily="66" charset="0"/>
              </a:rPr>
              <a:t>. Is there anyone you want to challenge?</a:t>
            </a:r>
          </a:p>
          <a:p>
            <a:pPr algn="ctr"/>
            <a:endParaRPr lang="en-GB" dirty="0">
              <a:latin typeface="CCW Cursive Writing 1" panose="03050602040000000000" pitchFamily="66" charset="0"/>
            </a:endParaRPr>
          </a:p>
        </p:txBody>
      </p:sp>
    </p:spTree>
    <p:extLst>
      <p:ext uri="{BB962C8B-B14F-4D97-AF65-F5344CB8AC3E}">
        <p14:creationId xmlns:p14="http://schemas.microsoft.com/office/powerpoint/2010/main" val="323615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CW Cursive Writing 1" panose="03050602040000000000" pitchFamily="66" charset="0"/>
              </a:rPr>
              <a:t>English</a:t>
            </a:r>
          </a:p>
          <a:p>
            <a:pPr marL="342900" indent="-342900" algn="ctr">
              <a:buFontTx/>
              <a:buChar char="-"/>
            </a:pPr>
            <a:r>
              <a:rPr lang="en-GB" sz="2000" dirty="0">
                <a:solidFill>
                  <a:srgbClr val="002060"/>
                </a:solidFill>
                <a:latin typeface="CCW Cursive Writing 1" panose="03050602040000000000" pitchFamily="66" charset="0"/>
              </a:rPr>
              <a:t>Gathering information</a:t>
            </a:r>
          </a:p>
        </p:txBody>
      </p:sp>
    </p:spTree>
    <p:extLst>
      <p:ext uri="{BB962C8B-B14F-4D97-AF65-F5344CB8AC3E}">
        <p14:creationId xmlns:p14="http://schemas.microsoft.com/office/powerpoint/2010/main" val="385024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247073" y="178711"/>
            <a:ext cx="11741727" cy="6471471"/>
          </a:xfrm>
        </p:spPr>
        <p:txBody>
          <a:bodyPr>
            <a:normAutofit/>
          </a:bodyPr>
          <a:lstStyle/>
          <a:p>
            <a:pPr marL="0" indent="0" algn="ctr">
              <a:lnSpc>
                <a:spcPct val="120000"/>
              </a:lnSpc>
              <a:buNone/>
            </a:pPr>
            <a:r>
              <a:rPr lang="en-GB" dirty="0">
                <a:solidFill>
                  <a:srgbClr val="7030A0"/>
                </a:solidFill>
                <a:latin typeface="CCW Cursive Writing 1" panose="03050602040000000000" pitchFamily="66" charset="0"/>
              </a:rPr>
              <a:t>Today we are going to research our chosen big cat. Remember our topic is African Safari, so consider which animals you could choose. </a:t>
            </a:r>
          </a:p>
          <a:p>
            <a:pPr marL="0" indent="0" algn="ctr">
              <a:lnSpc>
                <a:spcPct val="120000"/>
              </a:lnSpc>
              <a:buNone/>
            </a:pPr>
            <a:r>
              <a:rPr lang="en-GB" dirty="0">
                <a:solidFill>
                  <a:srgbClr val="7030A0"/>
                </a:solidFill>
                <a:latin typeface="CCW Cursive Writing 1" panose="03050602040000000000" pitchFamily="66" charset="0"/>
              </a:rPr>
              <a:t>The video below has some ideas surrounding tigers - you could use this as a starting point and edit them for your own cat. </a:t>
            </a:r>
          </a:p>
          <a:p>
            <a:pPr marL="0" indent="0" algn="ctr">
              <a:lnSpc>
                <a:spcPct val="120000"/>
              </a:lnSpc>
              <a:buNone/>
            </a:pPr>
            <a:endParaRPr lang="en-GB" dirty="0">
              <a:solidFill>
                <a:srgbClr val="00B050"/>
              </a:solidFill>
              <a:latin typeface="Comic Sans MS" panose="030F0702030302020204" pitchFamily="66" charset="0"/>
            </a:endParaRPr>
          </a:p>
          <a:p>
            <a:pPr marL="0" indent="0" algn="ctr">
              <a:buNone/>
            </a:pPr>
            <a:r>
              <a:rPr lang="en-GB" dirty="0">
                <a:hlinkClick r:id="rId2"/>
              </a:rPr>
              <a:t>https://classroom.thenational.academy/lessons/to-learn-about-tigers-and-their-appearance-c5j3cc?activity=video&amp;step=1</a:t>
            </a:r>
            <a:endParaRPr lang="en-GB" dirty="0">
              <a:solidFill>
                <a:srgbClr val="7030A0"/>
              </a:solidFill>
              <a:latin typeface="CCW Cursive Writing 1" panose="03050602040000000000" pitchFamily="66" charset="0"/>
            </a:endParaRPr>
          </a:p>
          <a:p>
            <a:pPr marL="0" indent="0" algn="ctr">
              <a:buNone/>
            </a:pPr>
            <a:endParaRPr lang="en-GB" dirty="0">
              <a:solidFill>
                <a:srgbClr val="00B050"/>
              </a:solidFill>
              <a:latin typeface="CCW Cursive Writing 1" panose="03050602040000000000" pitchFamily="66" charset="0"/>
            </a:endParaRPr>
          </a:p>
          <a:p>
            <a:pPr marL="0" indent="0" algn="ctr">
              <a:lnSpc>
                <a:spcPct val="120000"/>
              </a:lnSpc>
              <a:buNone/>
            </a:pPr>
            <a:r>
              <a:rPr lang="en-GB" dirty="0">
                <a:solidFill>
                  <a:srgbClr val="7030A0"/>
                </a:solidFill>
                <a:latin typeface="CCW Cursive Writing 1" panose="03050602040000000000" pitchFamily="66" charset="0"/>
              </a:rPr>
              <a:t>Use a range of sources to gather information. Record your information in note form, ready to write up next week. </a:t>
            </a:r>
          </a:p>
        </p:txBody>
      </p:sp>
    </p:spTree>
    <p:extLst>
      <p:ext uri="{BB962C8B-B14F-4D97-AF65-F5344CB8AC3E}">
        <p14:creationId xmlns:p14="http://schemas.microsoft.com/office/powerpoint/2010/main" val="261733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485837" y="1382675"/>
            <a:ext cx="7517145"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Independent reading</a:t>
            </a:r>
          </a:p>
        </p:txBody>
      </p:sp>
    </p:spTree>
    <p:extLst>
      <p:ext uri="{BB962C8B-B14F-4D97-AF65-F5344CB8AC3E}">
        <p14:creationId xmlns:p14="http://schemas.microsoft.com/office/powerpoint/2010/main" val="405529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Today you are going to carry on reading the book you chose the other day.</a:t>
            </a:r>
          </a:p>
          <a:p>
            <a:pPr marL="0" indent="0">
              <a:buNone/>
            </a:pPr>
            <a:r>
              <a:rPr lang="en-GB" dirty="0" smtClean="0"/>
              <a:t>Once you have read for a bit of time I would like you to create a comic strip depicting what has happened in the story so far. If you have chosen a non-fiction piece can you create an information poster that shows what you have read.</a:t>
            </a:r>
            <a:endParaRPr lang="en-GB" dirty="0"/>
          </a:p>
        </p:txBody>
      </p:sp>
    </p:spTree>
    <p:extLst>
      <p:ext uri="{BB962C8B-B14F-4D97-AF65-F5344CB8AC3E}">
        <p14:creationId xmlns:p14="http://schemas.microsoft.com/office/powerpoint/2010/main" val="288593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latin typeface="CCW Cursive Writing 1" panose="03050602040000000000" pitchFamily="66" charset="0"/>
              </a:rPr>
              <a:t>Spelling</a:t>
            </a:r>
          </a:p>
        </p:txBody>
      </p:sp>
    </p:spTree>
    <p:extLst>
      <p:ext uri="{BB962C8B-B14F-4D97-AF65-F5344CB8AC3E}">
        <p14:creationId xmlns:p14="http://schemas.microsoft.com/office/powerpoint/2010/main" val="1890817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1176</Words>
  <Application>Microsoft Office PowerPoint</Application>
  <PresentationFormat>Widescreen</PresentationFormat>
  <Paragraphs>67</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CCW Cursive Writing 1</vt:lpstr>
      <vt:lpstr>Comic Sans MS</vt:lpstr>
      <vt:lpstr>Office Theme</vt:lpstr>
      <vt:lpstr>2_Office Theme</vt:lpstr>
      <vt:lpstr>Good morning year 6 I hope you are well. Remember I am here to help if you have any questions about the work I have set.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week in topic we are going to be looking at Shackleton’s journey and what he planned on doing.</vt:lpstr>
      <vt:lpstr>Ernest Shackleton was an Edwardian gentleman and Antarctic explorer from a hundred years ago</vt:lpstr>
      <vt:lpstr>He was born in Ireland in 1874 to an English family, one of 10 children.  His family moved to London in 1884.  He wasn’t keen on school and went to sea at the age of 16. </vt:lpstr>
      <vt:lpstr>He became a certified master mariner able to command a ship.  In 1901 he went to Antarctica for the first time with Captain Scott and came within 530 miles of the South Pole.  In 1907 he led his own expedition and came within 97 miles of the South Pole.</vt:lpstr>
      <vt:lpstr>By 1914 he had been made Sir Ernest Shackleton.  The South Pole had been reached by Roald Amundsen and Robert Scott in 1911/1912, so Shackleton organized a trans-Antarctic expedition to cross Antarctica from one side to the other via the South Pole.</vt:lpstr>
      <vt:lpstr>The ship to be used was called the Endurance, this is sometimes called the Endurance expedition, though was properly called:  The Imperial Trans-Antarctic Expedition  The Endurance set off from England just as the 1st World War was about to happen.  Shackleton volunteered his ship and crew for the war effort but was told in a telegram to “Proceed”. It sailed in August 1914.  28 men including Shackleton were to reach the Antarctic.</vt:lpstr>
      <vt:lpstr>The journey started as expected, except a stowaway was found three days out of port after leaving South America for Antarctica.  It was too late for Shackleton to turn back and so he offered the stowaway, 19 year old Perce Blackborow, a position of steward with the condition "If anyone has to be eaten, then you will be the first!".  Blackborow accepted.</vt:lpstr>
      <vt:lpstr>Some whalers he met at South Georgia on the way to Antarctica told Shackleton that it was a particularly bad year for sea-ice in the Weddell Sea.  Do you think that Shackleton and his men would make it?  </vt:lpstr>
      <vt:lpstr>For five days, the men rowed and sailed the boats across the sea dotted with ice-bergs and pack-ice.  For some of them this was the hardest part of the journey, wet and cold all the time, virtually no food or drinking water, little sleep and many cases of frost bite.  At times they had to bail the boats out to prevent the stormy sea from sinking them and row for their lives.</vt:lpstr>
      <vt:lpstr>Answer the following questions on what we have learnt about Shackleton so far.</vt:lpstr>
      <vt:lpstr>Your activities.</vt:lpstr>
      <vt:lpstr>Activity 2</vt:lpstr>
      <vt:lpstr>This is the actual journey that he planned does yours match what he wanted to do? Why do you think he went the way he did? Give reasons for your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Cooper</dc:creator>
  <cp:lastModifiedBy>Oliver Thurlby</cp:lastModifiedBy>
  <cp:revision>60</cp:revision>
  <dcterms:created xsi:type="dcterms:W3CDTF">2020-09-08T18:26:49Z</dcterms:created>
  <dcterms:modified xsi:type="dcterms:W3CDTF">2021-01-07T13:07:00Z</dcterms:modified>
</cp:coreProperties>
</file>