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56" r:id="rId3"/>
    <p:sldId id="257" r:id="rId4"/>
    <p:sldId id="280" r:id="rId5"/>
    <p:sldId id="281" r:id="rId6"/>
    <p:sldId id="282" r:id="rId7"/>
    <p:sldId id="283" r:id="rId8"/>
    <p:sldId id="284" r:id="rId9"/>
    <p:sldId id="285" r:id="rId10"/>
    <p:sldId id="286" r:id="rId11"/>
    <p:sldId id="287" r:id="rId12"/>
    <p:sldId id="288" r:id="rId13"/>
    <p:sldId id="279" r:id="rId14"/>
    <p:sldId id="291" r:id="rId15"/>
    <p:sldId id="289" r:id="rId16"/>
    <p:sldId id="271" r:id="rId17"/>
    <p:sldId id="273" r:id="rId18"/>
    <p:sldId id="274" r:id="rId19"/>
    <p:sldId id="292" r:id="rId20"/>
    <p:sldId id="275" r:id="rId21"/>
    <p:sldId id="293" r:id="rId22"/>
    <p:sldId id="276" r:id="rId23"/>
    <p:sldId id="294" r:id="rId24"/>
    <p:sldId id="295" r:id="rId25"/>
    <p:sldId id="296" r:id="rId26"/>
    <p:sldId id="297" r:id="rId27"/>
    <p:sldId id="298" r:id="rId28"/>
    <p:sldId id="299" r:id="rId29"/>
    <p:sldId id="300" r:id="rId30"/>
    <p:sldId id="301" r:id="rId31"/>
    <p:sldId id="30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5" name="Rectangle 4"/>
          <p:cNvSpPr>
            <a:spLocks noChangeArrowheads="1"/>
          </p:cNvSpPr>
          <p:nvPr/>
        </p:nvSpPr>
        <p:spPr bwMode="white">
          <a:xfrm>
            <a:off x="11988800" y="3175"/>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1" name="Straight Connector 10"/>
          <p:cNvSpPr>
            <a:spLocks noChangeShapeType="1"/>
          </p:cNvSpPr>
          <p:nvPr/>
        </p:nvSpPr>
        <p:spPr bwMode="auto">
          <a:xfrm>
            <a:off x="207434" y="241935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2" name="Rectangle 11"/>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914400" y="381000"/>
            <a:ext cx="103632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BE4F288-482D-448D-9156-FC0BCAE4A894}" type="datetimeFigureOut">
              <a:rPr lang="en-US"/>
              <a:pPr>
                <a:defRPr/>
              </a:pPr>
              <a:t>1/5/2021</a:t>
            </a:fld>
            <a:endParaRPr lang="en-GB"/>
          </a:p>
        </p:txBody>
      </p:sp>
      <p:sp>
        <p:nvSpPr>
          <p:cNvPr id="16" name="Footer Placeholder 16"/>
          <p:cNvSpPr>
            <a:spLocks noGrp="1"/>
          </p:cNvSpPr>
          <p:nvPr>
            <p:ph type="ftr" sz="quarter" idx="11"/>
          </p:nvPr>
        </p:nvSpPr>
        <p:spPr/>
        <p:txBody>
          <a:bodyPr/>
          <a:lstStyle>
            <a:lvl1pPr>
              <a:defRPr/>
            </a:lvl1pPr>
          </a:lstStyle>
          <a:p>
            <a:pPr>
              <a:defRPr/>
            </a:pPr>
            <a:endParaRPr lang="en-GB"/>
          </a:p>
        </p:txBody>
      </p:sp>
      <p:sp>
        <p:nvSpPr>
          <p:cNvPr id="17" name="Slide Number Placeholder 28"/>
          <p:cNvSpPr>
            <a:spLocks noGrp="1"/>
          </p:cNvSpPr>
          <p:nvPr>
            <p:ph type="sldNum" sz="quarter" idx="12"/>
          </p:nvPr>
        </p:nvSpPr>
        <p:spPr>
          <a:xfrm>
            <a:off x="5791200" y="2198689"/>
            <a:ext cx="609600" cy="441325"/>
          </a:xfrm>
        </p:spPr>
        <p:txBody>
          <a:bodyPr/>
          <a:lstStyle>
            <a:lvl1pPr>
              <a:defRPr/>
            </a:lvl1pPr>
          </a:lstStyle>
          <a:p>
            <a:fld id="{4A4C6907-21FC-425C-AB53-24E822994EB7}" type="slidenum">
              <a:rPr lang="en-GB" altLang="en-US"/>
              <a:pPr/>
              <a:t>‹#›</a:t>
            </a:fld>
            <a:endParaRPr lang="en-GB" altLang="en-US"/>
          </a:p>
        </p:txBody>
      </p:sp>
    </p:spTree>
    <p:extLst>
      <p:ext uri="{BB962C8B-B14F-4D97-AF65-F5344CB8AC3E}">
        <p14:creationId xmlns:p14="http://schemas.microsoft.com/office/powerpoint/2010/main" val="3135857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402336" y="1527048"/>
            <a:ext cx="1133856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BE4782-E3E1-4564-8766-88D8DD7F54FF}" type="datetimeFigureOut">
              <a:rPr lang="en-US"/>
              <a:pPr>
                <a:defRPr/>
              </a:pPr>
              <a:t>1/5/2021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5816600" y="1027114"/>
            <a:ext cx="609600" cy="441325"/>
          </a:xfrm>
        </p:spPr>
        <p:txBody>
          <a:bodyPr/>
          <a:lstStyle>
            <a:lvl1pPr>
              <a:defRPr/>
            </a:lvl1pPr>
          </a:lstStyle>
          <a:p>
            <a:fld id="{B5D068E0-45B0-406A-86E8-3FB81CC1A2BC}" type="slidenum">
              <a:rPr lang="en-GB" altLang="en-US"/>
              <a:pPr/>
              <a:t>‹#›</a:t>
            </a:fld>
            <a:endParaRPr lang="en-GB" altLang="en-US"/>
          </a:p>
        </p:txBody>
      </p:sp>
    </p:spTree>
    <p:extLst>
      <p:ext uri="{BB962C8B-B14F-4D97-AF65-F5344CB8AC3E}">
        <p14:creationId xmlns:p14="http://schemas.microsoft.com/office/powerpoint/2010/main" val="395879756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5" name="Rectangle 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8" name="Rectangle 7"/>
          <p:cNvSpPr>
            <a:spLocks noChangeArrowheads="1"/>
          </p:cNvSpPr>
          <p:nvPr/>
        </p:nvSpPr>
        <p:spPr bwMode="white">
          <a:xfrm>
            <a:off x="203200" y="2286000"/>
            <a:ext cx="11777133"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auto">
          <a:xfrm>
            <a:off x="207434" y="142875"/>
            <a:ext cx="11777133"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2" name="Straight Connector 11"/>
          <p:cNvSpPr>
            <a:spLocks noChangeShapeType="1"/>
          </p:cNvSpPr>
          <p:nvPr/>
        </p:nvSpPr>
        <p:spPr bwMode="auto">
          <a:xfrm>
            <a:off x="203200" y="2438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1824568" y="2743200"/>
            <a:ext cx="8640232"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963084" y="533400"/>
            <a:ext cx="103632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GB"/>
          </a:p>
        </p:txBody>
      </p:sp>
      <p:sp>
        <p:nvSpPr>
          <p:cNvPr id="16" name="Date Placeholder 3"/>
          <p:cNvSpPr>
            <a:spLocks noGrp="1"/>
          </p:cNvSpPr>
          <p:nvPr>
            <p:ph type="dt" sz="half" idx="11"/>
          </p:nvPr>
        </p:nvSpPr>
        <p:spPr/>
        <p:txBody>
          <a:bodyPr/>
          <a:lstStyle>
            <a:lvl1pPr>
              <a:defRPr/>
            </a:lvl1pPr>
          </a:lstStyle>
          <a:p>
            <a:pPr>
              <a:defRPr/>
            </a:pPr>
            <a:fld id="{8B9B074B-6FFD-4CE9-9CF2-701ABAB3749D}" type="datetimeFigureOut">
              <a:rPr lang="en-US"/>
              <a:pPr>
                <a:defRPr/>
              </a:pPr>
              <a:t>1/5/2021</a:t>
            </a:fld>
            <a:endParaRPr lang="en-GB"/>
          </a:p>
        </p:txBody>
      </p:sp>
      <p:sp>
        <p:nvSpPr>
          <p:cNvPr id="17" name="Slide Number Placeholder 5"/>
          <p:cNvSpPr>
            <a:spLocks noGrp="1"/>
          </p:cNvSpPr>
          <p:nvPr>
            <p:ph type="sldNum" sz="quarter" idx="12"/>
          </p:nvPr>
        </p:nvSpPr>
        <p:spPr>
          <a:xfrm>
            <a:off x="5791200" y="2198689"/>
            <a:ext cx="609600" cy="441325"/>
          </a:xfrm>
        </p:spPr>
        <p:txBody>
          <a:bodyPr/>
          <a:lstStyle>
            <a:lvl1pPr>
              <a:defRPr/>
            </a:lvl1pPr>
          </a:lstStyle>
          <a:p>
            <a:fld id="{CC5B1647-6BCF-436E-8541-D157DAD0F0D2}" type="slidenum">
              <a:rPr lang="en-GB" altLang="en-US"/>
              <a:pPr/>
              <a:t>‹#›</a:t>
            </a:fld>
            <a:endParaRPr lang="en-GB" altLang="en-US"/>
          </a:p>
        </p:txBody>
      </p:sp>
    </p:spTree>
    <p:extLst>
      <p:ext uri="{BB962C8B-B14F-4D97-AF65-F5344CB8AC3E}">
        <p14:creationId xmlns:p14="http://schemas.microsoft.com/office/powerpoint/2010/main" val="345152543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6083301" y="1576388"/>
            <a:ext cx="12700"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2" name="Title 1"/>
          <p:cNvSpPr>
            <a:spLocks noGrp="1"/>
          </p:cNvSpPr>
          <p:nvPr>
            <p:ph type="title"/>
          </p:nvPr>
        </p:nvSpPr>
        <p:spPr>
          <a:xfrm>
            <a:off x="402336" y="228600"/>
            <a:ext cx="113792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7721601" y="6410326"/>
            <a:ext cx="4059767" cy="365125"/>
          </a:xfrm>
        </p:spPr>
        <p:txBody>
          <a:bodyPr/>
          <a:lstStyle>
            <a:lvl1pPr>
              <a:defRPr/>
            </a:lvl1pPr>
          </a:lstStyle>
          <a:p>
            <a:pPr>
              <a:defRPr/>
            </a:pPr>
            <a:fld id="{988F1D17-9D9D-4D80-A8E5-F1F7DF5B677F}" type="datetimeFigureOut">
              <a:rPr lang="en-US"/>
              <a:pPr>
                <a:defRPr/>
              </a:pPr>
              <a:t>1/5/2021</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fld id="{DB383A6A-1C4C-4675-9BE6-326B9A0E305F}" type="slidenum">
              <a:rPr lang="en-GB" altLang="en-US"/>
              <a:pPr/>
              <a:t>‹#›</a:t>
            </a:fld>
            <a:endParaRPr lang="en-GB" altLang="en-US"/>
          </a:p>
        </p:txBody>
      </p:sp>
    </p:spTree>
    <p:extLst>
      <p:ext uri="{BB962C8B-B14F-4D97-AF65-F5344CB8AC3E}">
        <p14:creationId xmlns:p14="http://schemas.microsoft.com/office/powerpoint/2010/main" val="326451499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6096000" y="2200276"/>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8" name="Rectangle 7"/>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1" name="Rectangle 10"/>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2" name="Rectangle 11"/>
          <p:cNvSpPr/>
          <p:nvPr/>
        </p:nvSpPr>
        <p:spPr>
          <a:xfrm>
            <a:off x="203200" y="1371600"/>
            <a:ext cx="11777133"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tangle 12"/>
          <p:cNvSpPr>
            <a:spLocks noChangeArrowheads="1"/>
          </p:cNvSpPr>
          <p:nvPr/>
        </p:nvSpPr>
        <p:spPr bwMode="auto">
          <a:xfrm>
            <a:off x="194734" y="6391275"/>
            <a:ext cx="11777133"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4" name="Straight Connector 13"/>
          <p:cNvSpPr>
            <a:spLocks noChangeShapeType="1"/>
          </p:cNvSpPr>
          <p:nvPr/>
        </p:nvSpPr>
        <p:spPr bwMode="auto">
          <a:xfrm>
            <a:off x="203200" y="1279525"/>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5" name="Rectangle 14"/>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6" name="Oval 15"/>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Oval 16"/>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402336" y="2471383"/>
            <a:ext cx="5388864"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6400800" y="2471383"/>
            <a:ext cx="53848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01EAE49-C5F4-40E7-BF4B-6DC16DFBBCCB}" type="datetimeFigureOut">
              <a:rPr lang="en-US"/>
              <a:pPr>
                <a:defRPr/>
              </a:pPr>
              <a:t>1/5/2021</a:t>
            </a:fld>
            <a:endParaRPr lang="en-GB"/>
          </a:p>
        </p:txBody>
      </p:sp>
      <p:sp>
        <p:nvSpPr>
          <p:cNvPr id="19" name="Footer Placeholder 7"/>
          <p:cNvSpPr>
            <a:spLocks noGrp="1"/>
          </p:cNvSpPr>
          <p:nvPr>
            <p:ph type="ftr" sz="quarter" idx="11"/>
          </p:nvPr>
        </p:nvSpPr>
        <p:spPr>
          <a:xfrm>
            <a:off x="406400" y="6410326"/>
            <a:ext cx="4775200" cy="365125"/>
          </a:xfrm>
        </p:spPr>
        <p:txBody>
          <a:bodyPr/>
          <a:lstStyle>
            <a:lvl1pPr>
              <a:defRPr/>
            </a:lvl1pPr>
          </a:lstStyle>
          <a:p>
            <a:pPr>
              <a:defRPr/>
            </a:pPr>
            <a:endParaRPr lang="en-GB"/>
          </a:p>
        </p:txBody>
      </p:sp>
      <p:sp>
        <p:nvSpPr>
          <p:cNvPr id="20" name="Slide Number Placeholder 8"/>
          <p:cNvSpPr>
            <a:spLocks noGrp="1"/>
          </p:cNvSpPr>
          <p:nvPr>
            <p:ph type="sldNum" sz="quarter" idx="12"/>
          </p:nvPr>
        </p:nvSpPr>
        <p:spPr>
          <a:xfrm>
            <a:off x="5791200" y="1042989"/>
            <a:ext cx="609600" cy="441325"/>
          </a:xfrm>
        </p:spPr>
        <p:txBody>
          <a:bodyPr/>
          <a:lstStyle>
            <a:lvl1pPr>
              <a:defRPr/>
            </a:lvl1pPr>
          </a:lstStyle>
          <a:p>
            <a:fld id="{F30F247C-BEAA-4C0B-8D98-3D4999B7828A}" type="slidenum">
              <a:rPr lang="en-GB" altLang="en-US"/>
              <a:pPr/>
              <a:t>‹#›</a:t>
            </a:fld>
            <a:endParaRPr lang="en-GB" altLang="en-US"/>
          </a:p>
        </p:txBody>
      </p:sp>
    </p:spTree>
    <p:extLst>
      <p:ext uri="{BB962C8B-B14F-4D97-AF65-F5344CB8AC3E}">
        <p14:creationId xmlns:p14="http://schemas.microsoft.com/office/powerpoint/2010/main" val="313774890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4191CC4-3633-4F3C-BEAE-CF237AAA40AF}" type="datetimeFigureOut">
              <a:rPr lang="en-US"/>
              <a:pPr>
                <a:defRPr/>
              </a:pPr>
              <a:t>1/5/2021</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5791200" y="1036639"/>
            <a:ext cx="609600" cy="441325"/>
          </a:xfrm>
        </p:spPr>
        <p:txBody>
          <a:bodyPr/>
          <a:lstStyle>
            <a:lvl1pPr>
              <a:defRPr/>
            </a:lvl1pPr>
          </a:lstStyle>
          <a:p>
            <a:fld id="{FD4011B0-C0F5-4C35-B37B-FECA33CFA1C5}" type="slidenum">
              <a:rPr lang="en-GB" altLang="en-US"/>
              <a:pPr/>
              <a:t>‹#›</a:t>
            </a:fld>
            <a:endParaRPr lang="en-GB" altLang="en-US"/>
          </a:p>
        </p:txBody>
      </p:sp>
    </p:spTree>
    <p:extLst>
      <p:ext uri="{BB962C8B-B14F-4D97-AF65-F5344CB8AC3E}">
        <p14:creationId xmlns:p14="http://schemas.microsoft.com/office/powerpoint/2010/main" val="622005694"/>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3" name="Rectangle 2"/>
          <p:cNvSpPr>
            <a:spLocks noChangeArrowheads="1"/>
          </p:cNvSpPr>
          <p:nvPr/>
        </p:nvSpPr>
        <p:spPr bwMode="white">
          <a:xfrm>
            <a:off x="0" y="1"/>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4" name="Rectangle 3"/>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5" name="Rectangle 4"/>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auto">
          <a:xfrm>
            <a:off x="203200" y="15875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55900DBC-5C5A-4B74-8141-C6E10D5C4F31}" type="datetimeFigureOut">
              <a:rPr lang="en-US"/>
              <a:pPr>
                <a:defRPr/>
              </a:pPr>
              <a:t>1/5/2021</a:t>
            </a:fld>
            <a:endParaRPr lang="en-GB"/>
          </a:p>
        </p:txBody>
      </p:sp>
      <p:sp>
        <p:nvSpPr>
          <p:cNvPr id="9" name="Footer Placeholder 2"/>
          <p:cNvSpPr>
            <a:spLocks noGrp="1"/>
          </p:cNvSpPr>
          <p:nvPr>
            <p:ph type="ftr" sz="quarter" idx="11"/>
          </p:nvPr>
        </p:nvSpPr>
        <p:spPr/>
        <p:txBody>
          <a:bodyPr/>
          <a:lstStyle>
            <a:lvl1pPr>
              <a:defRPr/>
            </a:lvl1pPr>
          </a:lstStyle>
          <a:p>
            <a:pPr>
              <a:defRPr/>
            </a:pPr>
            <a:endParaRPr lang="en-GB"/>
          </a:p>
        </p:txBody>
      </p:sp>
      <p:sp>
        <p:nvSpPr>
          <p:cNvPr id="10" name="Slide Number Placeholder 3"/>
          <p:cNvSpPr>
            <a:spLocks noGrp="1"/>
          </p:cNvSpPr>
          <p:nvPr>
            <p:ph type="sldNum" sz="quarter" idx="12"/>
          </p:nvPr>
        </p:nvSpPr>
        <p:spPr>
          <a:xfrm>
            <a:off x="5689600" y="6324601"/>
            <a:ext cx="812800" cy="441325"/>
          </a:xfrm>
        </p:spPr>
        <p:txBody>
          <a:bodyPr/>
          <a:lstStyle>
            <a:lvl1pPr>
              <a:defRPr>
                <a:solidFill>
                  <a:srgbClr val="FFFFFF"/>
                </a:solidFill>
              </a:defRPr>
            </a:lvl1pPr>
          </a:lstStyle>
          <a:p>
            <a:fld id="{9F0201DB-A330-4E8E-97A7-5D16AC502A0E}" type="slidenum">
              <a:rPr lang="en-GB" altLang="en-US"/>
              <a:pPr/>
              <a:t>‹#›</a:t>
            </a:fld>
            <a:endParaRPr lang="en-GB" altLang="en-US"/>
          </a:p>
        </p:txBody>
      </p:sp>
    </p:spTree>
    <p:extLst>
      <p:ext uri="{BB962C8B-B14F-4D97-AF65-F5344CB8AC3E}">
        <p14:creationId xmlns:p14="http://schemas.microsoft.com/office/powerpoint/2010/main" val="210558030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203200" y="152400"/>
            <a:ext cx="11777133"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8" name="Rectangle 7"/>
          <p:cNvSpPr>
            <a:spLocks noChangeArrowheads="1"/>
          </p:cNvSpPr>
          <p:nvPr/>
        </p:nvSpPr>
        <p:spPr bwMode="white">
          <a:xfrm>
            <a:off x="0" y="1"/>
            <a:ext cx="12192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0" name="Rectangle 9"/>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2" name="Straight Connector 11"/>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2" name="Title 1"/>
          <p:cNvSpPr>
            <a:spLocks noGrp="1"/>
          </p:cNvSpPr>
          <p:nvPr>
            <p:ph type="title"/>
          </p:nvPr>
        </p:nvSpPr>
        <p:spPr>
          <a:xfrm>
            <a:off x="508000" y="914400"/>
            <a:ext cx="31496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4165600" y="685800"/>
            <a:ext cx="7518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828800" y="312739"/>
            <a:ext cx="609600" cy="441325"/>
          </a:xfrm>
        </p:spPr>
        <p:txBody>
          <a:bodyPr/>
          <a:lstStyle>
            <a:lvl1pPr>
              <a:defRPr/>
            </a:lvl1pPr>
          </a:lstStyle>
          <a:p>
            <a:fld id="{E326196A-947B-4A97-B027-90E7FDEB0C12}" type="slidenum">
              <a:rPr lang="en-GB" altLang="en-US"/>
              <a:pPr/>
              <a:t>‹#›</a:t>
            </a:fld>
            <a:endParaRPr lang="en-GB" altLang="en-US"/>
          </a:p>
        </p:txBody>
      </p:sp>
      <p:sp>
        <p:nvSpPr>
          <p:cNvPr id="17" name="Date Placeholder 4"/>
          <p:cNvSpPr>
            <a:spLocks noGrp="1"/>
          </p:cNvSpPr>
          <p:nvPr>
            <p:ph type="dt" sz="half" idx="11"/>
          </p:nvPr>
        </p:nvSpPr>
        <p:spPr/>
        <p:txBody>
          <a:bodyPr/>
          <a:lstStyle>
            <a:lvl1pPr>
              <a:defRPr/>
            </a:lvl1pPr>
          </a:lstStyle>
          <a:p>
            <a:pPr>
              <a:defRPr/>
            </a:pPr>
            <a:fld id="{121C18FA-1188-4DBD-AB60-0580EEC3480A}" type="datetimeFigureOut">
              <a:rPr lang="en-US"/>
              <a:pPr>
                <a:defRPr/>
              </a:pPr>
              <a:t>1/5/2021</a:t>
            </a:fld>
            <a:endParaRPr lang="en-GB"/>
          </a:p>
        </p:txBody>
      </p:sp>
      <p:sp>
        <p:nvSpPr>
          <p:cNvPr id="18" name="Footer Placeholder 5"/>
          <p:cNvSpPr>
            <a:spLocks noGrp="1"/>
          </p:cNvSpPr>
          <p:nvPr>
            <p:ph type="ftr" sz="quarter" idx="12"/>
          </p:nvPr>
        </p:nvSpPr>
        <p:spPr>
          <a:xfrm>
            <a:off x="402168" y="6410326"/>
            <a:ext cx="4510617" cy="366713"/>
          </a:xfrm>
        </p:spPr>
        <p:txBody>
          <a:bodyPr/>
          <a:lstStyle>
            <a:lvl1pPr>
              <a:defRPr/>
            </a:lvl1pPr>
          </a:lstStyle>
          <a:p>
            <a:pPr>
              <a:defRPr/>
            </a:pPr>
            <a:endParaRPr lang="en-GB"/>
          </a:p>
        </p:txBody>
      </p:sp>
    </p:spTree>
    <p:extLst>
      <p:ext uri="{BB962C8B-B14F-4D97-AF65-F5344CB8AC3E}">
        <p14:creationId xmlns:p14="http://schemas.microsoft.com/office/powerpoint/2010/main" val="144356492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8" name="Rectangle 7"/>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0" name="Rectangle 9"/>
          <p:cNvSpPr>
            <a:spLocks noChangeArrowheads="1"/>
          </p:cNvSpPr>
          <p:nvPr/>
        </p:nvSpPr>
        <p:spPr bwMode="auto">
          <a:xfrm>
            <a:off x="203200" y="152401"/>
            <a:ext cx="11777133"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1" name="Rectangle 10"/>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000500" y="609600"/>
            <a:ext cx="78232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828800" y="312739"/>
            <a:ext cx="609600" cy="441325"/>
          </a:xfrm>
        </p:spPr>
        <p:txBody>
          <a:bodyPr/>
          <a:lstStyle>
            <a:lvl1pPr>
              <a:defRPr/>
            </a:lvl1pPr>
          </a:lstStyle>
          <a:p>
            <a:fld id="{37FA28D3-DE9B-452C-BE04-C922B40EB234}" type="slidenum">
              <a:rPr lang="en-GB" altLang="en-US"/>
              <a:pPr/>
              <a:t>‹#›</a:t>
            </a:fld>
            <a:endParaRPr lang="en-GB" altLang="en-US"/>
          </a:p>
        </p:txBody>
      </p:sp>
      <p:sp>
        <p:nvSpPr>
          <p:cNvPr id="17" name="Date Placeholder 4"/>
          <p:cNvSpPr>
            <a:spLocks noGrp="1"/>
          </p:cNvSpPr>
          <p:nvPr>
            <p:ph type="dt" sz="half" idx="11"/>
          </p:nvPr>
        </p:nvSpPr>
        <p:spPr>
          <a:xfrm>
            <a:off x="7717367" y="6405564"/>
            <a:ext cx="4059767" cy="365125"/>
          </a:xfrm>
        </p:spPr>
        <p:txBody>
          <a:bodyPr/>
          <a:lstStyle>
            <a:lvl1pPr>
              <a:defRPr/>
            </a:lvl1pPr>
          </a:lstStyle>
          <a:p>
            <a:pPr>
              <a:defRPr/>
            </a:pPr>
            <a:fld id="{B36FA9C5-CCC0-4405-9254-2D213DD32777}" type="datetimeFigureOut">
              <a:rPr lang="en-US"/>
              <a:pPr>
                <a:defRPr/>
              </a:pPr>
              <a:t>1/5/2021</a:t>
            </a:fld>
            <a:endParaRPr lang="en-GB"/>
          </a:p>
        </p:txBody>
      </p:sp>
      <p:sp>
        <p:nvSpPr>
          <p:cNvPr id="18" name="Footer Placeholder 5"/>
          <p:cNvSpPr>
            <a:spLocks noGrp="1"/>
          </p:cNvSpPr>
          <p:nvPr>
            <p:ph type="ftr" sz="quarter" idx="12"/>
          </p:nvPr>
        </p:nvSpPr>
        <p:spPr>
          <a:xfrm>
            <a:off x="402168" y="6410326"/>
            <a:ext cx="4779433" cy="366713"/>
          </a:xfrm>
        </p:spPr>
        <p:txBody>
          <a:bodyPr/>
          <a:lstStyle>
            <a:lvl1pPr>
              <a:defRPr/>
            </a:lvl1pPr>
          </a:lstStyle>
          <a:p>
            <a:pPr>
              <a:defRPr/>
            </a:pPr>
            <a:endParaRPr lang="en-GB"/>
          </a:p>
        </p:txBody>
      </p:sp>
    </p:spTree>
    <p:extLst>
      <p:ext uri="{BB962C8B-B14F-4D97-AF65-F5344CB8AC3E}">
        <p14:creationId xmlns:p14="http://schemas.microsoft.com/office/powerpoint/2010/main" val="383401748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383A9F-7E14-4BD7-BA6E-FEF42A7B1C30}" type="datetimeFigureOut">
              <a:rPr lang="en-US"/>
              <a:pPr>
                <a:defRPr/>
              </a:pPr>
              <a:t>1/5/2021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1495F76-291D-40DA-84A3-67D499D2BDB9}" type="slidenum">
              <a:rPr lang="en-GB" altLang="en-US"/>
              <a:pPr/>
              <a:t>‹#›</a:t>
            </a:fld>
            <a:endParaRPr lang="en-GB" altLang="en-US"/>
          </a:p>
        </p:txBody>
      </p:sp>
    </p:spTree>
    <p:extLst>
      <p:ext uri="{BB962C8B-B14F-4D97-AF65-F5344CB8AC3E}">
        <p14:creationId xmlns:p14="http://schemas.microsoft.com/office/powerpoint/2010/main" val="266709637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5" name="Rectangle 4"/>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6" name="Rectangle 5"/>
          <p:cNvSpPr>
            <a:spLocks noChangeArrowheads="1"/>
          </p:cNvSpPr>
          <p:nvPr/>
        </p:nvSpPr>
        <p:spPr bwMode="white">
          <a:xfrm>
            <a:off x="0" y="1"/>
            <a:ext cx="12192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7" name="Rectangle 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8" name="Rectangle 7"/>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0" name="Straight Connector 9"/>
          <p:cNvSpPr>
            <a:spLocks noChangeShapeType="1"/>
          </p:cNvSpPr>
          <p:nvPr/>
        </p:nvSpPr>
        <p:spPr bwMode="auto">
          <a:xfrm rot="5400000">
            <a:off x="6402388"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1" name="Oval 10"/>
          <p:cNvSpPr/>
          <p:nvPr/>
        </p:nvSpPr>
        <p:spPr>
          <a:xfrm>
            <a:off x="9118600"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Oval 11"/>
          <p:cNvSpPr/>
          <p:nvPr/>
        </p:nvSpPr>
        <p:spPr>
          <a:xfrm>
            <a:off x="9245600" y="3021013"/>
            <a:ext cx="560917"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Vertical Text Placeholder 2"/>
          <p:cNvSpPr>
            <a:spLocks noGrp="1"/>
          </p:cNvSpPr>
          <p:nvPr>
            <p:ph type="body" orient="vert" idx="1"/>
          </p:nvPr>
        </p:nvSpPr>
        <p:spPr>
          <a:xfrm>
            <a:off x="406400" y="304800"/>
            <a:ext cx="87376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9220200" y="3009901"/>
            <a:ext cx="609600" cy="441325"/>
          </a:xfrm>
        </p:spPr>
        <p:txBody>
          <a:bodyPr/>
          <a:lstStyle>
            <a:lvl1pPr>
              <a:defRPr/>
            </a:lvl1pPr>
          </a:lstStyle>
          <a:p>
            <a:fld id="{E160AFCE-2C63-4E40-B704-5AF3748A0B2A}" type="slidenum">
              <a:rPr lang="en-GB" altLang="en-US"/>
              <a:pPr/>
              <a:t>‹#›</a:t>
            </a:fld>
            <a:endParaRPr lang="en-GB" altLang="en-US"/>
          </a:p>
        </p:txBody>
      </p:sp>
      <p:sp>
        <p:nvSpPr>
          <p:cNvPr id="14" name="Date Placeholder 3"/>
          <p:cNvSpPr>
            <a:spLocks noGrp="1"/>
          </p:cNvSpPr>
          <p:nvPr>
            <p:ph type="dt" sz="half" idx="11"/>
          </p:nvPr>
        </p:nvSpPr>
        <p:spPr/>
        <p:txBody>
          <a:bodyPr/>
          <a:lstStyle>
            <a:lvl1pPr>
              <a:defRPr/>
            </a:lvl1pPr>
          </a:lstStyle>
          <a:p>
            <a:pPr>
              <a:defRPr/>
            </a:pPr>
            <a:fld id="{FC50639F-2C36-426C-9362-61CE2DD96402}" type="datetimeFigureOut">
              <a:rPr lang="en-US"/>
              <a:pPr>
                <a:defRPr/>
              </a:pPr>
              <a:t>1/5/2021</a:t>
            </a:fld>
            <a:endParaRPr lang="en-GB"/>
          </a:p>
        </p:txBody>
      </p:sp>
      <p:sp>
        <p:nvSpPr>
          <p:cNvPr id="15" name="Footer Placeholder 4"/>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331957085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1/5/2021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6" name="Rectangle 15"/>
          <p:cNvSpPr>
            <a:spLocks noChangeArrowheads="1"/>
          </p:cNvSpPr>
          <p:nvPr/>
        </p:nvSpPr>
        <p:spPr bwMode="white">
          <a:xfrm>
            <a:off x="0" y="1"/>
            <a:ext cx="12192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9" name="Rectangle 8"/>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4" name="Date Placeholder 13"/>
          <p:cNvSpPr>
            <a:spLocks noGrp="1"/>
          </p:cNvSpPr>
          <p:nvPr>
            <p:ph type="dt" sz="half" idx="2"/>
          </p:nvPr>
        </p:nvSpPr>
        <p:spPr>
          <a:xfrm>
            <a:off x="7721601" y="6405564"/>
            <a:ext cx="4059767"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0C3B3923-25F5-4197-BF94-BA61D6D2643A}" type="datetimeFigureOut">
              <a:rPr lang="en-US"/>
              <a:pPr>
                <a:defRPr/>
              </a:pPr>
              <a:t>1/5/2021</a:t>
            </a:fld>
            <a:endParaRPr lang="en-GB"/>
          </a:p>
        </p:txBody>
      </p:sp>
      <p:sp>
        <p:nvSpPr>
          <p:cNvPr id="3" name="Footer Placeholder 2"/>
          <p:cNvSpPr>
            <a:spLocks noGrp="1"/>
          </p:cNvSpPr>
          <p:nvPr>
            <p:ph type="ftr" sz="quarter" idx="3"/>
          </p:nvPr>
        </p:nvSpPr>
        <p:spPr>
          <a:xfrm>
            <a:off x="406400" y="6410326"/>
            <a:ext cx="47752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GB"/>
          </a:p>
        </p:txBody>
      </p:sp>
      <p:sp>
        <p:nvSpPr>
          <p:cNvPr id="8" name="Rectangle 7"/>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cs typeface="+mn-cs"/>
            </a:endParaRPr>
          </a:p>
        </p:txBody>
      </p:sp>
      <p:sp>
        <p:nvSpPr>
          <p:cNvPr id="10" name="Straight Connector 9"/>
          <p:cNvSpPr>
            <a:spLocks noChangeShapeType="1"/>
          </p:cNvSpPr>
          <p:nvPr/>
        </p:nvSpPr>
        <p:spPr bwMode="auto">
          <a:xfrm>
            <a:off x="203200" y="1276350"/>
            <a:ext cx="1177713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cs typeface="+mn-cs"/>
            </a:endParaRPr>
          </a:p>
        </p:txBody>
      </p:sp>
      <p:sp>
        <p:nvSpPr>
          <p:cNvPr id="12" name="Oval 11"/>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Oval 14"/>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Slide Number Placeholder 22"/>
          <p:cNvSpPr>
            <a:spLocks noGrp="1"/>
          </p:cNvSpPr>
          <p:nvPr>
            <p:ph type="sldNum" sz="quarter" idx="4"/>
          </p:nvPr>
        </p:nvSpPr>
        <p:spPr>
          <a:xfrm>
            <a:off x="5791200" y="1039814"/>
            <a:ext cx="6096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Cambria" panose="02040503050406030204" pitchFamily="18" charset="0"/>
              </a:defRPr>
            </a:lvl1pPr>
          </a:lstStyle>
          <a:p>
            <a:fld id="{A3C6A530-97C0-437B-97C1-7173E497B0C3}" type="slidenum">
              <a:rPr lang="en-GB" altLang="en-US"/>
              <a:pPr/>
              <a:t>‹#›</a:t>
            </a:fld>
            <a:endParaRPr lang="en-GB" altLang="en-US"/>
          </a:p>
        </p:txBody>
      </p:sp>
      <p:sp>
        <p:nvSpPr>
          <p:cNvPr id="1038" name="Title Placeholder 21"/>
          <p:cNvSpPr>
            <a:spLocks noGrp="1"/>
          </p:cNvSpPr>
          <p:nvPr>
            <p:ph type="title"/>
          </p:nvPr>
        </p:nvSpPr>
        <p:spPr bwMode="auto">
          <a:xfrm>
            <a:off x="402167" y="228601"/>
            <a:ext cx="113792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402167" y="1524000"/>
            <a:ext cx="113792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34836806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fade/>
  </p:transition>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Calibri" panose="020F0502020204030204" pitchFamily="34" charset="0"/>
        </a:defRPr>
      </a:lvl2pPr>
      <a:lvl3pPr algn="ctr" rtl="0" fontAlgn="base">
        <a:spcBef>
          <a:spcPct val="0"/>
        </a:spcBef>
        <a:spcAft>
          <a:spcPct val="0"/>
        </a:spcAft>
        <a:defRPr sz="3300">
          <a:solidFill>
            <a:srgbClr val="7B9899"/>
          </a:solidFill>
          <a:latin typeface="Calibri" panose="020F0502020204030204" pitchFamily="34" charset="0"/>
        </a:defRPr>
      </a:lvl3pPr>
      <a:lvl4pPr algn="ctr" rtl="0" fontAlgn="base">
        <a:spcBef>
          <a:spcPct val="0"/>
        </a:spcBef>
        <a:spcAft>
          <a:spcPct val="0"/>
        </a:spcAft>
        <a:defRPr sz="3300">
          <a:solidFill>
            <a:srgbClr val="7B9899"/>
          </a:solidFill>
          <a:latin typeface="Calibri" panose="020F0502020204030204" pitchFamily="34" charset="0"/>
        </a:defRPr>
      </a:lvl4pPr>
      <a:lvl5pPr algn="ctr" rtl="0" fontAlgn="base">
        <a:spcBef>
          <a:spcPct val="0"/>
        </a:spcBef>
        <a:spcAft>
          <a:spcPct val="0"/>
        </a:spcAft>
        <a:defRPr sz="3300">
          <a:solidFill>
            <a:srgbClr val="7B9899"/>
          </a:solidFill>
          <a:latin typeface="Calibri" panose="020F0502020204030204" pitchFamily="34" charset="0"/>
        </a:defRPr>
      </a:lvl5pPr>
      <a:lvl6pPr marL="457200" algn="ctr" rtl="0" fontAlgn="base">
        <a:spcBef>
          <a:spcPct val="0"/>
        </a:spcBef>
        <a:spcAft>
          <a:spcPct val="0"/>
        </a:spcAft>
        <a:defRPr sz="3300">
          <a:solidFill>
            <a:srgbClr val="7B9899"/>
          </a:solidFill>
          <a:latin typeface="Calibri" panose="020F0502020204030204" pitchFamily="34" charset="0"/>
        </a:defRPr>
      </a:lvl6pPr>
      <a:lvl7pPr marL="914400" algn="ctr" rtl="0" fontAlgn="base">
        <a:spcBef>
          <a:spcPct val="0"/>
        </a:spcBef>
        <a:spcAft>
          <a:spcPct val="0"/>
        </a:spcAft>
        <a:defRPr sz="3300">
          <a:solidFill>
            <a:srgbClr val="7B9899"/>
          </a:solidFill>
          <a:latin typeface="Calibri" panose="020F0502020204030204" pitchFamily="34" charset="0"/>
        </a:defRPr>
      </a:lvl7pPr>
      <a:lvl8pPr marL="1371600" algn="ctr" rtl="0" fontAlgn="base">
        <a:spcBef>
          <a:spcPct val="0"/>
        </a:spcBef>
        <a:spcAft>
          <a:spcPct val="0"/>
        </a:spcAft>
        <a:defRPr sz="3300">
          <a:solidFill>
            <a:srgbClr val="7B9899"/>
          </a:solidFill>
          <a:latin typeface="Calibri" panose="020F0502020204030204" pitchFamily="34" charset="0"/>
        </a:defRPr>
      </a:lvl8pPr>
      <a:lvl9pPr marL="1828800" algn="ctr" rtl="0" fontAlgn="base">
        <a:spcBef>
          <a:spcPct val="0"/>
        </a:spcBef>
        <a:spcAft>
          <a:spcPct val="0"/>
        </a:spcAft>
        <a:defRPr sz="3300">
          <a:solidFill>
            <a:srgbClr val="7B9899"/>
          </a:solidFill>
          <a:latin typeface="Calibri" panose="020F0502020204030204" pitchFamily="34"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ouzPe6Vq4Z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iteracyshed.com/the-alchemists-letter.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lassroom.thenational.academy/lessons/to-investigate-suffixes-tion-cian-sion-ssion-6xhkje?activity=video&amp;step=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1800" dirty="0" smtClean="0"/>
              <a:t>Good morning Pupils, I hope you are all well and keeping yourself safe. </a:t>
            </a:r>
            <a:r>
              <a:rPr lang="en-GB" sz="1800" dirty="0" smtClean="0"/>
              <a:t>Here is todays </a:t>
            </a:r>
            <a:r>
              <a:rPr lang="en-GB" sz="1800" dirty="0" err="1" smtClean="0"/>
              <a:t>powerpoint</a:t>
            </a:r>
            <a:r>
              <a:rPr lang="en-GB" sz="1800" dirty="0" smtClean="0"/>
              <a:t> </a:t>
            </a:r>
            <a:r>
              <a:rPr lang="en-GB" sz="1800" dirty="0" smtClean="0"/>
              <a:t>that includes the lessons for today, we are going to be continuing with work from yesterday. You will need your plan you created for your English work. along with the maths to help you.</a:t>
            </a:r>
            <a:endParaRPr lang="en-GB" sz="1800" dirty="0"/>
          </a:p>
        </p:txBody>
      </p:sp>
      <p:sp>
        <p:nvSpPr>
          <p:cNvPr id="3" name="Subtitle 2"/>
          <p:cNvSpPr>
            <a:spLocks noGrp="1"/>
          </p:cNvSpPr>
          <p:nvPr>
            <p:ph type="subTitle" idx="1"/>
          </p:nvPr>
        </p:nvSpPr>
        <p:spPr/>
        <p:txBody>
          <a:bodyPr>
            <a:normAutofit/>
          </a:bodyPr>
          <a:lstStyle/>
          <a:p>
            <a:endParaRPr lang="en-GB" dirty="0" smtClean="0"/>
          </a:p>
        </p:txBody>
      </p:sp>
    </p:spTree>
    <p:extLst>
      <p:ext uri="{BB962C8B-B14F-4D97-AF65-F5344CB8AC3E}">
        <p14:creationId xmlns:p14="http://schemas.microsoft.com/office/powerpoint/2010/main" val="182353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93184" y="297404"/>
            <a:ext cx="11835684" cy="1938992"/>
          </a:xfrm>
          <a:prstGeom prst="rect">
            <a:avLst/>
          </a:prstGeom>
          <a:noFill/>
        </p:spPr>
        <p:txBody>
          <a:bodyPr wrap="square" lIns="91440" tIns="45720" rIns="91440" bIns="45720">
            <a:spAutoFit/>
          </a:bodyPr>
          <a:lstStyle/>
          <a:p>
            <a:r>
              <a:rPr lang="en-US" sz="2400" dirty="0">
                <a:ln w="0"/>
                <a:effectLst>
                  <a:outerShdw blurRad="38100" dist="19050" dir="2700000" algn="tl" rotWithShape="0">
                    <a:schemeClr val="dk1">
                      <a:alpha val="40000"/>
                    </a:schemeClr>
                  </a:outerShdw>
                </a:effectLst>
                <a:latin typeface="Century Gothic" panose="020B0502020202020204" pitchFamily="34" charset="0"/>
              </a:rPr>
              <a:t>Practice 2:</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r>
              <a:rPr lang="en-US" sz="2400" dirty="0">
                <a:ln w="0"/>
                <a:effectLst>
                  <a:outerShdw blurRad="38100" dist="19050" dir="2700000" algn="tl" rotWithShape="0">
                    <a:schemeClr val="dk1">
                      <a:alpha val="40000"/>
                    </a:schemeClr>
                  </a:outerShdw>
                </a:effectLst>
                <a:latin typeface="Century Gothic" panose="020B0502020202020204" pitchFamily="34" charset="0"/>
              </a:rPr>
              <a:t>3/5 of a number is 90. What is the original number?</a:t>
            </a:r>
          </a:p>
          <a:p>
            <a:pPr algn="ctr"/>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6" name="Speech Bubble: Rectangle with Corners Rounded 15"/>
          <p:cNvSpPr/>
          <p:nvPr/>
        </p:nvSpPr>
        <p:spPr>
          <a:xfrm>
            <a:off x="399245" y="5293217"/>
            <a:ext cx="3747752" cy="1155535"/>
          </a:xfrm>
          <a:prstGeom prst="wedgeRoundRectCallout">
            <a:avLst>
              <a:gd name="adj1" fmla="val -42613"/>
              <a:gd name="adj2" fmla="val 68937"/>
              <a:gd name="adj3" fmla="val 16667"/>
            </a:avLst>
          </a:prstGeom>
          <a:solidFill>
            <a:srgbClr val="FDCFD7"/>
          </a:solidFill>
          <a:ln w="38100">
            <a:solidFill>
              <a:schemeClr val="tx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000" dirty="0">
                <a:solidFill>
                  <a:schemeClr val="tx1"/>
                </a:solidFill>
                <a:latin typeface="SassoonPrimaryInfant" pitchFamily="2" charset="0"/>
              </a:rPr>
              <a:t>Use the bar model method to support you</a:t>
            </a:r>
            <a:endParaRPr lang="en-GB" dirty="0">
              <a:solidFill>
                <a:schemeClr val="tx1"/>
              </a:solidFill>
              <a:latin typeface="SassoonPrimaryInfant" pitchFamily="2" charset="0"/>
            </a:endParaRPr>
          </a:p>
        </p:txBody>
      </p:sp>
      <p:sp>
        <p:nvSpPr>
          <p:cNvPr id="7" name="Oval Callout 6"/>
          <p:cNvSpPr/>
          <p:nvPr/>
        </p:nvSpPr>
        <p:spPr>
          <a:xfrm>
            <a:off x="7315200" y="5061397"/>
            <a:ext cx="4494728" cy="1574103"/>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Why is it important that they are equal parts?</a:t>
            </a:r>
          </a:p>
        </p:txBody>
      </p:sp>
    </p:spTree>
    <p:extLst>
      <p:ext uri="{BB962C8B-B14F-4D97-AF65-F5344CB8AC3E}">
        <p14:creationId xmlns:p14="http://schemas.microsoft.com/office/powerpoint/2010/main" val="326218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93184" y="297404"/>
            <a:ext cx="11835684" cy="3416320"/>
          </a:xfrm>
          <a:prstGeom prst="rect">
            <a:avLst/>
          </a:prstGeom>
          <a:noFill/>
        </p:spPr>
        <p:txBody>
          <a:bodyPr wrap="square" lIns="91440" tIns="45720" rIns="91440" bIns="45720">
            <a:spAutoFit/>
          </a:bodyPr>
          <a:lstStyle/>
          <a:p>
            <a:r>
              <a:rPr lang="en-US" sz="2400" dirty="0">
                <a:ln w="0"/>
                <a:effectLst>
                  <a:outerShdw blurRad="38100" dist="19050" dir="2700000" algn="tl" rotWithShape="0">
                    <a:schemeClr val="dk1">
                      <a:alpha val="40000"/>
                    </a:schemeClr>
                  </a:outerShdw>
                </a:effectLst>
                <a:latin typeface="Century Gothic" panose="020B0502020202020204" pitchFamily="34" charset="0"/>
              </a:rPr>
              <a:t>Practice 3:</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r>
              <a:rPr lang="en-US" sz="2400" dirty="0">
                <a:ln w="0"/>
                <a:effectLst>
                  <a:outerShdw blurRad="38100" dist="19050" dir="2700000" algn="tl" rotWithShape="0">
                    <a:schemeClr val="dk1">
                      <a:alpha val="40000"/>
                    </a:schemeClr>
                  </a:outerShdw>
                </a:effectLst>
                <a:latin typeface="Century Gothic" panose="020B0502020202020204" pitchFamily="34" charset="0"/>
              </a:rPr>
              <a:t>2/7 of a number is 46. What is the original number?</a:t>
            </a:r>
          </a:p>
          <a:p>
            <a:pPr marL="457200" indent="-457200">
              <a:buAutoNum type="arabicParenR"/>
            </a:pPr>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r>
              <a:rPr lang="en-US" sz="2400" dirty="0">
                <a:ln w="0"/>
                <a:effectLst>
                  <a:outerShdw blurRad="38100" dist="19050" dir="2700000" algn="tl" rotWithShape="0">
                    <a:schemeClr val="dk1">
                      <a:alpha val="40000"/>
                    </a:schemeClr>
                  </a:outerShdw>
                </a:effectLst>
                <a:latin typeface="Century Gothic" panose="020B0502020202020204" pitchFamily="34" charset="0"/>
              </a:rPr>
              <a:t>3/6 of a number is 60. What is the original number?</a:t>
            </a:r>
          </a:p>
          <a:p>
            <a:pPr algn="ctr"/>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6" name="Speech Bubble: Rectangle with Corners Rounded 15"/>
          <p:cNvSpPr/>
          <p:nvPr/>
        </p:nvSpPr>
        <p:spPr>
          <a:xfrm>
            <a:off x="399245" y="5293217"/>
            <a:ext cx="3747752" cy="1155535"/>
          </a:xfrm>
          <a:prstGeom prst="wedgeRoundRectCallout">
            <a:avLst>
              <a:gd name="adj1" fmla="val -42613"/>
              <a:gd name="adj2" fmla="val 68937"/>
              <a:gd name="adj3" fmla="val 16667"/>
            </a:avLst>
          </a:prstGeom>
          <a:solidFill>
            <a:srgbClr val="FDCFD7"/>
          </a:solidFill>
          <a:ln w="38100">
            <a:solidFill>
              <a:schemeClr val="tx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000" dirty="0">
                <a:solidFill>
                  <a:schemeClr val="tx1"/>
                </a:solidFill>
                <a:latin typeface="SassoonPrimaryInfant" pitchFamily="2" charset="0"/>
              </a:rPr>
              <a:t>Use the bar model method to support you</a:t>
            </a:r>
            <a:endParaRPr lang="en-GB" dirty="0">
              <a:solidFill>
                <a:schemeClr val="tx1"/>
              </a:solidFill>
              <a:latin typeface="SassoonPrimaryInfant" pitchFamily="2" charset="0"/>
            </a:endParaRPr>
          </a:p>
        </p:txBody>
      </p:sp>
      <p:sp>
        <p:nvSpPr>
          <p:cNvPr id="7" name="Oval Callout 6"/>
          <p:cNvSpPr/>
          <p:nvPr/>
        </p:nvSpPr>
        <p:spPr>
          <a:xfrm>
            <a:off x="7315200" y="5061397"/>
            <a:ext cx="4494728" cy="1574103"/>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How else can we solve question 2? Which way is more efficient?</a:t>
            </a:r>
          </a:p>
        </p:txBody>
      </p:sp>
    </p:spTree>
    <p:extLst>
      <p:ext uri="{BB962C8B-B14F-4D97-AF65-F5344CB8AC3E}">
        <p14:creationId xmlns:p14="http://schemas.microsoft.com/office/powerpoint/2010/main" val="443510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390" y="146862"/>
            <a:ext cx="11445989" cy="830997"/>
          </a:xfrm>
          <a:prstGeom prst="rect">
            <a:avLst/>
          </a:prstGeom>
          <a:noFill/>
        </p:spPr>
        <p:txBody>
          <a:bodyPr wrap="square" lIns="91440" tIns="45720" rIns="91440" bIns="45720">
            <a:spAutoFit/>
          </a:bodyPr>
          <a:lstStyle/>
          <a:p>
            <a:r>
              <a:rPr lang="en-US" sz="2400" b="0" u="sng"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Variation</a:t>
            </a:r>
          </a:p>
          <a:p>
            <a:endParaRPr lang="en-US" sz="2400" u="sng"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5" name="Speech Bubble: Rectangle with Corners Rounded 15"/>
          <p:cNvSpPr/>
          <p:nvPr/>
        </p:nvSpPr>
        <p:spPr>
          <a:xfrm>
            <a:off x="572369" y="5167096"/>
            <a:ext cx="3845084" cy="1099489"/>
          </a:xfrm>
          <a:prstGeom prst="wedgeRoundRectCallout">
            <a:avLst>
              <a:gd name="adj1" fmla="val -42613"/>
              <a:gd name="adj2" fmla="val 68937"/>
              <a:gd name="adj3" fmla="val 16667"/>
            </a:avLst>
          </a:prstGeom>
          <a:solidFill>
            <a:srgbClr val="FDCFD7"/>
          </a:solidFill>
          <a:ln w="38100">
            <a:solidFill>
              <a:schemeClr val="tx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000" dirty="0">
                <a:solidFill>
                  <a:schemeClr val="tx1"/>
                </a:solidFill>
                <a:latin typeface="SassoonPrimaryInfant" pitchFamily="2" charset="0"/>
              </a:rPr>
              <a:t>Use the bar model method to support you</a:t>
            </a:r>
          </a:p>
        </p:txBody>
      </p:sp>
      <p:sp>
        <p:nvSpPr>
          <p:cNvPr id="6" name="Oval Callout 5"/>
          <p:cNvSpPr/>
          <p:nvPr/>
        </p:nvSpPr>
        <p:spPr>
          <a:xfrm>
            <a:off x="6595110" y="5063489"/>
            <a:ext cx="5326656" cy="1397405"/>
          </a:xfrm>
          <a:prstGeom prst="wedgeEllipseCallout">
            <a:avLst>
              <a:gd name="adj1" fmla="val 48594"/>
              <a:gd name="adj2" fmla="val 47513"/>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What mistake is most likely to be made on this question? </a:t>
            </a:r>
          </a:p>
        </p:txBody>
      </p:sp>
      <p:pic>
        <p:nvPicPr>
          <p:cNvPr id="3" name="Picture 2">
            <a:extLst>
              <a:ext uri="{FF2B5EF4-FFF2-40B4-BE49-F238E27FC236}">
                <a16:creationId xmlns:a16="http://schemas.microsoft.com/office/drawing/2014/main" id="{4622698E-651A-ED4C-9CEE-2A028082E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101" y="1236860"/>
            <a:ext cx="8881110" cy="2427678"/>
          </a:xfrm>
          <a:prstGeom prst="rect">
            <a:avLst/>
          </a:prstGeom>
        </p:spPr>
      </p:pic>
    </p:spTree>
    <p:extLst>
      <p:ext uri="{BB962C8B-B14F-4D97-AF65-F5344CB8AC3E}">
        <p14:creationId xmlns:p14="http://schemas.microsoft.com/office/powerpoint/2010/main" val="4024260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53" y="712694"/>
            <a:ext cx="3511270" cy="4840941"/>
          </a:xfrm>
        </p:spPr>
        <p:txBody>
          <a:bodyPr>
            <a:normAutofit/>
          </a:bodyPr>
          <a:lstStyle/>
          <a:p>
            <a:pPr marL="0" indent="0">
              <a:buNone/>
            </a:pPr>
            <a:r>
              <a:rPr lang="en-GB" dirty="0" smtClean="0">
                <a:solidFill>
                  <a:schemeClr val="bg1"/>
                </a:solidFill>
              </a:rPr>
              <a:t>Hot </a:t>
            </a:r>
          </a:p>
          <a:p>
            <a:pPr marL="0" indent="0">
              <a:buNone/>
            </a:pPr>
            <a:r>
              <a:rPr lang="en-GB" dirty="0" smtClean="0">
                <a:solidFill>
                  <a:schemeClr val="bg1"/>
                </a:solidFill>
              </a:rPr>
              <a:t>In each of the questions find the whole when given the fraction.</a:t>
            </a:r>
          </a:p>
          <a:p>
            <a:pPr marL="0" indent="0">
              <a:buNone/>
            </a:pPr>
            <a:r>
              <a:rPr lang="en-GB" dirty="0">
                <a:solidFill>
                  <a:schemeClr val="bg1"/>
                </a:solidFill>
              </a:rPr>
              <a:t>1</a:t>
            </a:r>
            <a:r>
              <a:rPr lang="en-GB" dirty="0" smtClean="0">
                <a:solidFill>
                  <a:schemeClr val="bg1"/>
                </a:solidFill>
              </a:rPr>
              <a:t>/5= 50 </a:t>
            </a:r>
          </a:p>
          <a:p>
            <a:pPr marL="0" indent="0">
              <a:buNone/>
            </a:pPr>
            <a:endParaRPr lang="en-GB" dirty="0">
              <a:solidFill>
                <a:schemeClr val="bg1"/>
              </a:solidFill>
            </a:endParaRPr>
          </a:p>
          <a:p>
            <a:pPr marL="0" indent="0">
              <a:buNone/>
            </a:pPr>
            <a:r>
              <a:rPr lang="en-GB" dirty="0" smtClean="0">
                <a:solidFill>
                  <a:schemeClr val="bg1"/>
                </a:solidFill>
              </a:rPr>
              <a:t>1/4= 30</a:t>
            </a:r>
          </a:p>
          <a:p>
            <a:pPr marL="0" indent="0">
              <a:buNone/>
            </a:pPr>
            <a:endParaRPr lang="en-GB" dirty="0">
              <a:solidFill>
                <a:schemeClr val="bg1"/>
              </a:solidFill>
            </a:endParaRPr>
          </a:p>
          <a:p>
            <a:pPr marL="0" indent="0">
              <a:buNone/>
            </a:pPr>
            <a:r>
              <a:rPr lang="en-GB" dirty="0" smtClean="0">
                <a:solidFill>
                  <a:schemeClr val="bg1"/>
                </a:solidFill>
              </a:rPr>
              <a:t>1/8= 40</a:t>
            </a:r>
          </a:p>
          <a:p>
            <a:pPr marL="0" indent="0">
              <a:buNone/>
            </a:pPr>
            <a:endParaRPr lang="en-GB" dirty="0">
              <a:solidFill>
                <a:schemeClr val="bg1"/>
              </a:solidFill>
            </a:endParaRPr>
          </a:p>
          <a:p>
            <a:pPr marL="0" indent="0">
              <a:buNone/>
            </a:pPr>
            <a:r>
              <a:rPr lang="en-GB" dirty="0" smtClean="0">
                <a:solidFill>
                  <a:schemeClr val="bg1"/>
                </a:solidFill>
              </a:rPr>
              <a:t>2/5= 40</a:t>
            </a:r>
          </a:p>
          <a:p>
            <a:pPr marL="0" indent="0">
              <a:buNone/>
            </a:pPr>
            <a:endParaRPr lang="en-GB" dirty="0" smtClean="0">
              <a:solidFill>
                <a:schemeClr val="bg1"/>
              </a:solidFill>
            </a:endParaRPr>
          </a:p>
        </p:txBody>
      </p:sp>
      <p:sp>
        <p:nvSpPr>
          <p:cNvPr id="5" name="Content Placeholder 2"/>
          <p:cNvSpPr txBox="1">
            <a:spLocks/>
          </p:cNvSpPr>
          <p:nvPr/>
        </p:nvSpPr>
        <p:spPr>
          <a:xfrm>
            <a:off x="4140106" y="712693"/>
            <a:ext cx="3511270" cy="484094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GB" dirty="0" smtClean="0">
                <a:solidFill>
                  <a:schemeClr val="bg1"/>
                </a:solidFill>
              </a:rPr>
              <a:t>Hotter</a:t>
            </a:r>
          </a:p>
          <a:p>
            <a:pPr marL="0" indent="0">
              <a:buFont typeface="Wingdings 3" panose="05040102010807070707" pitchFamily="18" charset="2"/>
              <a:buNone/>
            </a:pPr>
            <a:r>
              <a:rPr lang="en-GB" dirty="0" smtClean="0">
                <a:solidFill>
                  <a:schemeClr val="bg1"/>
                </a:solidFill>
              </a:rPr>
              <a:t>In each of the questions find the whole when given the fraction.</a:t>
            </a:r>
          </a:p>
          <a:p>
            <a:pPr marL="0" indent="0">
              <a:buFont typeface="Wingdings 3" panose="05040102010807070707" pitchFamily="18" charset="2"/>
              <a:buNone/>
            </a:pPr>
            <a:r>
              <a:rPr lang="en-GB" dirty="0">
                <a:solidFill>
                  <a:schemeClr val="bg1"/>
                </a:solidFill>
              </a:rPr>
              <a:t>2</a:t>
            </a:r>
            <a:r>
              <a:rPr lang="en-GB" dirty="0" smtClean="0">
                <a:solidFill>
                  <a:schemeClr val="bg1"/>
                </a:solidFill>
              </a:rPr>
              <a:t>/5= 50 </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a:solidFill>
                  <a:schemeClr val="bg1"/>
                </a:solidFill>
              </a:rPr>
              <a:t>3</a:t>
            </a:r>
            <a:r>
              <a:rPr lang="en-GB" dirty="0" smtClean="0">
                <a:solidFill>
                  <a:schemeClr val="bg1"/>
                </a:solidFill>
              </a:rPr>
              <a:t>/4= 30</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smtClean="0">
                <a:solidFill>
                  <a:schemeClr val="bg1"/>
                </a:solidFill>
              </a:rPr>
              <a:t>6/8= 48</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smtClean="0">
                <a:solidFill>
                  <a:schemeClr val="bg1"/>
                </a:solidFill>
              </a:rPr>
              <a:t>7/11= 77</a:t>
            </a:r>
          </a:p>
          <a:p>
            <a:pPr marL="0" indent="0">
              <a:buFont typeface="Wingdings 3" panose="05040102010807070707" pitchFamily="18" charset="2"/>
              <a:buNone/>
            </a:pPr>
            <a:endParaRPr lang="en-GB" dirty="0" smtClean="0">
              <a:solidFill>
                <a:schemeClr val="bg1"/>
              </a:solidFill>
            </a:endParaRPr>
          </a:p>
        </p:txBody>
      </p:sp>
      <p:sp>
        <p:nvSpPr>
          <p:cNvPr id="6" name="Content Placeholder 2"/>
          <p:cNvSpPr txBox="1">
            <a:spLocks/>
          </p:cNvSpPr>
          <p:nvPr/>
        </p:nvSpPr>
        <p:spPr>
          <a:xfrm>
            <a:off x="8012859" y="712693"/>
            <a:ext cx="3511270" cy="484094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GB" dirty="0" smtClean="0">
                <a:solidFill>
                  <a:schemeClr val="bg1"/>
                </a:solidFill>
              </a:rPr>
              <a:t>Super spicy</a:t>
            </a:r>
          </a:p>
          <a:p>
            <a:pPr marL="0" indent="0">
              <a:buFont typeface="Wingdings 3" panose="05040102010807070707" pitchFamily="18" charset="2"/>
              <a:buNone/>
            </a:pPr>
            <a:r>
              <a:rPr lang="en-GB" dirty="0" smtClean="0">
                <a:solidFill>
                  <a:schemeClr val="bg1"/>
                </a:solidFill>
              </a:rPr>
              <a:t>In each of the questions find the whole when given the fraction.</a:t>
            </a:r>
          </a:p>
          <a:p>
            <a:pPr marL="0" indent="0">
              <a:buFont typeface="Wingdings 3" panose="05040102010807070707" pitchFamily="18" charset="2"/>
              <a:buNone/>
            </a:pPr>
            <a:r>
              <a:rPr lang="en-GB" dirty="0" smtClean="0">
                <a:solidFill>
                  <a:schemeClr val="bg1"/>
                </a:solidFill>
              </a:rPr>
              <a:t>7/8= 350 </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a:solidFill>
                  <a:schemeClr val="bg1"/>
                </a:solidFill>
              </a:rPr>
              <a:t>3</a:t>
            </a:r>
            <a:r>
              <a:rPr lang="en-GB" dirty="0" smtClean="0">
                <a:solidFill>
                  <a:schemeClr val="bg1"/>
                </a:solidFill>
              </a:rPr>
              <a:t>/4= 1203</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smtClean="0">
                <a:solidFill>
                  <a:schemeClr val="bg1"/>
                </a:solidFill>
              </a:rPr>
              <a:t>6/13= 240</a:t>
            </a:r>
          </a:p>
          <a:p>
            <a:pPr marL="0" indent="0">
              <a:buFont typeface="Wingdings 3" panose="05040102010807070707" pitchFamily="18" charset="2"/>
              <a:buNone/>
            </a:pPr>
            <a:endParaRPr lang="en-GB" dirty="0" smtClean="0">
              <a:solidFill>
                <a:schemeClr val="bg1"/>
              </a:solidFill>
            </a:endParaRPr>
          </a:p>
          <a:p>
            <a:pPr marL="0" indent="0">
              <a:buFont typeface="Wingdings 3" panose="05040102010807070707" pitchFamily="18" charset="2"/>
              <a:buNone/>
            </a:pPr>
            <a:r>
              <a:rPr lang="en-GB" dirty="0" smtClean="0">
                <a:solidFill>
                  <a:schemeClr val="bg1"/>
                </a:solidFill>
              </a:rPr>
              <a:t>3/15= 213</a:t>
            </a:r>
          </a:p>
          <a:p>
            <a:pPr marL="0" indent="0">
              <a:buFont typeface="Wingdings 3" panose="05040102010807070707" pitchFamily="18" charset="2"/>
              <a:buNone/>
            </a:pPr>
            <a:endParaRPr lang="en-GB" dirty="0" smtClean="0">
              <a:solidFill>
                <a:schemeClr val="bg1"/>
              </a:solidFill>
            </a:endParaRPr>
          </a:p>
        </p:txBody>
      </p:sp>
    </p:spTree>
    <p:extLst>
      <p:ext uri="{BB962C8B-B14F-4D97-AF65-F5344CB8AC3E}">
        <p14:creationId xmlns:p14="http://schemas.microsoft.com/office/powerpoint/2010/main" val="4213206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If you need extra support use the link below to watch a video on how to do this.</a:t>
            </a:r>
          </a:p>
          <a:p>
            <a:pPr marL="0" indent="0">
              <a:buNone/>
            </a:pPr>
            <a:r>
              <a:rPr lang="en-GB" dirty="0">
                <a:hlinkClick r:id="rId2"/>
              </a:rPr>
              <a:t>https://</a:t>
            </a:r>
            <a:r>
              <a:rPr lang="en-GB" dirty="0" smtClean="0">
                <a:hlinkClick r:id="rId2"/>
              </a:rPr>
              <a:t>www.youtube.com/watch?v=ouzPe6Vq4ZY</a:t>
            </a:r>
            <a:endParaRPr lang="en-GB" dirty="0" smtClean="0"/>
          </a:p>
          <a:p>
            <a:pPr marL="0" indent="0">
              <a:buNone/>
            </a:pPr>
            <a:endParaRPr lang="en-GB" dirty="0" smtClean="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2309035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rPr>
              <a:t>https://</a:t>
            </a:r>
            <a:r>
              <a:rPr lang="en-GB" dirty="0" smtClean="0">
                <a:hlinkClick r:id="rId2"/>
              </a:rPr>
              <a:t>www.literacyshed.com/the-alchemists-letter.html</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marL="0" indent="0">
              <a:buNone/>
            </a:pPr>
            <a:r>
              <a:rPr lang="en-GB" dirty="0" smtClean="0"/>
              <a:t>English LI: I can </a:t>
            </a:r>
            <a:r>
              <a:rPr lang="en-GB" dirty="0" smtClean="0"/>
              <a:t>draft</a:t>
            </a:r>
            <a:r>
              <a:rPr lang="en-GB" dirty="0" smtClean="0"/>
              <a:t> </a:t>
            </a:r>
            <a:r>
              <a:rPr lang="en-GB" dirty="0" smtClean="0"/>
              <a:t>a narrative using a video clip as reference.</a:t>
            </a:r>
          </a:p>
          <a:p>
            <a:pPr marL="0" indent="0">
              <a:buNone/>
            </a:pPr>
            <a:endParaRPr lang="en-GB" dirty="0"/>
          </a:p>
          <a:p>
            <a:pPr marL="0" indent="0">
              <a:buNone/>
            </a:pPr>
            <a:r>
              <a:rPr lang="en-GB" dirty="0" smtClean="0"/>
              <a:t>This week for English I would like you to watch the video from the link below. </a:t>
            </a:r>
            <a:r>
              <a:rPr lang="en-GB" dirty="0" smtClean="0"/>
              <a:t> Watch the video again to remind of the story.</a:t>
            </a:r>
            <a:endParaRPr lang="en-GB" dirty="0" smtClean="0"/>
          </a:p>
        </p:txBody>
      </p:sp>
    </p:spTree>
    <p:extLst>
      <p:ext uri="{BB962C8B-B14F-4D97-AF65-F5344CB8AC3E}">
        <p14:creationId xmlns:p14="http://schemas.microsoft.com/office/powerpoint/2010/main" val="48761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773706"/>
          </a:xfrm>
        </p:spPr>
        <p:txBody>
          <a:bodyPr>
            <a:normAutofit/>
          </a:bodyPr>
          <a:lstStyle/>
          <a:p>
            <a:pPr marL="0" indent="0">
              <a:buNone/>
            </a:pPr>
            <a:r>
              <a:rPr lang="en-GB" dirty="0" smtClean="0"/>
              <a:t>Now using the plan you created yesterday write the beginning of your story. </a:t>
            </a:r>
            <a:r>
              <a:rPr lang="en-GB" dirty="0" smtClean="0"/>
              <a:t>Remember to include grammatical tools that you have learnt. Below are a list of things you may want to try and include.</a:t>
            </a:r>
          </a:p>
          <a:p>
            <a:r>
              <a:rPr lang="en-GB" dirty="0" smtClean="0"/>
              <a:t>Fronted adverbials</a:t>
            </a:r>
          </a:p>
          <a:p>
            <a:r>
              <a:rPr lang="en-GB" dirty="0" smtClean="0"/>
              <a:t>Semi-colons to separate main clauses.</a:t>
            </a:r>
          </a:p>
          <a:p>
            <a:r>
              <a:rPr lang="en-GB" dirty="0" smtClean="0"/>
              <a:t>Prepositions.</a:t>
            </a:r>
          </a:p>
          <a:p>
            <a:r>
              <a:rPr lang="en-GB" dirty="0" smtClean="0"/>
              <a:t>Descriptive language to add depth.</a:t>
            </a:r>
          </a:p>
          <a:p>
            <a:r>
              <a:rPr lang="en-GB" dirty="0" smtClean="0"/>
              <a:t>Co-ordinating and sub-</a:t>
            </a:r>
            <a:r>
              <a:rPr lang="en-GB" dirty="0" err="1" smtClean="0"/>
              <a:t>ordinating</a:t>
            </a:r>
            <a:r>
              <a:rPr lang="en-GB" dirty="0" smtClean="0"/>
              <a:t> conjunctions</a:t>
            </a:r>
          </a:p>
          <a:p>
            <a:endParaRPr lang="en-GB" dirty="0" smtClean="0"/>
          </a:p>
          <a:p>
            <a:pPr marL="0" indent="0">
              <a:buNone/>
            </a:pPr>
            <a:endParaRPr lang="en-GB" dirty="0"/>
          </a:p>
          <a:p>
            <a:pPr marL="0" indent="0">
              <a:buNone/>
            </a:pPr>
            <a:r>
              <a:rPr lang="en-GB" dirty="0" smtClean="0"/>
              <a:t>Use </a:t>
            </a:r>
            <a:r>
              <a:rPr lang="en-GB" dirty="0" smtClean="0"/>
              <a:t>your story mountain to help you.</a:t>
            </a:r>
            <a:endParaRPr lang="en-GB" dirty="0" smtClean="0"/>
          </a:p>
        </p:txBody>
      </p:sp>
      <p:pic>
        <p:nvPicPr>
          <p:cNvPr id="1026" name="Picture 2" descr="FREE blank story mountain planning template | Teaching Resou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0870" y="4156785"/>
            <a:ext cx="4779266" cy="2605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750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10693537" cy="1507067"/>
          </a:xfrm>
        </p:spPr>
        <p:txBody>
          <a:bodyPr>
            <a:normAutofit/>
          </a:bodyPr>
          <a:lstStyle/>
          <a:p>
            <a:r>
              <a:rPr lang="en-GB" sz="2000" dirty="0" smtClean="0"/>
              <a:t>Look at the video below for </a:t>
            </a:r>
            <a:r>
              <a:rPr lang="en-GB" sz="2000" dirty="0"/>
              <a:t>extra information.</a:t>
            </a:r>
            <a:br>
              <a:rPr lang="en-GB" sz="2000" dirty="0"/>
            </a:br>
            <a:r>
              <a:rPr lang="en-GB" sz="2000" dirty="0">
                <a:hlinkClick r:id="rId2"/>
              </a:rPr>
              <a:t>https://</a:t>
            </a:r>
            <a:r>
              <a:rPr lang="en-GB" sz="2000" dirty="0" smtClean="0">
                <a:hlinkClick r:id="rId2"/>
              </a:rPr>
              <a:t>classroom.thenational.academy/lessons/to-investigate-suffixes-tion-cian-sion-ssion-6xhkje?activity=video&amp;step=1</a:t>
            </a:r>
            <a:r>
              <a:rPr lang="en-GB" sz="2000" dirty="0" smtClean="0"/>
              <a:t> </a:t>
            </a:r>
            <a:endParaRPr lang="en-GB" sz="2000" dirty="0"/>
          </a:p>
        </p:txBody>
      </p:sp>
      <p:sp>
        <p:nvSpPr>
          <p:cNvPr id="3" name="Content Placeholder 2"/>
          <p:cNvSpPr>
            <a:spLocks noGrp="1"/>
          </p:cNvSpPr>
          <p:nvPr>
            <p:ph idx="1"/>
          </p:nvPr>
        </p:nvSpPr>
        <p:spPr/>
        <p:txBody>
          <a:bodyPr/>
          <a:lstStyle/>
          <a:p>
            <a:pPr marL="0" indent="0">
              <a:buNone/>
            </a:pPr>
            <a:r>
              <a:rPr lang="en-GB" dirty="0" smtClean="0"/>
              <a:t>Spellings</a:t>
            </a:r>
          </a:p>
          <a:p>
            <a:pPr marL="0" indent="0">
              <a:buNone/>
            </a:pPr>
            <a:r>
              <a:rPr lang="en-GB" dirty="0" smtClean="0"/>
              <a:t>This weeks spellings are focusing on the use of </a:t>
            </a:r>
            <a:r>
              <a:rPr lang="en-GB" dirty="0" err="1" smtClean="0"/>
              <a:t>tion</a:t>
            </a:r>
            <a:r>
              <a:rPr lang="en-GB" dirty="0" smtClean="0"/>
              <a:t>, </a:t>
            </a:r>
            <a:r>
              <a:rPr lang="en-GB" dirty="0" err="1" smtClean="0"/>
              <a:t>cian</a:t>
            </a:r>
            <a:r>
              <a:rPr lang="en-GB" dirty="0" smtClean="0"/>
              <a:t>, </a:t>
            </a:r>
            <a:r>
              <a:rPr lang="en-GB" dirty="0" err="1" smtClean="0"/>
              <a:t>sion</a:t>
            </a:r>
            <a:r>
              <a:rPr lang="en-GB" dirty="0" smtClean="0"/>
              <a:t> and </a:t>
            </a:r>
            <a:r>
              <a:rPr lang="en-GB" dirty="0" err="1" smtClean="0"/>
              <a:t>ssion</a:t>
            </a:r>
            <a:endParaRPr lang="en-GB" dirty="0" smtClean="0"/>
          </a:p>
          <a:p>
            <a:pPr marL="0" indent="0">
              <a:buNone/>
            </a:pPr>
            <a:r>
              <a:rPr lang="en-GB" dirty="0" smtClean="0"/>
              <a:t>These are your spellings</a:t>
            </a:r>
          </a:p>
          <a:p>
            <a:pPr marL="0" indent="0">
              <a:buNone/>
            </a:pPr>
            <a:r>
              <a:rPr lang="en-GB" dirty="0" smtClean="0"/>
              <a:t>Musician, electrician, invention, station, division, extension, mission and discussion.</a:t>
            </a:r>
          </a:p>
        </p:txBody>
      </p:sp>
    </p:spTree>
    <p:extLst>
      <p:ext uri="{BB962C8B-B14F-4D97-AF65-F5344CB8AC3E}">
        <p14:creationId xmlns:p14="http://schemas.microsoft.com/office/powerpoint/2010/main" val="1269156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Todays task is to create a way of remembering the spellings you may want to draw a picture, use the pyramid method etc.</a:t>
            </a:r>
            <a:endParaRPr lang="en-GB" dirty="0"/>
          </a:p>
        </p:txBody>
      </p:sp>
    </p:spTree>
    <p:extLst>
      <p:ext uri="{BB962C8B-B14F-4D97-AF65-F5344CB8AC3E}">
        <p14:creationId xmlns:p14="http://schemas.microsoft.com/office/powerpoint/2010/main" val="2790727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683034"/>
          </a:xfrm>
        </p:spPr>
        <p:txBody>
          <a:bodyPr/>
          <a:lstStyle/>
          <a:p>
            <a:pPr marL="0" indent="0">
              <a:buNone/>
            </a:pPr>
            <a:r>
              <a:rPr lang="en-GB" dirty="0" smtClean="0"/>
              <a:t>Reading</a:t>
            </a:r>
          </a:p>
          <a:p>
            <a:pPr marL="0" indent="0">
              <a:buNone/>
            </a:pPr>
            <a:endParaRPr lang="en-GB" dirty="0"/>
          </a:p>
          <a:p>
            <a:pPr marL="0" indent="0">
              <a:buNone/>
            </a:pPr>
            <a:r>
              <a:rPr lang="en-GB" dirty="0" smtClean="0"/>
              <a:t>Read the </a:t>
            </a:r>
            <a:r>
              <a:rPr lang="en-GB" dirty="0" smtClean="0"/>
              <a:t>extract on the next slide, your task is to answer the questions then take the information you have read to draw a picture of the character.</a:t>
            </a:r>
            <a:endParaRPr lang="en-GB" dirty="0"/>
          </a:p>
        </p:txBody>
      </p:sp>
    </p:spTree>
    <p:extLst>
      <p:ext uri="{BB962C8B-B14F-4D97-AF65-F5344CB8AC3E}">
        <p14:creationId xmlns:p14="http://schemas.microsoft.com/office/powerpoint/2010/main" val="287151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Maths: </a:t>
            </a:r>
            <a:r>
              <a:rPr lang="en-GB" dirty="0" smtClean="0"/>
              <a:t>I can find the whole amount when I am given a fraction.</a:t>
            </a:r>
          </a:p>
          <a:p>
            <a:r>
              <a:rPr lang="en-GB" dirty="0" smtClean="0"/>
              <a:t>Today we are going to progress in our learning and look at finding the whole amount when we are given a fraction.</a:t>
            </a:r>
          </a:p>
          <a:p>
            <a:pPr marL="0" indent="0">
              <a:buNone/>
            </a:pPr>
            <a:r>
              <a:rPr lang="en-GB" dirty="0" smtClean="0"/>
              <a:t>For example if I know that ¼ of an amount is 25 what can I do to work out the total amount.</a:t>
            </a:r>
            <a:endParaRPr lang="en-GB" dirty="0"/>
          </a:p>
        </p:txBody>
      </p:sp>
    </p:spTree>
    <p:extLst>
      <p:ext uri="{BB962C8B-B14F-4D97-AF65-F5344CB8AC3E}">
        <p14:creationId xmlns:p14="http://schemas.microsoft.com/office/powerpoint/2010/main" val="3787842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90083" y="46302"/>
            <a:ext cx="8534400" cy="1507067"/>
          </a:xfrm>
        </p:spPr>
        <p:txBody>
          <a:bodyPr/>
          <a:lstStyle/>
          <a:p>
            <a:r>
              <a:rPr lang="en-US" dirty="0" err="1" smtClean="0">
                <a:solidFill>
                  <a:schemeClr val="bg1"/>
                </a:solidFill>
              </a:rPr>
              <a:t>Mrs.Pratchett</a:t>
            </a:r>
            <a:r>
              <a:rPr lang="en-US" dirty="0" smtClean="0">
                <a:solidFill>
                  <a:schemeClr val="bg1"/>
                </a:solidFill>
              </a:rPr>
              <a:t>- Boy Roald Dahl</a:t>
            </a:r>
            <a:endParaRPr lang="en-US" dirty="0">
              <a:solidFill>
                <a:schemeClr val="bg1"/>
              </a:solidFill>
            </a:endParaRPr>
          </a:p>
        </p:txBody>
      </p:sp>
      <p:sp>
        <p:nvSpPr>
          <p:cNvPr id="11" name="Content Placeholder 10"/>
          <p:cNvSpPr>
            <a:spLocks noGrp="1"/>
          </p:cNvSpPr>
          <p:nvPr>
            <p:ph sz="half" idx="1"/>
          </p:nvPr>
        </p:nvSpPr>
        <p:spPr>
          <a:xfrm>
            <a:off x="1729432" y="1371600"/>
            <a:ext cx="6573781" cy="5137372"/>
          </a:xfrm>
        </p:spPr>
        <p:txBody>
          <a:bodyPr>
            <a:normAutofit lnSpcReduction="10000"/>
          </a:bodyPr>
          <a:lstStyle/>
          <a:p>
            <a:r>
              <a:rPr lang="en-US" i="1" dirty="0">
                <a:solidFill>
                  <a:schemeClr val="bg1"/>
                </a:solidFill>
              </a:rPr>
              <a:t>Her name was </a:t>
            </a:r>
            <a:r>
              <a:rPr lang="en-US" i="1" dirty="0" smtClean="0">
                <a:solidFill>
                  <a:schemeClr val="bg1"/>
                </a:solidFill>
              </a:rPr>
              <a:t>Mrs. </a:t>
            </a:r>
            <a:r>
              <a:rPr lang="en-US" i="1" dirty="0">
                <a:solidFill>
                  <a:schemeClr val="bg1"/>
                </a:solidFill>
              </a:rPr>
              <a:t>Pratchett.  She was a small skinny old hag with a moustache on her upper lip and a mouth as sour as a green gooseberry.  She never smiled.  She never welcomed us when we went in.  By far the most loathsome thing about </a:t>
            </a:r>
            <a:r>
              <a:rPr lang="en-US" i="1" dirty="0" smtClean="0">
                <a:solidFill>
                  <a:schemeClr val="bg1"/>
                </a:solidFill>
              </a:rPr>
              <a:t>Mrs. </a:t>
            </a:r>
            <a:r>
              <a:rPr lang="en-US" i="1" dirty="0">
                <a:solidFill>
                  <a:schemeClr val="bg1"/>
                </a:solidFill>
              </a:rPr>
              <a:t>Pratchett was the filth that clung about her.  Her apron was grey and greasy.  Her blouse had bits of breakfast all over it, toast crumbs and tea stains and splotches of dried egg yolk.  It was her hands , however, </a:t>
            </a:r>
            <a:r>
              <a:rPr lang="en-US" i="1" dirty="0" smtClean="0">
                <a:solidFill>
                  <a:schemeClr val="bg1"/>
                </a:solidFill>
              </a:rPr>
              <a:t>that </a:t>
            </a:r>
            <a:r>
              <a:rPr lang="en-US" i="1" dirty="0">
                <a:solidFill>
                  <a:schemeClr val="bg1"/>
                </a:solidFill>
              </a:rPr>
              <a:t>disturbed us most.  They were disgusting.  They were black with dirt and grime.  They looked as though they had been putting lumps of coal on the fire all day long.  The mere sight of her grimy right hand with its black fingernails digging an ounce of Chocolate Fudge out of the jar would have caused a starving tramp to go running from the shop.</a:t>
            </a:r>
            <a:endParaRPr lang="en-GB" dirty="0">
              <a:solidFill>
                <a:schemeClr val="bg1"/>
              </a:solidFill>
            </a:endParaRPr>
          </a:p>
          <a:p>
            <a:endParaRPr lang="en-US" dirty="0"/>
          </a:p>
        </p:txBody>
      </p:sp>
      <p:sp>
        <p:nvSpPr>
          <p:cNvPr id="12" name="Content Placeholder 11"/>
          <p:cNvSpPr>
            <a:spLocks noGrp="1"/>
          </p:cNvSpPr>
          <p:nvPr>
            <p:ph sz="half" idx="2"/>
          </p:nvPr>
        </p:nvSpPr>
        <p:spPr>
          <a:xfrm>
            <a:off x="9124483" y="1735139"/>
            <a:ext cx="2116804" cy="4056062"/>
          </a:xfrm>
        </p:spPr>
        <p:txBody>
          <a:bodyPr>
            <a:normAutofit lnSpcReduction="10000"/>
          </a:bodyPr>
          <a:lstStyle/>
          <a:p>
            <a:r>
              <a:rPr lang="en-US" dirty="0" smtClean="0">
                <a:solidFill>
                  <a:schemeClr val="bg1"/>
                </a:solidFill>
              </a:rPr>
              <a:t>Describe Mrs. Pratchett in 3 words.</a:t>
            </a:r>
          </a:p>
          <a:p>
            <a:r>
              <a:rPr lang="en-US" dirty="0" smtClean="0">
                <a:solidFill>
                  <a:schemeClr val="bg1"/>
                </a:solidFill>
              </a:rPr>
              <a:t>What does she do for a living?</a:t>
            </a:r>
          </a:p>
          <a:p>
            <a:r>
              <a:rPr lang="en-US" dirty="0" smtClean="0">
                <a:solidFill>
                  <a:schemeClr val="bg1"/>
                </a:solidFill>
              </a:rPr>
              <a:t>How do you think she would speak or move?</a:t>
            </a:r>
            <a:endParaRPr lang="en-US" dirty="0">
              <a:solidFill>
                <a:schemeClr val="bg1"/>
              </a:solidFill>
            </a:endParaRPr>
          </a:p>
        </p:txBody>
      </p:sp>
    </p:spTree>
    <p:extLst>
      <p:ext uri="{BB962C8B-B14F-4D97-AF65-F5344CB8AC3E}">
        <p14:creationId xmlns:p14="http://schemas.microsoft.com/office/powerpoint/2010/main" val="12504838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0"/>
            <a:ext cx="11007046" cy="3615267"/>
          </a:xfrm>
        </p:spPr>
        <p:txBody>
          <a:bodyPr/>
          <a:lstStyle/>
          <a:p>
            <a:pPr marL="0" indent="0">
              <a:buNone/>
            </a:pPr>
            <a:r>
              <a:rPr lang="en-GB" dirty="0" smtClean="0"/>
              <a:t>RE</a:t>
            </a:r>
            <a:endParaRPr lang="en-GB" dirty="0" smtClean="0"/>
          </a:p>
          <a:p>
            <a:pPr marL="0" indent="0">
              <a:buNone/>
            </a:pPr>
            <a:r>
              <a:rPr lang="en-GB" dirty="0" smtClean="0"/>
              <a:t>Our new RE  big question is What kind of king is Jesus?</a:t>
            </a:r>
          </a:p>
          <a:p>
            <a:pPr marL="0" indent="0">
              <a:buNone/>
            </a:pPr>
            <a:r>
              <a:rPr lang="en-GB" dirty="0" smtClean="0"/>
              <a:t>To begin our work on this I want you to re-write the Lord’s prayer. Think carefully about what each line means and what it suggests about God.</a:t>
            </a:r>
          </a:p>
          <a:p>
            <a:pPr marL="0" indent="0">
              <a:buNone/>
            </a:pPr>
            <a:endParaRPr lang="en-GB" dirty="0"/>
          </a:p>
        </p:txBody>
      </p:sp>
      <p:pic>
        <p:nvPicPr>
          <p:cNvPr id="1026" name="Picture 2" descr="The Lord's Prayer - Our Father Prayer (Traditional Wo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1" y="2460812"/>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06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fontAlgn="auto">
              <a:spcAft>
                <a:spcPts val="0"/>
              </a:spcAft>
              <a:defRPr/>
            </a:pPr>
            <a:endParaRPr lang="en-GB" dirty="0"/>
          </a:p>
        </p:txBody>
      </p:sp>
      <p:sp>
        <p:nvSpPr>
          <p:cNvPr id="2" name="Title 1"/>
          <p:cNvSpPr>
            <a:spLocks noGrp="1"/>
          </p:cNvSpPr>
          <p:nvPr>
            <p:ph type="ctrTitle"/>
          </p:nvPr>
        </p:nvSpPr>
        <p:spPr>
          <a:xfrm>
            <a:off x="914400" y="380998"/>
            <a:ext cx="10363200" cy="1757083"/>
          </a:xfrm>
        </p:spPr>
        <p:txBody>
          <a:bodyPr>
            <a:normAutofit/>
          </a:bodyPr>
          <a:lstStyle/>
          <a:p>
            <a:pPr fontAlgn="auto">
              <a:spcAft>
                <a:spcPts val="0"/>
              </a:spcAft>
              <a:defRPr/>
            </a:pPr>
            <a:r>
              <a:rPr lang="en-GB" sz="3200" dirty="0" smtClean="0"/>
              <a:t>The following slides show us the meaning of the words used in the lord’s prayer. Look through the slides first before having a go at writing your own version.</a:t>
            </a:r>
            <a:endParaRPr lang="en-GB" sz="3200" dirty="0"/>
          </a:p>
        </p:txBody>
      </p:sp>
    </p:spTree>
    <p:extLst>
      <p:ext uri="{BB962C8B-B14F-4D97-AF65-F5344CB8AC3E}">
        <p14:creationId xmlns:p14="http://schemas.microsoft.com/office/powerpoint/2010/main" val="351300576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My Dad is the grea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4" y="1785938"/>
            <a:ext cx="1785937"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p:txBody>
          <a:bodyPr/>
          <a:lstStyle/>
          <a:p>
            <a:r>
              <a:rPr lang="en-GB" altLang="en-US" smtClean="0">
                <a:solidFill>
                  <a:srgbClr val="7B9899"/>
                </a:solidFill>
              </a:rPr>
              <a:t>Our father, who art in Heaven</a:t>
            </a:r>
          </a:p>
        </p:txBody>
      </p:sp>
      <p:sp>
        <p:nvSpPr>
          <p:cNvPr id="3" name="Content Placeholder 2"/>
          <p:cNvSpPr>
            <a:spLocks noGrp="1"/>
          </p:cNvSpPr>
          <p:nvPr>
            <p:ph sz="quarter" idx="1"/>
          </p:nvPr>
        </p:nvSpPr>
        <p:spPr>
          <a:xfrm>
            <a:off x="2238375" y="1600201"/>
            <a:ext cx="8001000" cy="4525963"/>
          </a:xfrm>
        </p:spPr>
        <p:txBody>
          <a:bodyPr/>
          <a:lstStyle/>
          <a:p>
            <a:pPr>
              <a:buFont typeface="Wingdings 2" panose="05020102010507070707" pitchFamily="18" charset="2"/>
              <a:buNone/>
            </a:pPr>
            <a:r>
              <a:rPr lang="en-GB" altLang="en-US" smtClean="0"/>
              <a:t>                       </a:t>
            </a:r>
          </a:p>
          <a:p>
            <a:pPr>
              <a:buFont typeface="Wingdings 2" panose="05020102010507070707" pitchFamily="18" charset="2"/>
              <a:buNone/>
            </a:pPr>
            <a:r>
              <a:rPr lang="en-GB" altLang="en-US" smtClean="0"/>
              <a:t>                          God is like a parent, a mum or dad. </a:t>
            </a:r>
            <a:br>
              <a:rPr lang="en-GB" altLang="en-US" smtClean="0"/>
            </a:br>
            <a:r>
              <a:rPr lang="en-GB" altLang="en-US" smtClean="0"/>
              <a:t/>
            </a:r>
            <a:br>
              <a:rPr lang="en-GB" altLang="en-US" smtClean="0"/>
            </a:br>
            <a:r>
              <a:rPr lang="en-GB" altLang="en-US" smtClean="0"/>
              <a:t>                      He loves us always, and would never let </a:t>
            </a:r>
            <a:br>
              <a:rPr lang="en-GB" altLang="en-US" smtClean="0"/>
            </a:br>
            <a:r>
              <a:rPr lang="en-GB" altLang="en-US" smtClean="0"/>
              <a:t>                     us down. </a:t>
            </a:r>
            <a:br>
              <a:rPr lang="en-GB" altLang="en-US" smtClean="0"/>
            </a:br>
            <a:r>
              <a:rPr lang="en-GB" altLang="en-US" smtClean="0"/>
              <a:t/>
            </a:r>
            <a:br>
              <a:rPr lang="en-GB" altLang="en-US" smtClean="0"/>
            </a:br>
            <a:r>
              <a:rPr lang="en-GB" altLang="en-US" smtClean="0"/>
              <a:t>                 Heaven is where God is, whereas we are </a:t>
            </a:r>
            <a:br>
              <a:rPr lang="en-GB" altLang="en-US" smtClean="0"/>
            </a:br>
            <a:r>
              <a:rPr lang="en-GB" altLang="en-US" smtClean="0"/>
              <a:t>             here on Earth.</a:t>
            </a:r>
          </a:p>
          <a:p>
            <a:endParaRPr lang="en-GB" altLang="en-US" smtClean="0"/>
          </a:p>
        </p:txBody>
      </p:sp>
    </p:spTree>
    <p:extLst>
      <p:ext uri="{BB962C8B-B14F-4D97-AF65-F5344CB8AC3E}">
        <p14:creationId xmlns:p14="http://schemas.microsoft.com/office/powerpoint/2010/main" val="223108929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solidFill>
                  <a:srgbClr val="7B9899"/>
                </a:solidFill>
              </a:rPr>
              <a:t>Hallowed be thy name.</a:t>
            </a:r>
          </a:p>
        </p:txBody>
      </p:sp>
      <p:sp>
        <p:nvSpPr>
          <p:cNvPr id="3" name="Content Placeholder 2"/>
          <p:cNvSpPr>
            <a:spLocks noGrp="1"/>
          </p:cNvSpPr>
          <p:nvPr>
            <p:ph sz="quarter" idx="1"/>
          </p:nvPr>
        </p:nvSpPr>
        <p:spPr>
          <a:xfrm>
            <a:off x="1881189" y="1600201"/>
            <a:ext cx="8429625" cy="4525963"/>
          </a:xfrm>
        </p:spPr>
        <p:txBody>
          <a:bodyPr/>
          <a:lstStyle/>
          <a:p>
            <a:pPr algn="ctr">
              <a:buFont typeface="Wingdings 2" panose="05020102010507070707" pitchFamily="18" charset="2"/>
              <a:buNone/>
            </a:pPr>
            <a:r>
              <a:rPr lang="en-GB" altLang="en-US" sz="3000"/>
              <a:t>God is the creator, the one who made everything.</a:t>
            </a:r>
            <a:br>
              <a:rPr lang="en-GB" altLang="en-US" sz="3000"/>
            </a:br>
            <a:r>
              <a:rPr lang="en-GB" altLang="en-US" sz="3000"/>
              <a:t/>
            </a:r>
            <a:br>
              <a:rPr lang="en-GB" altLang="en-US" sz="3000"/>
            </a:br>
            <a:r>
              <a:rPr lang="en-GB" altLang="en-US" sz="3000"/>
              <a:t/>
            </a:r>
            <a:br>
              <a:rPr lang="en-GB" altLang="en-US" sz="3000"/>
            </a:br>
            <a:r>
              <a:rPr lang="en-GB" altLang="en-US" sz="3000"/>
              <a:t/>
            </a:r>
            <a:br>
              <a:rPr lang="en-GB" altLang="en-US" sz="3000"/>
            </a:br>
            <a:r>
              <a:rPr lang="en-GB" altLang="en-US" sz="3000"/>
              <a:t/>
            </a:r>
            <a:br>
              <a:rPr lang="en-GB" altLang="en-US" sz="3000"/>
            </a:br>
            <a:r>
              <a:rPr lang="en-GB" altLang="en-US" sz="3000"/>
              <a:t/>
            </a:r>
            <a:br>
              <a:rPr lang="en-GB" altLang="en-US" sz="3000"/>
            </a:br>
            <a:r>
              <a:rPr lang="en-GB" altLang="en-US" sz="3000"/>
              <a:t/>
            </a:r>
            <a:br>
              <a:rPr lang="en-GB" altLang="en-US" sz="3000"/>
            </a:br>
            <a:r>
              <a:rPr lang="en-GB" altLang="en-US" sz="3000"/>
              <a:t/>
            </a:r>
            <a:br>
              <a:rPr lang="en-GB" altLang="en-US" sz="3000"/>
            </a:br>
            <a:r>
              <a:rPr lang="en-GB" altLang="en-US" sz="3000"/>
              <a:t>He should be given honour and respect.</a:t>
            </a:r>
          </a:p>
        </p:txBody>
      </p:sp>
      <p:pic>
        <p:nvPicPr>
          <p:cNvPr id="15364" name="Picture 1" descr="C:\Users\Rose and Crown\Pictures\Microsoft Clip Organizer\j0335592.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1" y="2428875"/>
            <a:ext cx="2905125"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2889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C:\Users\Rose and Crown\Pictures\Microsoft Clip Organizer\bd05495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4" y="2786064"/>
            <a:ext cx="2143125"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p:cNvSpPr>
            <a:spLocks noGrp="1"/>
          </p:cNvSpPr>
          <p:nvPr>
            <p:ph type="title"/>
          </p:nvPr>
        </p:nvSpPr>
        <p:spPr/>
        <p:txBody>
          <a:bodyPr/>
          <a:lstStyle/>
          <a:p>
            <a:r>
              <a:rPr lang="en-GB" altLang="en-US" smtClean="0">
                <a:solidFill>
                  <a:srgbClr val="7B9899"/>
                </a:solidFill>
              </a:rPr>
              <a:t>Thy kingdom come</a:t>
            </a:r>
          </a:p>
        </p:txBody>
      </p:sp>
      <p:sp>
        <p:nvSpPr>
          <p:cNvPr id="16388" name="Content Placeholder 2"/>
          <p:cNvSpPr>
            <a:spLocks noGrp="1"/>
          </p:cNvSpPr>
          <p:nvPr>
            <p:ph sz="quarter" idx="1"/>
          </p:nvPr>
        </p:nvSpPr>
        <p:spPr>
          <a:xfrm>
            <a:off x="2166939" y="1643063"/>
            <a:ext cx="8086725" cy="4525962"/>
          </a:xfrm>
        </p:spPr>
        <p:txBody>
          <a:bodyPr/>
          <a:lstStyle/>
          <a:p>
            <a:pPr>
              <a:buFont typeface="Wingdings 2" panose="05020102010507070707" pitchFamily="18" charset="2"/>
              <a:buNone/>
            </a:pPr>
            <a:r>
              <a:rPr lang="en-GB" altLang="en-US" smtClean="0"/>
              <a:t>Jesus is praying that God’s kingdom, his desire for peace and harmony, will come to all of us.</a:t>
            </a:r>
            <a:br>
              <a:rPr lang="en-GB" altLang="en-US" smtClean="0"/>
            </a:br>
            <a:r>
              <a:rPr lang="en-GB" altLang="en-US" sz="3200"/>
              <a:t/>
            </a:r>
            <a:br>
              <a:rPr lang="en-GB" altLang="en-US" sz="3200"/>
            </a:br>
            <a:r>
              <a:rPr lang="en-GB" altLang="en-US" sz="3200"/>
              <a:t>  </a:t>
            </a:r>
            <a:r>
              <a:rPr lang="en-GB" altLang="en-US" smtClean="0"/>
              <a:t>                           This part of the prayer is for the kind                              </a:t>
            </a:r>
            <a:br>
              <a:rPr lang="en-GB" altLang="en-US" smtClean="0"/>
            </a:br>
            <a:r>
              <a:rPr lang="en-GB" altLang="en-US" smtClean="0"/>
              <a:t>                             of world that parents would want to </a:t>
            </a:r>
            <a:br>
              <a:rPr lang="en-GB" altLang="en-US" smtClean="0"/>
            </a:br>
            <a:r>
              <a:rPr lang="en-GB" altLang="en-US" smtClean="0"/>
              <a:t>                             bring a new baby into.</a:t>
            </a:r>
            <a:br>
              <a:rPr lang="en-GB" altLang="en-US" smtClean="0"/>
            </a:br>
            <a:r>
              <a:rPr lang="en-GB" altLang="en-US" smtClean="0"/>
              <a:t/>
            </a:r>
            <a:br>
              <a:rPr lang="en-GB" altLang="en-US" smtClean="0"/>
            </a:br>
            <a:r>
              <a:rPr lang="en-GB" altLang="en-US" sz="1400"/>
              <a:t/>
            </a:r>
            <a:br>
              <a:rPr lang="en-GB" altLang="en-US" sz="1400"/>
            </a:br>
            <a:r>
              <a:rPr lang="en-GB" altLang="en-US" sz="1200"/>
              <a:t/>
            </a:r>
            <a:br>
              <a:rPr lang="en-GB" altLang="en-US" sz="1200"/>
            </a:br>
            <a:r>
              <a:rPr lang="en-GB" altLang="en-US" smtClean="0"/>
              <a:t>What do you think that world would be like?</a:t>
            </a:r>
          </a:p>
          <a:p>
            <a:endParaRPr lang="en-GB" altLang="en-US" smtClean="0"/>
          </a:p>
        </p:txBody>
      </p:sp>
    </p:spTree>
    <p:extLst>
      <p:ext uri="{BB962C8B-B14F-4D97-AF65-F5344CB8AC3E}">
        <p14:creationId xmlns:p14="http://schemas.microsoft.com/office/powerpoint/2010/main" val="385572323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5625" y="228601"/>
            <a:ext cx="8534400" cy="842963"/>
          </a:xfrm>
        </p:spPr>
        <p:txBody>
          <a:bodyPr/>
          <a:lstStyle/>
          <a:p>
            <a:r>
              <a:rPr lang="en-GB" altLang="en-US" sz="2800">
                <a:solidFill>
                  <a:srgbClr val="7B9899"/>
                </a:solidFill>
              </a:rPr>
              <a:t>Thy will be done, </a:t>
            </a:r>
            <a:br>
              <a:rPr lang="en-GB" altLang="en-US" sz="2800">
                <a:solidFill>
                  <a:srgbClr val="7B9899"/>
                </a:solidFill>
              </a:rPr>
            </a:br>
            <a:r>
              <a:rPr lang="en-GB" altLang="en-US" sz="2800">
                <a:solidFill>
                  <a:srgbClr val="7B9899"/>
                </a:solidFill>
              </a:rPr>
              <a:t>on Earth as it is in Heaven</a:t>
            </a:r>
          </a:p>
        </p:txBody>
      </p:sp>
      <p:sp>
        <p:nvSpPr>
          <p:cNvPr id="17411" name="Content Placeholder 2"/>
          <p:cNvSpPr>
            <a:spLocks noGrp="1"/>
          </p:cNvSpPr>
          <p:nvPr>
            <p:ph sz="quarter" idx="1"/>
          </p:nvPr>
        </p:nvSpPr>
        <p:spPr>
          <a:xfrm>
            <a:off x="1825625" y="1527175"/>
            <a:ext cx="8504238" cy="4572000"/>
          </a:xfrm>
        </p:spPr>
        <p:txBody>
          <a:bodyPr/>
          <a:lstStyle/>
          <a:p>
            <a:pPr>
              <a:buFont typeface="Wingdings 2" panose="05020102010507070707" pitchFamily="18" charset="2"/>
              <a:buNone/>
            </a:pPr>
            <a:r>
              <a:rPr lang="en-GB" altLang="en-US" smtClean="0"/>
              <a:t>    God wants the best for us.</a:t>
            </a:r>
          </a:p>
          <a:p>
            <a:pPr>
              <a:buFont typeface="Wingdings 2" panose="05020102010507070707" pitchFamily="18" charset="2"/>
              <a:buNone/>
            </a:pPr>
            <a:r>
              <a:rPr lang="en-GB" altLang="en-US" smtClean="0"/>
              <a:t>    We pray to know and do what God wants – his will.</a:t>
            </a:r>
          </a:p>
          <a:p>
            <a:pPr>
              <a:buFont typeface="Wingdings 2" panose="05020102010507070707" pitchFamily="18" charset="2"/>
              <a:buNone/>
            </a:pPr>
            <a:endParaRPr lang="en-GB" altLang="en-US" smtClean="0"/>
          </a:p>
          <a:p>
            <a:pPr>
              <a:buFont typeface="Wingdings 2" panose="05020102010507070707" pitchFamily="18" charset="2"/>
              <a:buNone/>
            </a:pPr>
            <a:endParaRPr lang="en-GB" altLang="en-US" smtClean="0"/>
          </a:p>
          <a:p>
            <a:pPr>
              <a:buFont typeface="Wingdings 2" panose="05020102010507070707" pitchFamily="18" charset="2"/>
              <a:buNone/>
            </a:pPr>
            <a:endParaRPr lang="en-GB" altLang="en-US" smtClean="0"/>
          </a:p>
          <a:p>
            <a:pPr>
              <a:buFont typeface="Wingdings 2" panose="05020102010507070707" pitchFamily="18" charset="2"/>
              <a:buNone/>
            </a:pPr>
            <a:endParaRPr lang="en-GB" altLang="en-US" smtClean="0"/>
          </a:p>
          <a:p>
            <a:pPr>
              <a:buFont typeface="Wingdings 2" panose="05020102010507070707" pitchFamily="18" charset="2"/>
              <a:buNone/>
            </a:pPr>
            <a:endParaRPr lang="en-GB" altLang="en-US" smtClean="0"/>
          </a:p>
          <a:p>
            <a:pPr>
              <a:buFont typeface="Wingdings 2" panose="05020102010507070707" pitchFamily="18" charset="2"/>
              <a:buNone/>
            </a:pPr>
            <a:r>
              <a:rPr lang="en-GB" altLang="en-US" smtClean="0"/>
              <a:t>   This shows us what we can do to make the world a</a:t>
            </a:r>
            <a:br>
              <a:rPr lang="en-GB" altLang="en-US" smtClean="0"/>
            </a:br>
            <a:r>
              <a:rPr lang="en-GB" altLang="en-US" smtClean="0"/>
              <a:t>better place!</a:t>
            </a:r>
          </a:p>
        </p:txBody>
      </p:sp>
      <p:pic>
        <p:nvPicPr>
          <p:cNvPr id="17412" name="Picture 2" descr="Click for full size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2786064"/>
            <a:ext cx="2857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029530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bread_3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81188" y="1643064"/>
            <a:ext cx="3535362"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p:cNvSpPr>
            <a:spLocks noGrp="1"/>
          </p:cNvSpPr>
          <p:nvPr>
            <p:ph type="title"/>
          </p:nvPr>
        </p:nvSpPr>
        <p:spPr/>
        <p:txBody>
          <a:bodyPr/>
          <a:lstStyle/>
          <a:p>
            <a:r>
              <a:rPr lang="en-GB" altLang="en-US" smtClean="0">
                <a:solidFill>
                  <a:srgbClr val="7B9899"/>
                </a:solidFill>
              </a:rPr>
              <a:t>Give us this day our daily bread</a:t>
            </a:r>
          </a:p>
        </p:txBody>
      </p:sp>
      <p:sp>
        <p:nvSpPr>
          <p:cNvPr id="3" name="Content Placeholder 2"/>
          <p:cNvSpPr>
            <a:spLocks noGrp="1"/>
          </p:cNvSpPr>
          <p:nvPr>
            <p:ph sz="quarter" idx="1"/>
          </p:nvPr>
        </p:nvSpPr>
        <p:spPr>
          <a:xfrm>
            <a:off x="1825625" y="1527175"/>
            <a:ext cx="8504238" cy="4572000"/>
          </a:xfrm>
        </p:spPr>
        <p:txBody>
          <a:bodyPr>
            <a:normAutofit fontScale="70000" lnSpcReduction="20000"/>
          </a:bodyPr>
          <a:lstStyle/>
          <a:p>
            <a:pPr marL="274320" indent="-274320" fontAlgn="auto">
              <a:spcAft>
                <a:spcPts val="0"/>
              </a:spcAft>
              <a:buNone/>
              <a:defRPr/>
            </a:pPr>
            <a:r>
              <a:rPr lang="en-GB" dirty="0" smtClean="0"/>
              <a:t>                                                     </a:t>
            </a:r>
            <a:endParaRPr lang="en-GB" sz="3600" dirty="0"/>
          </a:p>
          <a:p>
            <a:pPr marL="274320" indent="-274320" fontAlgn="auto">
              <a:spcAft>
                <a:spcPts val="0"/>
              </a:spcAft>
              <a:buNone/>
              <a:defRPr/>
            </a:pPr>
            <a:r>
              <a:rPr lang="en-GB" sz="3500" dirty="0"/>
              <a:t>                                                      </a:t>
            </a:r>
            <a:br>
              <a:rPr lang="en-GB" sz="3500" dirty="0"/>
            </a:br>
            <a:r>
              <a:rPr lang="en-GB" sz="3500" dirty="0"/>
              <a:t>                                                      The Earth that God created </a:t>
            </a:r>
            <a:br>
              <a:rPr lang="en-GB" sz="3500" dirty="0"/>
            </a:br>
            <a:r>
              <a:rPr lang="en-GB" sz="3500" dirty="0"/>
              <a:t>                                                  contains enough for everyone’s </a:t>
            </a:r>
            <a:br>
              <a:rPr lang="en-GB" sz="3500" dirty="0"/>
            </a:br>
            <a:r>
              <a:rPr lang="en-GB" sz="3500" dirty="0"/>
              <a:t>                                                  needs.</a:t>
            </a:r>
            <a:br>
              <a:rPr lang="en-GB" sz="3500" dirty="0"/>
            </a:br>
            <a:r>
              <a:rPr lang="en-GB" sz="3500" dirty="0"/>
              <a:t/>
            </a:r>
            <a:br>
              <a:rPr lang="en-GB" sz="3500" dirty="0"/>
            </a:br>
            <a:r>
              <a:rPr lang="en-GB" sz="3500" dirty="0"/>
              <a:t/>
            </a:r>
            <a:br>
              <a:rPr lang="en-GB" sz="3500" dirty="0"/>
            </a:br>
            <a:r>
              <a:rPr lang="en-GB" sz="3500" dirty="0"/>
              <a:t/>
            </a:r>
            <a:br>
              <a:rPr lang="en-GB" sz="3500" dirty="0"/>
            </a:br>
            <a:r>
              <a:rPr lang="en-GB" sz="3500" dirty="0"/>
              <a:t/>
            </a:r>
            <a:br>
              <a:rPr lang="en-GB" sz="3500" dirty="0"/>
            </a:br>
            <a:r>
              <a:rPr lang="en-GB" sz="3500" dirty="0"/>
              <a:t>This prayer is for God to meet our needs, and the </a:t>
            </a:r>
            <a:br>
              <a:rPr lang="en-GB" sz="3500" dirty="0"/>
            </a:br>
            <a:r>
              <a:rPr lang="en-GB" sz="3500" dirty="0"/>
              <a:t>    needs of others.</a:t>
            </a:r>
            <a:br>
              <a:rPr lang="en-GB" sz="3500" dirty="0"/>
            </a:br>
            <a:r>
              <a:rPr lang="en-GB" sz="3500" dirty="0"/>
              <a:t/>
            </a:r>
            <a:br>
              <a:rPr lang="en-GB" sz="3500" dirty="0"/>
            </a:br>
            <a:r>
              <a:rPr lang="en-GB" sz="3500" dirty="0"/>
              <a:t>              What do you think these needs might be?</a:t>
            </a:r>
          </a:p>
        </p:txBody>
      </p:sp>
    </p:spTree>
    <p:extLst>
      <p:ext uri="{BB962C8B-B14F-4D97-AF65-F5344CB8AC3E}">
        <p14:creationId xmlns:p14="http://schemas.microsoft.com/office/powerpoint/2010/main" val="23957459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solidFill>
                  <a:srgbClr val="7B9899"/>
                </a:solidFill>
              </a:rPr>
              <a:t>And forgive us our trespasses</a:t>
            </a:r>
          </a:p>
        </p:txBody>
      </p:sp>
      <p:sp>
        <p:nvSpPr>
          <p:cNvPr id="3" name="Content Placeholder 2"/>
          <p:cNvSpPr>
            <a:spLocks noGrp="1"/>
          </p:cNvSpPr>
          <p:nvPr>
            <p:ph sz="quarter" idx="1"/>
          </p:nvPr>
        </p:nvSpPr>
        <p:spPr>
          <a:xfrm>
            <a:off x="1825625" y="1527175"/>
            <a:ext cx="8504238" cy="4572000"/>
          </a:xfrm>
        </p:spPr>
        <p:txBody>
          <a:bodyPr/>
          <a:lstStyle/>
          <a:p>
            <a:pPr>
              <a:buFont typeface="Wingdings 2" panose="05020102010507070707" pitchFamily="18" charset="2"/>
              <a:buNone/>
            </a:pPr>
            <a:r>
              <a:rPr lang="en-GB" altLang="en-US" smtClean="0"/>
              <a:t>These are the wrong things we have done to other people and to Gods creation – our sins.</a:t>
            </a:r>
          </a:p>
        </p:txBody>
      </p:sp>
      <p:pic>
        <p:nvPicPr>
          <p:cNvPr id="19460" name="Picture 2" descr="http://www.cyh.sa.gov.au/HealthTopics/library/counselling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1" y="2857501"/>
            <a:ext cx="2428875"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87637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That's OK mate, I lost it to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3429000"/>
            <a:ext cx="26098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title"/>
          </p:nvPr>
        </p:nvSpPr>
        <p:spPr/>
        <p:txBody>
          <a:bodyPr/>
          <a:lstStyle/>
          <a:p>
            <a:r>
              <a:rPr lang="en-GB" altLang="en-US" smtClean="0">
                <a:solidFill>
                  <a:srgbClr val="7B9899"/>
                </a:solidFill>
              </a:rPr>
              <a:t>As we forgive those who trespass against us.</a:t>
            </a:r>
          </a:p>
        </p:txBody>
      </p:sp>
      <p:sp>
        <p:nvSpPr>
          <p:cNvPr id="3" name="Content Placeholder 2"/>
          <p:cNvSpPr>
            <a:spLocks noGrp="1"/>
          </p:cNvSpPr>
          <p:nvPr>
            <p:ph sz="quarter" idx="1"/>
          </p:nvPr>
        </p:nvSpPr>
        <p:spPr>
          <a:xfrm>
            <a:off x="1825625" y="1527175"/>
            <a:ext cx="8504238" cy="4572000"/>
          </a:xfrm>
        </p:spPr>
        <p:txBody>
          <a:bodyPr/>
          <a:lstStyle/>
          <a:p>
            <a:pPr>
              <a:buFont typeface="Wingdings 2" panose="05020102010507070707" pitchFamily="18" charset="2"/>
              <a:buNone/>
            </a:pPr>
            <a:r>
              <a:rPr lang="en-GB" altLang="en-US" sz="2800"/>
              <a:t>“Those who trespass against us” are people who have done something wrong or hurtful to us.</a:t>
            </a:r>
            <a:br>
              <a:rPr lang="en-GB" altLang="en-US" sz="2800"/>
            </a:br>
            <a:r>
              <a:rPr lang="en-GB" altLang="en-US" sz="2800"/>
              <a:t/>
            </a:r>
            <a:br>
              <a:rPr lang="en-GB" altLang="en-US" sz="2800"/>
            </a:br>
            <a:r>
              <a:rPr lang="en-GB" altLang="en-US" sz="2800"/>
              <a:t>It can be very hard to forgive them.</a:t>
            </a:r>
            <a:br>
              <a:rPr lang="en-GB" altLang="en-US" sz="2800"/>
            </a:br>
            <a:r>
              <a:rPr lang="en-GB" altLang="en-US" sz="2800"/>
              <a:t/>
            </a:r>
            <a:br>
              <a:rPr lang="en-GB" altLang="en-US" sz="2800"/>
            </a:br>
            <a:r>
              <a:rPr lang="en-GB" altLang="en-US" sz="2800"/>
              <a:t>                                 Jesus is telling us that we need to </a:t>
            </a:r>
            <a:br>
              <a:rPr lang="en-GB" altLang="en-US" sz="2800"/>
            </a:br>
            <a:r>
              <a:rPr lang="en-GB" altLang="en-US" sz="2800"/>
              <a:t>                              pray for God to help us forgive other </a:t>
            </a:r>
            <a:br>
              <a:rPr lang="en-GB" altLang="en-US" sz="2800"/>
            </a:br>
            <a:r>
              <a:rPr lang="en-GB" altLang="en-US" sz="2800"/>
              <a:t>                              people, just as he will forgive us if </a:t>
            </a:r>
            <a:br>
              <a:rPr lang="en-GB" altLang="en-US" sz="2800"/>
            </a:br>
            <a:r>
              <a:rPr lang="en-GB" altLang="en-US" sz="2800"/>
              <a:t>                              we are truly sorry.</a:t>
            </a:r>
          </a:p>
        </p:txBody>
      </p:sp>
    </p:spTree>
    <p:extLst>
      <p:ext uri="{BB962C8B-B14F-4D97-AF65-F5344CB8AC3E}">
        <p14:creationId xmlns:p14="http://schemas.microsoft.com/office/powerpoint/2010/main" val="129348376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597" y="318913"/>
            <a:ext cx="11822806" cy="5447645"/>
          </a:xfrm>
          <a:prstGeom prst="rect">
            <a:avLst/>
          </a:prstGeom>
          <a:noFill/>
        </p:spPr>
        <p:txBody>
          <a:bodyPr wrap="square" lIns="91440" tIns="45720" rIns="91440" bIns="45720">
            <a:spAutoFit/>
          </a:bodyPr>
          <a:lstStyle/>
          <a:p>
            <a:pPr algn="ctr"/>
            <a:r>
              <a:rPr lang="en-US" sz="2800" b="0" u="sng"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Vocabulary</a:t>
            </a:r>
          </a:p>
          <a:p>
            <a:pPr algn="ctr"/>
            <a:endParaRPr lang="en-US" sz="2800" u="sng" dirty="0">
              <a:ln w="0"/>
              <a:effectLst>
                <a:outerShdw blurRad="38100" dist="19050" dir="2700000" algn="tl" rotWithShape="0">
                  <a:schemeClr val="dk1">
                    <a:alpha val="40000"/>
                  </a:schemeClr>
                </a:outerShdw>
              </a:effectLst>
              <a:latin typeface="Century Gothic" panose="020B0502020202020204" pitchFamily="34" charset="0"/>
            </a:endParaRPr>
          </a:p>
          <a:p>
            <a:pPr algn="ctr"/>
            <a:endParaRPr lang="en-US" sz="2800" u="sng"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dirty="0">
                <a:ln w="0"/>
                <a:effectLst>
                  <a:outerShdw blurRad="38100" dist="19050" dir="2700000" algn="tl" rotWithShape="0">
                    <a:schemeClr val="dk1">
                      <a:alpha val="40000"/>
                    </a:schemeClr>
                  </a:outerShdw>
                </a:effectLst>
                <a:latin typeface="Century Gothic" panose="020B0502020202020204" pitchFamily="34" charset="0"/>
              </a:rPr>
              <a:t>Fraction – A numerical quantity that is not a whole number</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dirty="0">
                <a:ln w="0"/>
                <a:effectLst>
                  <a:outerShdw blurRad="38100" dist="19050" dir="2700000" algn="tl" rotWithShape="0">
                    <a:schemeClr val="dk1">
                      <a:alpha val="40000"/>
                    </a:schemeClr>
                  </a:outerShdw>
                </a:effectLst>
                <a:latin typeface="Century Gothic" panose="020B0502020202020204" pitchFamily="34" charset="0"/>
              </a:rPr>
              <a:t>Numerator – The number at the top of a fraction that shows how many parts are being taken from the denominator</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dirty="0">
                <a:ln w="0"/>
                <a:effectLst>
                  <a:outerShdw blurRad="38100" dist="19050" dir="2700000" algn="tl" rotWithShape="0">
                    <a:schemeClr val="dk1">
                      <a:alpha val="40000"/>
                    </a:schemeClr>
                  </a:outerShdw>
                </a:effectLst>
                <a:latin typeface="Century Gothic" panose="020B0502020202020204" pitchFamily="34" charset="0"/>
              </a:rPr>
              <a:t>Denominator – The number at the bottom of a fraction which indicates how many equal parts something is divided into</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3716559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914400"/>
          </a:xfrm>
        </p:spPr>
        <p:txBody>
          <a:bodyPr>
            <a:normAutofit fontScale="90000"/>
          </a:bodyPr>
          <a:lstStyle/>
          <a:p>
            <a:pPr fontAlgn="auto">
              <a:spcAft>
                <a:spcPts val="0"/>
              </a:spcAft>
              <a:defRPr/>
            </a:pPr>
            <a:r>
              <a:rPr lang="en-GB" dirty="0"/>
              <a:t>L</a:t>
            </a:r>
            <a:r>
              <a:rPr lang="en-GB" dirty="0" smtClean="0"/>
              <a:t>ead us not into temptation</a:t>
            </a:r>
            <a:br>
              <a:rPr lang="en-GB" dirty="0" smtClean="0"/>
            </a:br>
            <a:r>
              <a:rPr lang="en-GB" dirty="0" smtClean="0"/>
              <a:t>but deliver us from evil.</a:t>
            </a:r>
            <a:endParaRPr lang="en-GB" dirty="0"/>
          </a:p>
        </p:txBody>
      </p:sp>
      <p:sp>
        <p:nvSpPr>
          <p:cNvPr id="21507" name="Content Placeholder 2"/>
          <p:cNvSpPr>
            <a:spLocks noGrp="1"/>
          </p:cNvSpPr>
          <p:nvPr>
            <p:ph sz="quarter" idx="1"/>
          </p:nvPr>
        </p:nvSpPr>
        <p:spPr>
          <a:xfrm>
            <a:off x="1825625" y="1527175"/>
            <a:ext cx="8504238" cy="4572000"/>
          </a:xfrm>
        </p:spPr>
        <p:txBody>
          <a:bodyPr/>
          <a:lstStyle/>
          <a:p>
            <a:pPr>
              <a:buFont typeface="Wingdings 2" panose="05020102010507070707" pitchFamily="18" charset="2"/>
              <a:buNone/>
            </a:pPr>
            <a:r>
              <a:rPr lang="en-GB" altLang="en-US" smtClean="0"/>
              <a:t>    Life is full of good things for us to explore.  </a:t>
            </a:r>
            <a:br>
              <a:rPr lang="en-GB" altLang="en-US" smtClean="0"/>
            </a:br>
            <a:r>
              <a:rPr lang="en-GB" altLang="en-US" smtClean="0"/>
              <a:t>God gives us loads of things that we can choose to do.</a:t>
            </a:r>
          </a:p>
          <a:p>
            <a:pPr>
              <a:buFont typeface="Wingdings 2" panose="05020102010507070707" pitchFamily="18" charset="2"/>
              <a:buNone/>
            </a:pPr>
            <a:endParaRPr lang="en-GB" altLang="en-US" sz="3200"/>
          </a:p>
          <a:p>
            <a:pPr>
              <a:buFont typeface="Wingdings 2" panose="05020102010507070707" pitchFamily="18" charset="2"/>
              <a:buNone/>
            </a:pPr>
            <a:r>
              <a:rPr lang="en-GB" altLang="en-US" sz="3200"/>
              <a:t>                       </a:t>
            </a:r>
            <a:r>
              <a:rPr lang="en-GB" altLang="en-US" smtClean="0"/>
              <a:t>We all know that we can make bad choices</a:t>
            </a:r>
            <a:br>
              <a:rPr lang="en-GB" altLang="en-US" smtClean="0"/>
            </a:br>
            <a:r>
              <a:rPr lang="en-GB" altLang="en-US" smtClean="0"/>
              <a:t>                       sometimes.</a:t>
            </a:r>
          </a:p>
          <a:p>
            <a:pPr>
              <a:buFont typeface="Wingdings 2" panose="05020102010507070707" pitchFamily="18" charset="2"/>
              <a:buNone/>
            </a:pPr>
            <a:endParaRPr lang="en-GB" altLang="en-US" smtClean="0"/>
          </a:p>
          <a:p>
            <a:pPr>
              <a:buFont typeface="Wingdings 2" panose="05020102010507070707" pitchFamily="18" charset="2"/>
              <a:buNone/>
            </a:pPr>
            <a:r>
              <a:rPr lang="en-GB" altLang="en-US" sz="2000"/>
              <a:t/>
            </a:r>
            <a:br>
              <a:rPr lang="en-GB" altLang="en-US" sz="2000"/>
            </a:br>
            <a:r>
              <a:rPr lang="en-GB" altLang="en-US" smtClean="0"/>
              <a:t>This part of the prayer is asking God to help us avoid doing things that we know we shouldn’t.</a:t>
            </a:r>
          </a:p>
        </p:txBody>
      </p:sp>
      <p:pic>
        <p:nvPicPr>
          <p:cNvPr id="21508" name="Picture 1" descr="C:\Users\Rose and Crown\Pictures\Microsoft Clip Organizer\j0423848.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2571750"/>
            <a:ext cx="180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953402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D6EA878-69A4-174F-BF75-0C79E0213488}"/>
                  </a:ext>
                </a:extLst>
              </p:cNvPr>
              <p:cNvSpPr txBox="1"/>
              <p:nvPr/>
            </p:nvSpPr>
            <p:spPr>
              <a:xfrm>
                <a:off x="3168202" y="515154"/>
                <a:ext cx="480901" cy="13828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4800" i="1" smtClean="0">
                              <a:latin typeface="Cambria Math" panose="02040503050406030204" pitchFamily="18" charset="0"/>
                            </a:rPr>
                          </m:ctrlPr>
                        </m:fPr>
                        <m:num>
                          <m:r>
                            <a:rPr lang="en-GB" sz="4800" b="0" i="1" smtClean="0">
                              <a:latin typeface="Cambria Math" panose="02040503050406030204" pitchFamily="18" charset="0"/>
                            </a:rPr>
                            <m:t>1</m:t>
                          </m:r>
                        </m:num>
                        <m:den>
                          <m:r>
                            <a:rPr lang="en-GB" sz="4800" b="0" i="1" smtClean="0">
                              <a:latin typeface="Cambria Math" panose="02040503050406030204" pitchFamily="18" charset="0"/>
                            </a:rPr>
                            <m:t>2</m:t>
                          </m:r>
                        </m:den>
                      </m:f>
                    </m:oMath>
                  </m:oMathPara>
                </a14:m>
                <a:endParaRPr lang="en-GB" sz="4800" dirty="0"/>
              </a:p>
            </p:txBody>
          </p:sp>
        </mc:Choice>
        <mc:Fallback xmlns="">
          <p:sp>
            <p:nvSpPr>
              <p:cNvPr id="4" name="TextBox 3">
                <a:extLst>
                  <a:ext uri="{FF2B5EF4-FFF2-40B4-BE49-F238E27FC236}">
                    <a16:creationId xmlns:a16="http://schemas.microsoft.com/office/drawing/2014/main" id="{7D6EA878-69A4-174F-BF75-0C79E0213488}"/>
                  </a:ext>
                </a:extLst>
              </p:cNvPr>
              <p:cNvSpPr txBox="1">
                <a:spLocks noRot="1" noChangeAspect="1" noMove="1" noResize="1" noEditPoints="1" noAdjustHandles="1" noChangeArrowheads="1" noChangeShapeType="1" noTextEdit="1"/>
              </p:cNvSpPr>
              <p:nvPr/>
            </p:nvSpPr>
            <p:spPr>
              <a:xfrm>
                <a:off x="3168202" y="515154"/>
                <a:ext cx="480901" cy="1382879"/>
              </a:xfrm>
              <a:prstGeom prst="rect">
                <a:avLst/>
              </a:prstGeom>
              <a:blipFill>
                <a:blip r:embed="rId2"/>
                <a:stretch>
                  <a:fillRect l="-25641" t="-917" r="-28205" b="-146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80B571D-A2C8-9946-8EFD-5347D6607407}"/>
                  </a:ext>
                </a:extLst>
              </p:cNvPr>
              <p:cNvSpPr txBox="1"/>
              <p:nvPr/>
            </p:nvSpPr>
            <p:spPr>
              <a:xfrm>
                <a:off x="4994855" y="515154"/>
                <a:ext cx="480901" cy="13876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4800" i="1" smtClean="0">
                              <a:latin typeface="Cambria Math" panose="02040503050406030204" pitchFamily="18" charset="0"/>
                            </a:rPr>
                          </m:ctrlPr>
                        </m:fPr>
                        <m:num>
                          <m:r>
                            <a:rPr lang="en-GB" sz="4800" b="0" i="1" smtClean="0">
                              <a:latin typeface="Cambria Math" panose="02040503050406030204" pitchFamily="18" charset="0"/>
                            </a:rPr>
                            <m:t>1</m:t>
                          </m:r>
                        </m:num>
                        <m:den>
                          <m:r>
                            <a:rPr lang="en-GB" sz="4800" b="0" i="1" smtClean="0">
                              <a:latin typeface="Cambria Math" panose="02040503050406030204" pitchFamily="18" charset="0"/>
                            </a:rPr>
                            <m:t>3</m:t>
                          </m:r>
                        </m:den>
                      </m:f>
                    </m:oMath>
                  </m:oMathPara>
                </a14:m>
                <a:endParaRPr lang="en-GB" sz="4800" dirty="0"/>
              </a:p>
            </p:txBody>
          </p:sp>
        </mc:Choice>
        <mc:Fallback xmlns="">
          <p:sp>
            <p:nvSpPr>
              <p:cNvPr id="5" name="TextBox 4">
                <a:extLst>
                  <a:ext uri="{FF2B5EF4-FFF2-40B4-BE49-F238E27FC236}">
                    <a16:creationId xmlns:a16="http://schemas.microsoft.com/office/drawing/2014/main" id="{E80B571D-A2C8-9946-8EFD-5347D6607407}"/>
                  </a:ext>
                </a:extLst>
              </p:cNvPr>
              <p:cNvSpPr txBox="1">
                <a:spLocks noRot="1" noChangeAspect="1" noMove="1" noResize="1" noEditPoints="1" noAdjustHandles="1" noChangeArrowheads="1" noChangeShapeType="1" noTextEdit="1"/>
              </p:cNvSpPr>
              <p:nvPr/>
            </p:nvSpPr>
            <p:spPr>
              <a:xfrm>
                <a:off x="4994855" y="515154"/>
                <a:ext cx="480901" cy="1387688"/>
              </a:xfrm>
              <a:prstGeom prst="rect">
                <a:avLst/>
              </a:prstGeom>
              <a:blipFill>
                <a:blip r:embed="rId3"/>
                <a:stretch>
                  <a:fillRect l="-25641" t="-909" r="-25641"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B4BD2AA-9FA8-9E4B-9D27-9265EC578C86}"/>
                  </a:ext>
                </a:extLst>
              </p:cNvPr>
              <p:cNvSpPr txBox="1"/>
              <p:nvPr/>
            </p:nvSpPr>
            <p:spPr>
              <a:xfrm>
                <a:off x="6821508" y="515153"/>
                <a:ext cx="480901" cy="13828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4800" i="1" smtClean="0">
                              <a:latin typeface="Cambria Math" panose="02040503050406030204" pitchFamily="18" charset="0"/>
                            </a:rPr>
                          </m:ctrlPr>
                        </m:fPr>
                        <m:num>
                          <m:r>
                            <a:rPr lang="en-GB" sz="4800" b="0" i="1" smtClean="0">
                              <a:latin typeface="Cambria Math" panose="02040503050406030204" pitchFamily="18" charset="0"/>
                            </a:rPr>
                            <m:t>1</m:t>
                          </m:r>
                        </m:num>
                        <m:den>
                          <m:r>
                            <a:rPr lang="en-GB" sz="4800" b="0" i="1" smtClean="0">
                              <a:latin typeface="Cambria Math" panose="02040503050406030204" pitchFamily="18" charset="0"/>
                            </a:rPr>
                            <m:t>4</m:t>
                          </m:r>
                        </m:den>
                      </m:f>
                    </m:oMath>
                  </m:oMathPara>
                </a14:m>
                <a:endParaRPr lang="en-GB" sz="4800" dirty="0"/>
              </a:p>
            </p:txBody>
          </p:sp>
        </mc:Choice>
        <mc:Fallback xmlns="">
          <p:sp>
            <p:nvSpPr>
              <p:cNvPr id="6" name="TextBox 5">
                <a:extLst>
                  <a:ext uri="{FF2B5EF4-FFF2-40B4-BE49-F238E27FC236}">
                    <a16:creationId xmlns:a16="http://schemas.microsoft.com/office/drawing/2014/main" id="{2B4BD2AA-9FA8-9E4B-9D27-9265EC578C86}"/>
                  </a:ext>
                </a:extLst>
              </p:cNvPr>
              <p:cNvSpPr txBox="1">
                <a:spLocks noRot="1" noChangeAspect="1" noMove="1" noResize="1" noEditPoints="1" noAdjustHandles="1" noChangeArrowheads="1" noChangeShapeType="1" noTextEdit="1"/>
              </p:cNvSpPr>
              <p:nvPr/>
            </p:nvSpPr>
            <p:spPr>
              <a:xfrm>
                <a:off x="6821508" y="515153"/>
                <a:ext cx="480901" cy="1382879"/>
              </a:xfrm>
              <a:prstGeom prst="rect">
                <a:avLst/>
              </a:prstGeom>
              <a:blipFill>
                <a:blip r:embed="rId4"/>
                <a:stretch>
                  <a:fillRect l="-25641" t="-917" r="-25641" b="-146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1D0E1A5-09DC-2D4D-A24B-1A7A20472631}"/>
                  </a:ext>
                </a:extLst>
              </p:cNvPr>
              <p:cNvSpPr txBox="1"/>
              <p:nvPr/>
            </p:nvSpPr>
            <p:spPr>
              <a:xfrm>
                <a:off x="8648161" y="515153"/>
                <a:ext cx="480901" cy="13828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4800" i="1" smtClean="0">
                              <a:latin typeface="Cambria Math" panose="02040503050406030204" pitchFamily="18" charset="0"/>
                            </a:rPr>
                          </m:ctrlPr>
                        </m:fPr>
                        <m:num>
                          <m:r>
                            <a:rPr lang="en-GB" sz="4800" b="0" i="1" smtClean="0">
                              <a:latin typeface="Cambria Math" panose="02040503050406030204" pitchFamily="18" charset="0"/>
                            </a:rPr>
                            <m:t>1</m:t>
                          </m:r>
                        </m:num>
                        <m:den>
                          <m:r>
                            <a:rPr lang="en-GB" sz="4800" b="0" i="1" smtClean="0">
                              <a:latin typeface="Cambria Math" panose="02040503050406030204" pitchFamily="18" charset="0"/>
                            </a:rPr>
                            <m:t>5</m:t>
                          </m:r>
                        </m:den>
                      </m:f>
                    </m:oMath>
                  </m:oMathPara>
                </a14:m>
                <a:endParaRPr lang="en-GB" sz="4800" dirty="0"/>
              </a:p>
            </p:txBody>
          </p:sp>
        </mc:Choice>
        <mc:Fallback xmlns="">
          <p:sp>
            <p:nvSpPr>
              <p:cNvPr id="7" name="TextBox 6">
                <a:extLst>
                  <a:ext uri="{FF2B5EF4-FFF2-40B4-BE49-F238E27FC236}">
                    <a16:creationId xmlns:a16="http://schemas.microsoft.com/office/drawing/2014/main" id="{61D0E1A5-09DC-2D4D-A24B-1A7A20472631}"/>
                  </a:ext>
                </a:extLst>
              </p:cNvPr>
              <p:cNvSpPr txBox="1">
                <a:spLocks noRot="1" noChangeAspect="1" noMove="1" noResize="1" noEditPoints="1" noAdjustHandles="1" noChangeArrowheads="1" noChangeShapeType="1" noTextEdit="1"/>
              </p:cNvSpPr>
              <p:nvPr/>
            </p:nvSpPr>
            <p:spPr>
              <a:xfrm>
                <a:off x="8648161" y="515153"/>
                <a:ext cx="480901" cy="1382879"/>
              </a:xfrm>
              <a:prstGeom prst="rect">
                <a:avLst/>
              </a:prstGeom>
              <a:blipFill>
                <a:blip r:embed="rId5"/>
                <a:stretch>
                  <a:fillRect l="-28205" t="-917" r="-28205" b="-15596"/>
                </a:stretch>
              </a:blipFill>
            </p:spPr>
            <p:txBody>
              <a:bodyPr/>
              <a:lstStyle/>
              <a:p>
                <a:r>
                  <a:rPr lang="en-US">
                    <a:noFill/>
                  </a:rPr>
                  <a:t> </a:t>
                </a:r>
              </a:p>
            </p:txBody>
          </p:sp>
        </mc:Fallback>
      </mc:AlternateContent>
      <p:sp>
        <p:nvSpPr>
          <p:cNvPr id="8" name="Rectangle 7">
            <a:extLst>
              <a:ext uri="{FF2B5EF4-FFF2-40B4-BE49-F238E27FC236}">
                <a16:creationId xmlns:a16="http://schemas.microsoft.com/office/drawing/2014/main" id="{DDECA994-EA4F-7243-9074-C655D49046C8}"/>
              </a:ext>
            </a:extLst>
          </p:cNvPr>
          <p:cNvSpPr/>
          <p:nvPr/>
        </p:nvSpPr>
        <p:spPr>
          <a:xfrm>
            <a:off x="351058" y="2735515"/>
            <a:ext cx="11330079" cy="3416320"/>
          </a:xfrm>
          <a:prstGeom prst="rect">
            <a:avLst/>
          </a:prstGeom>
          <a:noFill/>
        </p:spPr>
        <p:txBody>
          <a:bodyPr wrap="square" lIns="91440" tIns="45720" rIns="91440" bIns="45720">
            <a:spAutoFit/>
          </a:bodyPr>
          <a:lstStyle/>
          <a:p>
            <a:r>
              <a:rPr lang="en-US" sz="2400" dirty="0">
                <a:ln w="0"/>
                <a:effectLst>
                  <a:outerShdw blurRad="38100" dist="19050" dir="2700000" algn="tl" rotWithShape="0">
                    <a:schemeClr val="dk1">
                      <a:alpha val="40000"/>
                    </a:schemeClr>
                  </a:outerShdw>
                </a:effectLst>
                <a:latin typeface="Century Gothic" panose="020B0502020202020204" pitchFamily="34" charset="0"/>
              </a:rPr>
              <a:t>What’s the same?</a:t>
            </a:r>
          </a:p>
          <a:p>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What’s different?</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p>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p>
            <a:r>
              <a:rPr lang="en-US" sz="2400" dirty="0">
                <a:ln w="0"/>
                <a:effectLst>
                  <a:outerShdw blurRad="38100" dist="19050" dir="2700000" algn="tl" rotWithShape="0">
                    <a:schemeClr val="dk1">
                      <a:alpha val="40000"/>
                    </a:schemeClr>
                  </a:outerShdw>
                </a:effectLst>
                <a:latin typeface="Century Gothic" panose="020B0502020202020204" pitchFamily="34" charset="0"/>
              </a:rPr>
              <a:t>What do you know about these?</a:t>
            </a:r>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374655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E77934-BFC0-3641-B54C-54D51EE9183A}"/>
              </a:ext>
            </a:extLst>
          </p:cNvPr>
          <p:cNvSpPr/>
          <p:nvPr/>
        </p:nvSpPr>
        <p:spPr>
          <a:xfrm>
            <a:off x="431753" y="300157"/>
            <a:ext cx="11577404" cy="1200329"/>
          </a:xfrm>
          <a:prstGeom prst="rect">
            <a:avLst/>
          </a:prstGeom>
          <a:noFill/>
        </p:spPr>
        <p:txBody>
          <a:bodyPr wrap="square" lIns="91440" tIns="45720" rIns="91440" bIns="45720">
            <a:spAutoFit/>
          </a:bodyPr>
          <a:lstStyle/>
          <a:p>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When dividing, you divide in to equal parts. </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For example, 1/4 of </a:t>
            </a:r>
            <a:r>
              <a:rPr lang="en-US" sz="2400" dirty="0">
                <a:ln w="0"/>
                <a:effectLst>
                  <a:outerShdw blurRad="38100" dist="19050" dir="2700000" algn="tl" rotWithShape="0">
                    <a:schemeClr val="dk1">
                      <a:alpha val="40000"/>
                    </a:schemeClr>
                  </a:outerShdw>
                </a:effectLst>
                <a:latin typeface="Century Gothic" panose="020B0502020202020204" pitchFamily="34" charset="0"/>
              </a:rPr>
              <a:t>560</a:t>
            </a:r>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 means we are dividing </a:t>
            </a:r>
            <a:r>
              <a:rPr lang="en-US" sz="2400" dirty="0">
                <a:ln w="0"/>
                <a:effectLst>
                  <a:outerShdw blurRad="38100" dist="19050" dir="2700000" algn="tl" rotWithShape="0">
                    <a:schemeClr val="dk1">
                      <a:alpha val="40000"/>
                    </a:schemeClr>
                  </a:outerShdw>
                </a:effectLst>
                <a:latin typeface="Century Gothic" panose="020B0502020202020204" pitchFamily="34" charset="0"/>
              </a:rPr>
              <a:t>560</a:t>
            </a:r>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 in to 4 equal parts. </a:t>
            </a:r>
          </a:p>
        </p:txBody>
      </p:sp>
      <p:sp>
        <p:nvSpPr>
          <p:cNvPr id="15" name="Rectangle 14">
            <a:extLst>
              <a:ext uri="{FF2B5EF4-FFF2-40B4-BE49-F238E27FC236}">
                <a16:creationId xmlns:a16="http://schemas.microsoft.com/office/drawing/2014/main" id="{0C1B9724-1671-2840-A81F-AE40505C08F3}"/>
              </a:ext>
            </a:extLst>
          </p:cNvPr>
          <p:cNvSpPr/>
          <p:nvPr/>
        </p:nvSpPr>
        <p:spPr>
          <a:xfrm>
            <a:off x="3100589"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8BEA0DC-1DD0-B448-B11C-6BD58ED0BF1E}"/>
              </a:ext>
            </a:extLst>
          </p:cNvPr>
          <p:cNvSpPr/>
          <p:nvPr/>
        </p:nvSpPr>
        <p:spPr>
          <a:xfrm>
            <a:off x="4427113"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9C069C6-E306-C845-B5F4-AB7FE9EEAE9E}"/>
              </a:ext>
            </a:extLst>
          </p:cNvPr>
          <p:cNvSpPr/>
          <p:nvPr/>
        </p:nvSpPr>
        <p:spPr>
          <a:xfrm>
            <a:off x="5753637"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AC63193-008D-2045-A204-BEB6DE6201CC}"/>
              </a:ext>
            </a:extLst>
          </p:cNvPr>
          <p:cNvSpPr/>
          <p:nvPr/>
        </p:nvSpPr>
        <p:spPr>
          <a:xfrm>
            <a:off x="7080161"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 Brace 18">
            <a:extLst>
              <a:ext uri="{FF2B5EF4-FFF2-40B4-BE49-F238E27FC236}">
                <a16:creationId xmlns:a16="http://schemas.microsoft.com/office/drawing/2014/main" id="{C930960D-A18A-5943-8CC4-C6461694563D}"/>
              </a:ext>
            </a:extLst>
          </p:cNvPr>
          <p:cNvSpPr/>
          <p:nvPr/>
        </p:nvSpPr>
        <p:spPr>
          <a:xfrm rot="5400000">
            <a:off x="5302688" y="840537"/>
            <a:ext cx="592806" cy="4481850"/>
          </a:xfrm>
          <a:prstGeom prst="leftBrace">
            <a:avLst>
              <a:gd name="adj1" fmla="val 8333"/>
              <a:gd name="adj2" fmla="val 5120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ectangle 19">
            <a:extLst>
              <a:ext uri="{FF2B5EF4-FFF2-40B4-BE49-F238E27FC236}">
                <a16:creationId xmlns:a16="http://schemas.microsoft.com/office/drawing/2014/main" id="{9641F6AB-1566-2643-8408-09B2FE94AEE2}"/>
              </a:ext>
            </a:extLst>
          </p:cNvPr>
          <p:cNvSpPr/>
          <p:nvPr/>
        </p:nvSpPr>
        <p:spPr>
          <a:xfrm>
            <a:off x="5090375" y="2119372"/>
            <a:ext cx="867545"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560</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cxnSp>
        <p:nvCxnSpPr>
          <p:cNvPr id="22" name="Straight Connector 21">
            <a:extLst>
              <a:ext uri="{FF2B5EF4-FFF2-40B4-BE49-F238E27FC236}">
                <a16:creationId xmlns:a16="http://schemas.microsoft.com/office/drawing/2014/main" id="{338B6FDF-0B35-0B48-AAA3-8D2E250CAFEB}"/>
              </a:ext>
            </a:extLst>
          </p:cNvPr>
          <p:cNvCxnSpPr/>
          <p:nvPr/>
        </p:nvCxnSpPr>
        <p:spPr>
          <a:xfrm flipH="1">
            <a:off x="1001172" y="5502822"/>
            <a:ext cx="0" cy="824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69D23BB-91D8-8548-9157-8C180C9B8F09}"/>
              </a:ext>
            </a:extLst>
          </p:cNvPr>
          <p:cNvCxnSpPr/>
          <p:nvPr/>
        </p:nvCxnSpPr>
        <p:spPr>
          <a:xfrm>
            <a:off x="1001172" y="5502822"/>
            <a:ext cx="18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D3CADEC-EFDE-B942-8ED4-46FF9DB1BAF6}"/>
              </a:ext>
            </a:extLst>
          </p:cNvPr>
          <p:cNvSpPr/>
          <p:nvPr/>
        </p:nvSpPr>
        <p:spPr>
          <a:xfrm>
            <a:off x="1185770" y="5591781"/>
            <a:ext cx="1467068"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5  6  0</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5" name="Rectangle 24">
            <a:extLst>
              <a:ext uri="{FF2B5EF4-FFF2-40B4-BE49-F238E27FC236}">
                <a16:creationId xmlns:a16="http://schemas.microsoft.com/office/drawing/2014/main" id="{92B8CCD1-C088-6246-8E20-AD4DA1F86E5E}"/>
              </a:ext>
            </a:extLst>
          </p:cNvPr>
          <p:cNvSpPr/>
          <p:nvPr/>
        </p:nvSpPr>
        <p:spPr>
          <a:xfrm>
            <a:off x="431753" y="5591781"/>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4</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6" name="Rectangle 25">
            <a:extLst>
              <a:ext uri="{FF2B5EF4-FFF2-40B4-BE49-F238E27FC236}">
                <a16:creationId xmlns:a16="http://schemas.microsoft.com/office/drawing/2014/main" id="{9BCBEBE2-DDFB-2A47-98E5-5C1A734D586A}"/>
              </a:ext>
            </a:extLst>
          </p:cNvPr>
          <p:cNvSpPr/>
          <p:nvPr/>
        </p:nvSpPr>
        <p:spPr>
          <a:xfrm>
            <a:off x="1185770" y="4819050"/>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1</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7" name="Rectangle 26">
            <a:extLst>
              <a:ext uri="{FF2B5EF4-FFF2-40B4-BE49-F238E27FC236}">
                <a16:creationId xmlns:a16="http://schemas.microsoft.com/office/drawing/2014/main" id="{88305662-681D-2641-AE08-D7A217BA5628}"/>
              </a:ext>
            </a:extLst>
          </p:cNvPr>
          <p:cNvSpPr/>
          <p:nvPr/>
        </p:nvSpPr>
        <p:spPr>
          <a:xfrm>
            <a:off x="1698731" y="4819049"/>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4</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8" name="Rectangle 27">
            <a:extLst>
              <a:ext uri="{FF2B5EF4-FFF2-40B4-BE49-F238E27FC236}">
                <a16:creationId xmlns:a16="http://schemas.microsoft.com/office/drawing/2014/main" id="{5553A8BD-C409-7848-9FD6-F96CF087F19C}"/>
              </a:ext>
            </a:extLst>
          </p:cNvPr>
          <p:cNvSpPr/>
          <p:nvPr/>
        </p:nvSpPr>
        <p:spPr>
          <a:xfrm>
            <a:off x="2211692" y="4819048"/>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0</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9" name="Rectangle 28">
            <a:extLst>
              <a:ext uri="{FF2B5EF4-FFF2-40B4-BE49-F238E27FC236}">
                <a16:creationId xmlns:a16="http://schemas.microsoft.com/office/drawing/2014/main" id="{8277168A-A558-6145-A32A-585DCB96A8F4}"/>
              </a:ext>
            </a:extLst>
          </p:cNvPr>
          <p:cNvSpPr/>
          <p:nvPr/>
        </p:nvSpPr>
        <p:spPr>
          <a:xfrm>
            <a:off x="1606398" y="5591781"/>
            <a:ext cx="312906" cy="369332"/>
          </a:xfrm>
          <a:prstGeom prst="rect">
            <a:avLst/>
          </a:prstGeom>
        </p:spPr>
        <p:txBody>
          <a:bodyPr wrap="none">
            <a:spAutoFit/>
          </a:bodyPr>
          <a:lstStyle/>
          <a:p>
            <a:r>
              <a:rPr lang="en-US" dirty="0">
                <a:ln w="0"/>
                <a:solidFill>
                  <a:srgbClr val="FF0000"/>
                </a:solidFill>
                <a:effectLst>
                  <a:outerShdw blurRad="38100" dist="19050" dir="2700000" algn="tl" rotWithShape="0">
                    <a:schemeClr val="dk1">
                      <a:alpha val="40000"/>
                    </a:schemeClr>
                  </a:outerShdw>
                </a:effectLst>
                <a:latin typeface="Century Gothic" panose="020B0502020202020204" pitchFamily="34" charset="0"/>
              </a:rPr>
              <a:t>1</a:t>
            </a:r>
            <a:endParaRPr lang="en-US" sz="2000" dirty="0">
              <a:ln w="0"/>
              <a:solidFill>
                <a:srgbClr val="FF0000"/>
              </a:solidFill>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309784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E77934-BFC0-3641-B54C-54D51EE9183A}"/>
              </a:ext>
            </a:extLst>
          </p:cNvPr>
          <p:cNvSpPr/>
          <p:nvPr/>
        </p:nvSpPr>
        <p:spPr>
          <a:xfrm>
            <a:off x="431753" y="300157"/>
            <a:ext cx="11577404" cy="1569660"/>
          </a:xfrm>
          <a:prstGeom prst="rect">
            <a:avLst/>
          </a:prstGeom>
          <a:noFill/>
        </p:spPr>
        <p:txBody>
          <a:bodyPr wrap="square" lIns="91440" tIns="45720" rIns="91440" bIns="45720">
            <a:spAutoFit/>
          </a:bodyPr>
          <a:lstStyle/>
          <a:p>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However, sometimes we may be given a fraction of amount where we need to work out the original number.</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r>
              <a:rPr lang="en-US" sz="240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e.g. 3/4 of a number is 51</a:t>
            </a:r>
          </a:p>
        </p:txBody>
      </p:sp>
      <p:sp>
        <p:nvSpPr>
          <p:cNvPr id="15" name="Rectangle 14">
            <a:extLst>
              <a:ext uri="{FF2B5EF4-FFF2-40B4-BE49-F238E27FC236}">
                <a16:creationId xmlns:a16="http://schemas.microsoft.com/office/drawing/2014/main" id="{0C1B9724-1671-2840-A81F-AE40505C08F3}"/>
              </a:ext>
            </a:extLst>
          </p:cNvPr>
          <p:cNvSpPr/>
          <p:nvPr/>
        </p:nvSpPr>
        <p:spPr>
          <a:xfrm>
            <a:off x="3100589"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8BEA0DC-1DD0-B448-B11C-6BD58ED0BF1E}"/>
              </a:ext>
            </a:extLst>
          </p:cNvPr>
          <p:cNvSpPr/>
          <p:nvPr/>
        </p:nvSpPr>
        <p:spPr>
          <a:xfrm>
            <a:off x="4427113"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9C069C6-E306-C845-B5F4-AB7FE9EEAE9E}"/>
              </a:ext>
            </a:extLst>
          </p:cNvPr>
          <p:cNvSpPr/>
          <p:nvPr/>
        </p:nvSpPr>
        <p:spPr>
          <a:xfrm>
            <a:off x="5753637"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AC63193-008D-2045-A204-BEB6DE6201CC}"/>
              </a:ext>
            </a:extLst>
          </p:cNvPr>
          <p:cNvSpPr/>
          <p:nvPr/>
        </p:nvSpPr>
        <p:spPr>
          <a:xfrm>
            <a:off x="7080161" y="342900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 Brace 18">
            <a:extLst>
              <a:ext uri="{FF2B5EF4-FFF2-40B4-BE49-F238E27FC236}">
                <a16:creationId xmlns:a16="http://schemas.microsoft.com/office/drawing/2014/main" id="{C930960D-A18A-5943-8CC4-C6461694563D}"/>
              </a:ext>
            </a:extLst>
          </p:cNvPr>
          <p:cNvSpPr/>
          <p:nvPr/>
        </p:nvSpPr>
        <p:spPr>
          <a:xfrm rot="16200000">
            <a:off x="4724014" y="3122478"/>
            <a:ext cx="592806" cy="3015410"/>
          </a:xfrm>
          <a:prstGeom prst="leftBrace">
            <a:avLst>
              <a:gd name="adj1" fmla="val 8333"/>
              <a:gd name="adj2" fmla="val 5120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ectangle 19">
            <a:extLst>
              <a:ext uri="{FF2B5EF4-FFF2-40B4-BE49-F238E27FC236}">
                <a16:creationId xmlns:a16="http://schemas.microsoft.com/office/drawing/2014/main" id="{9641F6AB-1566-2643-8408-09B2FE94AEE2}"/>
              </a:ext>
            </a:extLst>
          </p:cNvPr>
          <p:cNvSpPr/>
          <p:nvPr/>
        </p:nvSpPr>
        <p:spPr>
          <a:xfrm>
            <a:off x="4656602" y="5058632"/>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51</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1" name="Oval Callout 20">
            <a:extLst>
              <a:ext uri="{FF2B5EF4-FFF2-40B4-BE49-F238E27FC236}">
                <a16:creationId xmlns:a16="http://schemas.microsoft.com/office/drawing/2014/main" id="{FE4EE3B0-8441-6C41-90E4-4DCFF8AC6C36}"/>
              </a:ext>
            </a:extLst>
          </p:cNvPr>
          <p:cNvSpPr/>
          <p:nvPr/>
        </p:nvSpPr>
        <p:spPr>
          <a:xfrm>
            <a:off x="7080161" y="5212088"/>
            <a:ext cx="4729767" cy="1423412"/>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How can we use this information to find the original number?</a:t>
            </a:r>
          </a:p>
        </p:txBody>
      </p:sp>
    </p:spTree>
    <p:extLst>
      <p:ext uri="{BB962C8B-B14F-4D97-AF65-F5344CB8AC3E}">
        <p14:creationId xmlns:p14="http://schemas.microsoft.com/office/powerpoint/2010/main" val="66074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C1B9724-1671-2840-A81F-AE40505C08F3}"/>
              </a:ext>
            </a:extLst>
          </p:cNvPr>
          <p:cNvSpPr/>
          <p:nvPr/>
        </p:nvSpPr>
        <p:spPr>
          <a:xfrm>
            <a:off x="2974859" y="8115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8BEA0DC-1DD0-B448-B11C-6BD58ED0BF1E}"/>
              </a:ext>
            </a:extLst>
          </p:cNvPr>
          <p:cNvSpPr/>
          <p:nvPr/>
        </p:nvSpPr>
        <p:spPr>
          <a:xfrm>
            <a:off x="4301383" y="8115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9C069C6-E306-C845-B5F4-AB7FE9EEAE9E}"/>
              </a:ext>
            </a:extLst>
          </p:cNvPr>
          <p:cNvSpPr/>
          <p:nvPr/>
        </p:nvSpPr>
        <p:spPr>
          <a:xfrm>
            <a:off x="5627907" y="8115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AC63193-008D-2045-A204-BEB6DE6201CC}"/>
              </a:ext>
            </a:extLst>
          </p:cNvPr>
          <p:cNvSpPr/>
          <p:nvPr/>
        </p:nvSpPr>
        <p:spPr>
          <a:xfrm>
            <a:off x="6954431" y="8115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 Brace 18">
            <a:extLst>
              <a:ext uri="{FF2B5EF4-FFF2-40B4-BE49-F238E27FC236}">
                <a16:creationId xmlns:a16="http://schemas.microsoft.com/office/drawing/2014/main" id="{C930960D-A18A-5943-8CC4-C6461694563D}"/>
              </a:ext>
            </a:extLst>
          </p:cNvPr>
          <p:cNvSpPr/>
          <p:nvPr/>
        </p:nvSpPr>
        <p:spPr>
          <a:xfrm rot="16200000">
            <a:off x="4598284" y="505008"/>
            <a:ext cx="592806" cy="3015410"/>
          </a:xfrm>
          <a:prstGeom prst="leftBrace">
            <a:avLst>
              <a:gd name="adj1" fmla="val 8333"/>
              <a:gd name="adj2" fmla="val 5120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ectangle 19">
            <a:extLst>
              <a:ext uri="{FF2B5EF4-FFF2-40B4-BE49-F238E27FC236}">
                <a16:creationId xmlns:a16="http://schemas.microsoft.com/office/drawing/2014/main" id="{9641F6AB-1566-2643-8408-09B2FE94AEE2}"/>
              </a:ext>
            </a:extLst>
          </p:cNvPr>
          <p:cNvSpPr/>
          <p:nvPr/>
        </p:nvSpPr>
        <p:spPr>
          <a:xfrm>
            <a:off x="4530872" y="2441162"/>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51</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cxnSp>
        <p:nvCxnSpPr>
          <p:cNvPr id="10" name="Straight Connector 9">
            <a:extLst>
              <a:ext uri="{FF2B5EF4-FFF2-40B4-BE49-F238E27FC236}">
                <a16:creationId xmlns:a16="http://schemas.microsoft.com/office/drawing/2014/main" id="{6748D7BB-D35C-894F-A007-3E7FC14DDBB5}"/>
              </a:ext>
            </a:extLst>
          </p:cNvPr>
          <p:cNvCxnSpPr/>
          <p:nvPr/>
        </p:nvCxnSpPr>
        <p:spPr>
          <a:xfrm flipH="1">
            <a:off x="1024032" y="3709711"/>
            <a:ext cx="0" cy="824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0FAE798-2BFC-0249-866E-8B226E6D88C8}"/>
              </a:ext>
            </a:extLst>
          </p:cNvPr>
          <p:cNvCxnSpPr/>
          <p:nvPr/>
        </p:nvCxnSpPr>
        <p:spPr>
          <a:xfrm>
            <a:off x="1024032" y="3709711"/>
            <a:ext cx="18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35DFFE0-8D5A-A247-8134-A8A038B6BC82}"/>
              </a:ext>
            </a:extLst>
          </p:cNvPr>
          <p:cNvSpPr/>
          <p:nvPr/>
        </p:nvSpPr>
        <p:spPr>
          <a:xfrm>
            <a:off x="1208630" y="3798670"/>
            <a:ext cx="1210588"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5  1  </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13" name="Rectangle 12">
            <a:extLst>
              <a:ext uri="{FF2B5EF4-FFF2-40B4-BE49-F238E27FC236}">
                <a16:creationId xmlns:a16="http://schemas.microsoft.com/office/drawing/2014/main" id="{E38F2007-4E97-0740-BF39-817F51A03D35}"/>
              </a:ext>
            </a:extLst>
          </p:cNvPr>
          <p:cNvSpPr/>
          <p:nvPr/>
        </p:nvSpPr>
        <p:spPr>
          <a:xfrm>
            <a:off x="454613" y="3798670"/>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3</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14" name="Rectangle 13">
            <a:extLst>
              <a:ext uri="{FF2B5EF4-FFF2-40B4-BE49-F238E27FC236}">
                <a16:creationId xmlns:a16="http://schemas.microsoft.com/office/drawing/2014/main" id="{9CD00501-BE76-B84C-B453-76BD6600DF5A}"/>
              </a:ext>
            </a:extLst>
          </p:cNvPr>
          <p:cNvSpPr/>
          <p:nvPr/>
        </p:nvSpPr>
        <p:spPr>
          <a:xfrm>
            <a:off x="1208630" y="3025939"/>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1</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2" name="Rectangle 21">
            <a:extLst>
              <a:ext uri="{FF2B5EF4-FFF2-40B4-BE49-F238E27FC236}">
                <a16:creationId xmlns:a16="http://schemas.microsoft.com/office/drawing/2014/main" id="{2C634424-9321-2F42-AD33-89523006A0D4}"/>
              </a:ext>
            </a:extLst>
          </p:cNvPr>
          <p:cNvSpPr/>
          <p:nvPr/>
        </p:nvSpPr>
        <p:spPr>
          <a:xfrm>
            <a:off x="1721591" y="3025938"/>
            <a:ext cx="441146" cy="646331"/>
          </a:xfrm>
          <a:prstGeom prst="rect">
            <a:avLst/>
          </a:prstGeom>
        </p:spPr>
        <p:txBody>
          <a:bodyPr wrap="none">
            <a:spAutoFit/>
          </a:bodyPr>
          <a:lstStyle/>
          <a:p>
            <a:r>
              <a:rPr lang="en-US" sz="3600" dirty="0">
                <a:ln w="0"/>
                <a:effectLst>
                  <a:outerShdw blurRad="38100" dist="19050" dir="2700000" algn="tl" rotWithShape="0">
                    <a:schemeClr val="dk1">
                      <a:alpha val="40000"/>
                    </a:schemeClr>
                  </a:outerShdw>
                </a:effectLst>
                <a:latin typeface="Century Gothic" panose="020B0502020202020204" pitchFamily="34" charset="0"/>
              </a:rPr>
              <a:t>7</a:t>
            </a:r>
            <a:endParaRPr lang="en-US" sz="20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4" name="Rectangle 23">
            <a:extLst>
              <a:ext uri="{FF2B5EF4-FFF2-40B4-BE49-F238E27FC236}">
                <a16:creationId xmlns:a16="http://schemas.microsoft.com/office/drawing/2014/main" id="{662F4BD3-6D69-C944-AE87-09CB5C996735}"/>
              </a:ext>
            </a:extLst>
          </p:cNvPr>
          <p:cNvSpPr/>
          <p:nvPr/>
        </p:nvSpPr>
        <p:spPr>
          <a:xfrm>
            <a:off x="1629258" y="3798670"/>
            <a:ext cx="327334" cy="400110"/>
          </a:xfrm>
          <a:prstGeom prst="rect">
            <a:avLst/>
          </a:prstGeom>
        </p:spPr>
        <p:txBody>
          <a:bodyPr wrap="none">
            <a:spAutoFit/>
          </a:bodyPr>
          <a:lstStyle/>
          <a:p>
            <a:r>
              <a:rPr lang="en-US" sz="2000" dirty="0">
                <a:ln w="0"/>
                <a:solidFill>
                  <a:srgbClr val="FF0000"/>
                </a:solidFill>
                <a:effectLst>
                  <a:outerShdw blurRad="38100" dist="19050" dir="2700000" algn="tl" rotWithShape="0">
                    <a:schemeClr val="dk1">
                      <a:alpha val="40000"/>
                    </a:schemeClr>
                  </a:outerShdw>
                </a:effectLst>
                <a:latin typeface="Century Gothic" panose="020B0502020202020204" pitchFamily="34" charset="0"/>
              </a:rPr>
              <a:t>2</a:t>
            </a:r>
          </a:p>
        </p:txBody>
      </p:sp>
      <p:sp>
        <p:nvSpPr>
          <p:cNvPr id="26" name="Rectangle 25">
            <a:extLst>
              <a:ext uri="{FF2B5EF4-FFF2-40B4-BE49-F238E27FC236}">
                <a16:creationId xmlns:a16="http://schemas.microsoft.com/office/drawing/2014/main" id="{AB9F18A4-DB63-8D45-A44E-E1E98805F297}"/>
              </a:ext>
            </a:extLst>
          </p:cNvPr>
          <p:cNvSpPr/>
          <p:nvPr/>
        </p:nvSpPr>
        <p:spPr>
          <a:xfrm>
            <a:off x="3318162" y="905508"/>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17</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7" name="Rectangle 26">
            <a:extLst>
              <a:ext uri="{FF2B5EF4-FFF2-40B4-BE49-F238E27FC236}">
                <a16:creationId xmlns:a16="http://schemas.microsoft.com/office/drawing/2014/main" id="{1652CCBE-7858-1642-B1DE-AEBCA8566548}"/>
              </a:ext>
            </a:extLst>
          </p:cNvPr>
          <p:cNvSpPr/>
          <p:nvPr/>
        </p:nvSpPr>
        <p:spPr>
          <a:xfrm>
            <a:off x="4682961" y="905507"/>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17</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8" name="Rectangle 27">
            <a:extLst>
              <a:ext uri="{FF2B5EF4-FFF2-40B4-BE49-F238E27FC236}">
                <a16:creationId xmlns:a16="http://schemas.microsoft.com/office/drawing/2014/main" id="{AC10FAC1-8001-4845-9EF5-51010CE564D9}"/>
              </a:ext>
            </a:extLst>
          </p:cNvPr>
          <p:cNvSpPr/>
          <p:nvPr/>
        </p:nvSpPr>
        <p:spPr>
          <a:xfrm>
            <a:off x="5971209" y="905507"/>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17</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9" name="Rectangle 28">
            <a:extLst>
              <a:ext uri="{FF2B5EF4-FFF2-40B4-BE49-F238E27FC236}">
                <a16:creationId xmlns:a16="http://schemas.microsoft.com/office/drawing/2014/main" id="{69960FF2-D808-DA45-B644-7F78A9AD7416}"/>
              </a:ext>
            </a:extLst>
          </p:cNvPr>
          <p:cNvSpPr/>
          <p:nvPr/>
        </p:nvSpPr>
        <p:spPr>
          <a:xfrm>
            <a:off x="7259458" y="905507"/>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17</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30" name="Rectangle 29">
            <a:extLst>
              <a:ext uri="{FF2B5EF4-FFF2-40B4-BE49-F238E27FC236}">
                <a16:creationId xmlns:a16="http://schemas.microsoft.com/office/drawing/2014/main" id="{3D436DE3-89F5-FE4B-BBFB-1708FBF0E921}"/>
              </a:ext>
            </a:extLst>
          </p:cNvPr>
          <p:cNvSpPr/>
          <p:nvPr/>
        </p:nvSpPr>
        <p:spPr>
          <a:xfrm>
            <a:off x="5624184" y="3798670"/>
            <a:ext cx="5794386" cy="954107"/>
          </a:xfrm>
          <a:prstGeom prst="rect">
            <a:avLst/>
          </a:prstGeom>
        </p:spPr>
        <p:txBody>
          <a:bodyPr wrap="square">
            <a:spAutoFit/>
          </a:bodyPr>
          <a:lstStyle/>
          <a:p>
            <a:r>
              <a:rPr lang="en-US" sz="2800" dirty="0">
                <a:ln w="0"/>
                <a:effectLst>
                  <a:outerShdw blurRad="38100" dist="19050" dir="2700000" algn="tl" rotWithShape="0">
                    <a:schemeClr val="dk1">
                      <a:alpha val="40000"/>
                    </a:schemeClr>
                  </a:outerShdw>
                </a:effectLst>
                <a:latin typeface="Century Gothic" panose="020B0502020202020204" pitchFamily="34" charset="0"/>
              </a:rPr>
              <a:t>17 x 4 = 68 so the original number was 68</a:t>
            </a:r>
            <a:endParaRPr lang="en-US" sz="1600" dirty="0">
              <a:ln w="0"/>
              <a:effectLst>
                <a:outerShdw blurRad="38100" dist="19050" dir="2700000" algn="tl" rotWithShape="0">
                  <a:schemeClr val="dk1">
                    <a:alpha val="40000"/>
                  </a:schemeClr>
                </a:outerShdw>
              </a:effectLst>
              <a:latin typeface="Century Gothic" panose="020B0502020202020204" pitchFamily="34" charset="0"/>
            </a:endParaRPr>
          </a:p>
        </p:txBody>
      </p:sp>
      <p:sp>
        <p:nvSpPr>
          <p:cNvPr id="21" name="Oval Callout 20">
            <a:extLst>
              <a:ext uri="{FF2B5EF4-FFF2-40B4-BE49-F238E27FC236}">
                <a16:creationId xmlns:a16="http://schemas.microsoft.com/office/drawing/2014/main" id="{FE4EE3B0-8441-6C41-90E4-4DCFF8AC6C36}"/>
              </a:ext>
            </a:extLst>
          </p:cNvPr>
          <p:cNvSpPr/>
          <p:nvPr/>
        </p:nvSpPr>
        <p:spPr>
          <a:xfrm>
            <a:off x="0" y="4752777"/>
            <a:ext cx="4729767" cy="1423412"/>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We can divide by the number of parts we have so in this case we have been given 3 so we divide by 3.</a:t>
            </a:r>
            <a:endParaRPr lang="en-GB" dirty="0">
              <a:solidFill>
                <a:schemeClr val="tx1"/>
              </a:solidFill>
            </a:endParaRPr>
          </a:p>
        </p:txBody>
      </p:sp>
      <p:sp>
        <p:nvSpPr>
          <p:cNvPr id="23" name="Oval Callout 22">
            <a:extLst>
              <a:ext uri="{FF2B5EF4-FFF2-40B4-BE49-F238E27FC236}">
                <a16:creationId xmlns:a16="http://schemas.microsoft.com/office/drawing/2014/main" id="{FE4EE3B0-8441-6C41-90E4-4DCFF8AC6C36}"/>
              </a:ext>
            </a:extLst>
          </p:cNvPr>
          <p:cNvSpPr/>
          <p:nvPr/>
        </p:nvSpPr>
        <p:spPr>
          <a:xfrm>
            <a:off x="5971209" y="4818919"/>
            <a:ext cx="4729767" cy="1423412"/>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We then multiply by the number of parts there are all together in this case its 4.</a:t>
            </a:r>
            <a:endParaRPr lang="en-GB" dirty="0">
              <a:solidFill>
                <a:schemeClr val="tx1"/>
              </a:solidFill>
            </a:endParaRPr>
          </a:p>
        </p:txBody>
      </p:sp>
    </p:spTree>
    <p:extLst>
      <p:ext uri="{BB962C8B-B14F-4D97-AF65-F5344CB8AC3E}">
        <p14:creationId xmlns:p14="http://schemas.microsoft.com/office/powerpoint/2010/main" val="362847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Callout 25">
            <a:extLst>
              <a:ext uri="{FF2B5EF4-FFF2-40B4-BE49-F238E27FC236}">
                <a16:creationId xmlns:a16="http://schemas.microsoft.com/office/drawing/2014/main" id="{CCA8E097-E82D-7647-B439-1B4A70F0A3F5}"/>
              </a:ext>
            </a:extLst>
          </p:cNvPr>
          <p:cNvSpPr/>
          <p:nvPr/>
        </p:nvSpPr>
        <p:spPr>
          <a:xfrm>
            <a:off x="7080161" y="5212088"/>
            <a:ext cx="4729767" cy="1423412"/>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What is the mathematical rule?</a:t>
            </a:r>
          </a:p>
        </p:txBody>
      </p:sp>
      <p:sp>
        <p:nvSpPr>
          <p:cNvPr id="27" name="Rectangle 26">
            <a:extLst>
              <a:ext uri="{FF2B5EF4-FFF2-40B4-BE49-F238E27FC236}">
                <a16:creationId xmlns:a16="http://schemas.microsoft.com/office/drawing/2014/main" id="{355B8440-9DAB-EC43-8184-EFBAFDC8B88F}"/>
              </a:ext>
            </a:extLst>
          </p:cNvPr>
          <p:cNvSpPr/>
          <p:nvPr/>
        </p:nvSpPr>
        <p:spPr>
          <a:xfrm>
            <a:off x="3157739" y="13830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6FFC8B8F-1C29-2840-964F-D2AAC6CF3961}"/>
              </a:ext>
            </a:extLst>
          </p:cNvPr>
          <p:cNvSpPr/>
          <p:nvPr/>
        </p:nvSpPr>
        <p:spPr>
          <a:xfrm>
            <a:off x="4484263" y="13830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5BCE76EF-5B64-7048-B8BC-C7479BABE733}"/>
              </a:ext>
            </a:extLst>
          </p:cNvPr>
          <p:cNvSpPr/>
          <p:nvPr/>
        </p:nvSpPr>
        <p:spPr>
          <a:xfrm>
            <a:off x="5810787" y="13830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12C2DADF-00A2-4F48-8AEB-9F4AA2E3AF33}"/>
              </a:ext>
            </a:extLst>
          </p:cNvPr>
          <p:cNvSpPr/>
          <p:nvPr/>
        </p:nvSpPr>
        <p:spPr>
          <a:xfrm>
            <a:off x="7137311" y="1383030"/>
            <a:ext cx="1326524" cy="7727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Left Brace 30">
            <a:extLst>
              <a:ext uri="{FF2B5EF4-FFF2-40B4-BE49-F238E27FC236}">
                <a16:creationId xmlns:a16="http://schemas.microsoft.com/office/drawing/2014/main" id="{7138E5C3-C42F-8941-87D0-27E55649E0FB}"/>
              </a:ext>
            </a:extLst>
          </p:cNvPr>
          <p:cNvSpPr/>
          <p:nvPr/>
        </p:nvSpPr>
        <p:spPr>
          <a:xfrm rot="16200000">
            <a:off x="4781164" y="1076508"/>
            <a:ext cx="592806" cy="3015410"/>
          </a:xfrm>
          <a:prstGeom prst="leftBrace">
            <a:avLst>
              <a:gd name="adj1" fmla="val 8333"/>
              <a:gd name="adj2" fmla="val 5120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Rectangle 31">
            <a:extLst>
              <a:ext uri="{FF2B5EF4-FFF2-40B4-BE49-F238E27FC236}">
                <a16:creationId xmlns:a16="http://schemas.microsoft.com/office/drawing/2014/main" id="{BE12CBB0-8BD4-6544-95EE-994D4A5BAF5A}"/>
              </a:ext>
            </a:extLst>
          </p:cNvPr>
          <p:cNvSpPr/>
          <p:nvPr/>
        </p:nvSpPr>
        <p:spPr>
          <a:xfrm>
            <a:off x="4713752" y="3012662"/>
            <a:ext cx="639919" cy="584775"/>
          </a:xfrm>
          <a:prstGeom prst="rect">
            <a:avLst/>
          </a:prstGeom>
        </p:spPr>
        <p:txBody>
          <a:bodyPr wrap="none">
            <a:spAutoFit/>
          </a:bodyPr>
          <a:lstStyle/>
          <a:p>
            <a:r>
              <a:rPr lang="en-US" sz="3200" dirty="0">
                <a:ln w="0"/>
                <a:effectLst>
                  <a:outerShdw blurRad="38100" dist="19050" dir="2700000" algn="tl" rotWithShape="0">
                    <a:schemeClr val="dk1">
                      <a:alpha val="40000"/>
                    </a:schemeClr>
                  </a:outerShdw>
                </a:effectLst>
                <a:latin typeface="Century Gothic" panose="020B0502020202020204" pitchFamily="34" charset="0"/>
              </a:rPr>
              <a:t>78</a:t>
            </a:r>
            <a:endParaRPr lang="en-US" dirty="0">
              <a:ln w="0"/>
              <a:effectLst>
                <a:outerShdw blurRad="38100" dist="19050" dir="2700000" algn="tl" rotWithShape="0">
                  <a:schemeClr val="dk1">
                    <a:alpha val="40000"/>
                  </a:schemeClr>
                </a:outerShdw>
              </a:effectLst>
              <a:latin typeface="Century Gothic" panose="020B0502020202020204" pitchFamily="34" charset="0"/>
            </a:endParaRPr>
          </a:p>
        </p:txBody>
      </p:sp>
    </p:spTree>
    <p:extLst>
      <p:ext uri="{BB962C8B-B14F-4D97-AF65-F5344CB8AC3E}">
        <p14:creationId xmlns:p14="http://schemas.microsoft.com/office/powerpoint/2010/main" val="1130208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93184" y="297404"/>
            <a:ext cx="11835684" cy="1938992"/>
          </a:xfrm>
          <a:prstGeom prst="rect">
            <a:avLst/>
          </a:prstGeom>
          <a:noFill/>
        </p:spPr>
        <p:txBody>
          <a:bodyPr wrap="square" lIns="91440" tIns="45720" rIns="91440" bIns="45720">
            <a:spAutoFit/>
          </a:bodyPr>
          <a:lstStyle/>
          <a:p>
            <a:r>
              <a:rPr lang="en-US" sz="2400" dirty="0">
                <a:ln w="0"/>
                <a:effectLst>
                  <a:outerShdw blurRad="38100" dist="19050" dir="2700000" algn="tl" rotWithShape="0">
                    <a:schemeClr val="dk1">
                      <a:alpha val="40000"/>
                    </a:schemeClr>
                  </a:outerShdw>
                </a:effectLst>
                <a:latin typeface="Century Gothic" panose="020B0502020202020204" pitchFamily="34" charset="0"/>
              </a:rPr>
              <a:t>Practice:</a:t>
            </a: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endParaRPr lang="en-US" sz="2400" dirty="0">
              <a:ln w="0"/>
              <a:effectLst>
                <a:outerShdw blurRad="38100" dist="19050" dir="2700000" algn="tl" rotWithShape="0">
                  <a:schemeClr val="dk1">
                    <a:alpha val="40000"/>
                  </a:schemeClr>
                </a:outerShdw>
              </a:effectLst>
              <a:latin typeface="Century Gothic" panose="020B0502020202020204" pitchFamily="34" charset="0"/>
            </a:endParaRPr>
          </a:p>
          <a:p>
            <a:pPr marL="457200" indent="-457200">
              <a:buAutoNum type="arabicParenR"/>
            </a:pPr>
            <a:r>
              <a:rPr lang="en-US" sz="2400" dirty="0">
                <a:ln w="0"/>
                <a:effectLst>
                  <a:outerShdw blurRad="38100" dist="19050" dir="2700000" algn="tl" rotWithShape="0">
                    <a:schemeClr val="dk1">
                      <a:alpha val="40000"/>
                    </a:schemeClr>
                  </a:outerShdw>
                </a:effectLst>
                <a:latin typeface="Century Gothic" panose="020B0502020202020204" pitchFamily="34" charset="0"/>
              </a:rPr>
              <a:t>2/3 of a number is 48. What is the original number?</a:t>
            </a:r>
          </a:p>
          <a:p>
            <a:pPr algn="ctr"/>
            <a:endParaRPr lang="en-US" sz="2400" b="0"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6" name="Speech Bubble: Rectangle with Corners Rounded 15"/>
          <p:cNvSpPr/>
          <p:nvPr/>
        </p:nvSpPr>
        <p:spPr>
          <a:xfrm>
            <a:off x="399245" y="5293217"/>
            <a:ext cx="3747752" cy="1155535"/>
          </a:xfrm>
          <a:prstGeom prst="wedgeRoundRectCallout">
            <a:avLst>
              <a:gd name="adj1" fmla="val -42613"/>
              <a:gd name="adj2" fmla="val 68937"/>
              <a:gd name="adj3" fmla="val 16667"/>
            </a:avLst>
          </a:prstGeom>
          <a:solidFill>
            <a:srgbClr val="FDCFD7"/>
          </a:solidFill>
          <a:ln w="38100">
            <a:solidFill>
              <a:schemeClr val="tx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000" dirty="0">
                <a:solidFill>
                  <a:schemeClr val="tx1"/>
                </a:solidFill>
                <a:latin typeface="SassoonPrimaryInfant" pitchFamily="2" charset="0"/>
              </a:rPr>
              <a:t>Use the bar model method to support you</a:t>
            </a:r>
            <a:endParaRPr lang="en-GB" dirty="0">
              <a:solidFill>
                <a:schemeClr val="tx1"/>
              </a:solidFill>
              <a:latin typeface="SassoonPrimaryInfant" pitchFamily="2" charset="0"/>
            </a:endParaRPr>
          </a:p>
        </p:txBody>
      </p:sp>
      <p:sp>
        <p:nvSpPr>
          <p:cNvPr id="7" name="Oval Callout 6"/>
          <p:cNvSpPr/>
          <p:nvPr/>
        </p:nvSpPr>
        <p:spPr>
          <a:xfrm>
            <a:off x="7315200" y="5061397"/>
            <a:ext cx="4494728" cy="1574103"/>
          </a:xfrm>
          <a:prstGeom prst="wedgeEllipseCallout">
            <a:avLst>
              <a:gd name="adj1" fmla="val 51152"/>
              <a:gd name="adj2" fmla="val 46562"/>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Is there a more efficient method for finding the answer? If so, what is it?</a:t>
            </a:r>
          </a:p>
        </p:txBody>
      </p:sp>
    </p:spTree>
    <p:extLst>
      <p:ext uri="{BB962C8B-B14F-4D97-AF65-F5344CB8AC3E}">
        <p14:creationId xmlns:p14="http://schemas.microsoft.com/office/powerpoint/2010/main" val="2794472665"/>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159</TotalTime>
  <Words>1246</Words>
  <Application>Microsoft Office PowerPoint</Application>
  <PresentationFormat>Widescreen</PresentationFormat>
  <Paragraphs>171</Paragraphs>
  <Slides>30</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30</vt:i4>
      </vt:variant>
    </vt:vector>
  </HeadingPairs>
  <TitlesOfParts>
    <vt:vector size="41" baseType="lpstr">
      <vt:lpstr>Arial</vt:lpstr>
      <vt:lpstr>Calibri</vt:lpstr>
      <vt:lpstr>Cambria</vt:lpstr>
      <vt:lpstr>Cambria Math</vt:lpstr>
      <vt:lpstr>Century Gothic</vt:lpstr>
      <vt:lpstr>SassoonPrimaryInfant</vt:lpstr>
      <vt:lpstr>Wingdings</vt:lpstr>
      <vt:lpstr>Wingdings 2</vt:lpstr>
      <vt:lpstr>Wingdings 3</vt:lpstr>
      <vt:lpstr>Slice</vt:lpstr>
      <vt:lpstr>Civic</vt:lpstr>
      <vt:lpstr>Good morning Pupils, I hope you are all well and keeping yourself safe. Here is todays powerpoint that includes the lessons for today, we are going to be continuing with work from yesterday. You will need your plan you created for your English work. along with the maths to help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https://www.literacyshed.com/the-alchemists-letter.html </vt:lpstr>
      <vt:lpstr>PowerPoint Presentation</vt:lpstr>
      <vt:lpstr>Look at the video below for extra information. https://classroom.thenational.academy/lessons/to-investigate-suffixes-tion-cian-sion-ssion-6xhkje?activity=video&amp;step=1 </vt:lpstr>
      <vt:lpstr>PowerPoint Presentation</vt:lpstr>
      <vt:lpstr>PowerPoint Presentation</vt:lpstr>
      <vt:lpstr>Mrs.Pratchett- Boy Roald Dahl</vt:lpstr>
      <vt:lpstr>PowerPoint Presentation</vt:lpstr>
      <vt:lpstr>The following slides show us the meaning of the words used in the lord’s prayer. Look through the slides first before having a go at writing your own version.</vt:lpstr>
      <vt:lpstr>Our father, who art in Heaven</vt:lpstr>
      <vt:lpstr>Hallowed be thy name.</vt:lpstr>
      <vt:lpstr>Thy kingdom come</vt:lpstr>
      <vt:lpstr>Thy will be done,  on Earth as it is in Heaven</vt:lpstr>
      <vt:lpstr>Give us this day our daily bread</vt:lpstr>
      <vt:lpstr>And forgive us our trespasses</vt:lpstr>
      <vt:lpstr>As we forgive those who trespass against us.</vt:lpstr>
      <vt:lpstr>Lead us not into temptation but deliver us from evil.</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Pupils, I hope you are all well and keeping yourself safe. Each day there will be a powerpoint available with the expected work for you to complete. Once you have finished the work if you could send me it to look at using the email mrthurlby@Oxenhope.Bradford.sch.uk If you are having any problems please do not hesitate to email me.</dc:title>
  <dc:creator>Oliver Thurlby</dc:creator>
  <cp:lastModifiedBy>Oliver Thurlby</cp:lastModifiedBy>
  <cp:revision>14</cp:revision>
  <dcterms:created xsi:type="dcterms:W3CDTF">2021-01-05T10:08:11Z</dcterms:created>
  <dcterms:modified xsi:type="dcterms:W3CDTF">2021-01-05T13:40:07Z</dcterms:modified>
</cp:coreProperties>
</file>