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11" r:id="rId17"/>
    <p:sldId id="301" r:id="rId18"/>
    <p:sldId id="304" r:id="rId19"/>
    <p:sldId id="306" r:id="rId20"/>
    <p:sldId id="307" r:id="rId21"/>
    <p:sldId id="310" r:id="rId22"/>
    <p:sldId id="31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6653053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79" y="2136867"/>
            <a:ext cx="5968501" cy="248738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E995FF-1620-4710-942A-2D8E2EFA9523}"/>
              </a:ext>
            </a:extLst>
          </p:cNvPr>
          <p:cNvSpPr/>
          <p:nvPr/>
        </p:nvSpPr>
        <p:spPr>
          <a:xfrm>
            <a:off x="2057186" y="5129118"/>
            <a:ext cx="308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https://vimeo.com/466530531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27158"/>
              </p:ext>
            </p:extLst>
          </p:nvPr>
        </p:nvGraphicFramePr>
        <p:xfrm>
          <a:off x="842473" y="1290301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" y="197417"/>
            <a:ext cx="371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Favourite film types</a:t>
            </a:r>
          </a:p>
        </p:txBody>
      </p:sp>
      <p:pic>
        <p:nvPicPr>
          <p:cNvPr id="2050" name="Picture 2" descr="Popcorn symbol image | Free 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09" y="179557"/>
            <a:ext cx="1901824" cy="19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79699" y="692646"/>
            <a:ext cx="1163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7812" y="692646"/>
            <a:ext cx="1180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99158"/>
              </p:ext>
            </p:extLst>
          </p:nvPr>
        </p:nvGraphicFramePr>
        <p:xfrm>
          <a:off x="4968597" y="1290301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128" y="4064652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42074" y="471053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8176" y="5069771"/>
            <a:ext cx="7462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	What is the most popular film type in both year groups 	combined? 	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47804" y="5467816"/>
            <a:ext cx="3456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Cartoon: 32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14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6045" y="5466168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46</a:t>
            </a:r>
          </a:p>
        </p:txBody>
      </p:sp>
      <p:sp>
        <p:nvSpPr>
          <p:cNvPr id="21" name="Oval 20"/>
          <p:cNvSpPr/>
          <p:nvPr/>
        </p:nvSpPr>
        <p:spPr>
          <a:xfrm>
            <a:off x="694590" y="2727265"/>
            <a:ext cx="7038621" cy="73457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38176" y="3395601"/>
            <a:ext cx="7038621" cy="63590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247804" y="5813061"/>
            <a:ext cx="3456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Comedy: 18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23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6045" y="5811413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1471" y="5813061"/>
            <a:ext cx="3456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Cartoon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4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93589"/>
              </p:ext>
            </p:extLst>
          </p:nvPr>
        </p:nvGraphicFramePr>
        <p:xfrm>
          <a:off x="842473" y="1290301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" y="204146"/>
            <a:ext cx="371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Favourite film types</a:t>
            </a:r>
          </a:p>
        </p:txBody>
      </p:sp>
      <p:pic>
        <p:nvPicPr>
          <p:cNvPr id="2050" name="Picture 2" descr="Popcorn symbol image | Free 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09" y="179557"/>
            <a:ext cx="1901824" cy="19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86049" y="692646"/>
            <a:ext cx="1163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999" y="692291"/>
            <a:ext cx="1180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89024"/>
              </p:ext>
            </p:extLst>
          </p:nvPr>
        </p:nvGraphicFramePr>
        <p:xfrm>
          <a:off x="4968597" y="1290301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128" y="4064652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42074" y="471053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760" y="4966724"/>
            <a:ext cx="4036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3) How many children are there in year 2? 	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56680" y="5347536"/>
            <a:ext cx="295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32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18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3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27661" y="5014720"/>
            <a:ext cx="295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32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18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5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3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 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5368820" y="4921404"/>
            <a:ext cx="100479" cy="113906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8" name="TextBox 27"/>
          <p:cNvSpPr txBox="1"/>
          <p:nvPr/>
        </p:nvSpPr>
        <p:spPr>
          <a:xfrm>
            <a:off x="5188483" y="5607254"/>
            <a:ext cx="65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</a:t>
            </a:r>
          </a:p>
        </p:txBody>
      </p:sp>
      <p:sp>
        <p:nvSpPr>
          <p:cNvPr id="3" name="Rectangle 2"/>
          <p:cNvSpPr/>
          <p:nvPr/>
        </p:nvSpPr>
        <p:spPr>
          <a:xfrm>
            <a:off x="6335832" y="5596965"/>
            <a:ext cx="36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6466640" y="5090490"/>
            <a:ext cx="100479" cy="800891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Rectangle 3"/>
          <p:cNvSpPr/>
          <p:nvPr/>
        </p:nvSpPr>
        <p:spPr>
          <a:xfrm>
            <a:off x="5773479" y="5607254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153682" y="5036294"/>
            <a:ext cx="65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58</a:t>
            </a:r>
          </a:p>
        </p:txBody>
      </p:sp>
      <p:sp>
        <p:nvSpPr>
          <p:cNvPr id="31" name="Oval 30"/>
          <p:cNvSpPr/>
          <p:nvPr/>
        </p:nvSpPr>
        <p:spPr>
          <a:xfrm>
            <a:off x="2007243" y="1839662"/>
            <a:ext cx="955983" cy="312706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924658" y="5357411"/>
            <a:ext cx="65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58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01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7" grpId="0"/>
      <p:bldP spid="2" grpId="0" animBg="1"/>
      <p:bldP spid="28" grpId="0"/>
      <p:bldP spid="3" grpId="0"/>
      <p:bldP spid="29" grpId="0" animBg="1"/>
      <p:bldP spid="4" grpId="0"/>
      <p:bldP spid="30" grpId="0"/>
      <p:bldP spid="31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23711"/>
              </p:ext>
            </p:extLst>
          </p:nvPr>
        </p:nvGraphicFramePr>
        <p:xfrm>
          <a:off x="998461" y="1078712"/>
          <a:ext cx="3069772" cy="371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birds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</a:t>
                      </a:r>
                      <a:r>
                        <a:rPr lang="en-GB" sz="2500" b="0" baseline="0" dirty="0">
                          <a:solidFill>
                            <a:schemeClr val="tx1"/>
                          </a:solidFill>
                        </a:rPr>
                        <a:t> children</a:t>
                      </a:r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500615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  <a:tr h="398032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070610"/>
                  </a:ext>
                </a:extLst>
              </a:tr>
              <a:tr h="423134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GB" sz="2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56754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" y="334776"/>
            <a:ext cx="371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Garden bird survey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192" y="2027093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7863" y="214640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6611" y="725927"/>
            <a:ext cx="4036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1) 	How many children saw 	more than 3 birds in their 	garden?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95864" y="1464591"/>
            <a:ext cx="65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616200" y="2017713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08275" y="2017713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00350" y="201930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92425" y="201930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14401" y="2495605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706476" y="2495605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98551" y="249719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0626" y="249719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16051" y="249719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08126" y="249719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00201" y="2498779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92276" y="2498779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527300" y="2540054"/>
            <a:ext cx="466725" cy="212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59985" y="299328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652060" y="299328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744135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36210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45194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737269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472884" y="3037729"/>
            <a:ext cx="466725" cy="212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100895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192970" y="2994867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285045" y="2996454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377120" y="2996454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005014" y="3059954"/>
            <a:ext cx="466725" cy="212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559985" y="3479855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52060" y="348144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44135" y="3481442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48220" y="3932293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30475" y="442918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22550" y="442918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4703540" y="1524472"/>
            <a:ext cx="152119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741112" y="3780680"/>
            <a:ext cx="3203871" cy="113580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583" y="3953564"/>
            <a:ext cx="1250012" cy="875008"/>
          </a:xfrm>
          <a:prstGeom prst="rect">
            <a:avLst/>
          </a:prstGeom>
        </p:spPr>
      </p:pic>
      <p:sp>
        <p:nvSpPr>
          <p:cNvPr id="70" name="Rounded Rectangular Callout 69"/>
          <p:cNvSpPr/>
          <p:nvPr/>
        </p:nvSpPr>
        <p:spPr>
          <a:xfrm>
            <a:off x="4281059" y="2859139"/>
            <a:ext cx="3006646" cy="1078865"/>
          </a:xfrm>
          <a:prstGeom prst="wedgeRoundRectCallout">
            <a:avLst>
              <a:gd name="adj1" fmla="val 42095"/>
              <a:gd name="adj2" fmla="val 76496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</a:rPr>
              <a:t>The highest number of birds seen was 5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203099" y="4730805"/>
            <a:ext cx="46894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90689" y="5008983"/>
            <a:ext cx="7080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 children saw at least 5 birds.  </a:t>
            </a:r>
          </a:p>
          <a:p>
            <a:r>
              <a:rPr lang="en-GB" sz="2400" dirty="0">
                <a:solidFill>
                  <a:srgbClr val="0070C0"/>
                </a:solidFill>
              </a:rPr>
              <a:t>We do not know how many birds these children saw.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97980" y="4189073"/>
            <a:ext cx="3349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 	Explain why Tiny is 	incorrect.</a:t>
            </a:r>
          </a:p>
        </p:txBody>
      </p:sp>
      <p:sp>
        <p:nvSpPr>
          <p:cNvPr id="22" name="Multiply 21"/>
          <p:cNvSpPr/>
          <p:nvPr/>
        </p:nvSpPr>
        <p:spPr>
          <a:xfrm>
            <a:off x="1177339" y="3272679"/>
            <a:ext cx="662858" cy="62444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>
            <a:off x="2639360" y="3932293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26461" y="4429180"/>
            <a:ext cx="0" cy="301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64362" y="2390729"/>
            <a:ext cx="3203871" cy="55660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194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32" grpId="0"/>
      <p:bldP spid="68" grpId="0" animBg="1"/>
      <p:bldP spid="68" grpId="1" animBg="1"/>
      <p:bldP spid="70" grpId="0" animBg="1"/>
      <p:bldP spid="72" grpId="0"/>
      <p:bldP spid="73" grpId="0"/>
      <p:bldP spid="22" grpId="0" animBg="1"/>
      <p:bldP spid="22" grpId="1" animBg="1"/>
      <p:bldP spid="56" grpId="0" animBg="1"/>
      <p:bldP spid="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0270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 Double 23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Double 27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Jenny has 24 stickers.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Imran has half as many stickers as Jenny.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stickers do the two friends have 	  	 altogether?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 Double 23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Double 27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Jenny has 24 stickers.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Imran has half as many stickers as Jenny.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stickers do the two friends have 	  	 altogether?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5487" y="347541"/>
            <a:ext cx="19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5487" y="1623346"/>
            <a:ext cx="19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54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77887" y="4192375"/>
            <a:ext cx="19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24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solidFill>
                  <a:srgbClr val="0070C0"/>
                </a:solidFill>
              </a:rPr>
              <a:t> 12 </a:t>
            </a:r>
            <a:r>
              <a:rPr lang="en-GB" sz="2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3702" y="4205140"/>
            <a:ext cx="19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1949" y="5468180"/>
            <a:ext cx="19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10" name="Oval 9"/>
          <p:cNvSpPr/>
          <p:nvPr/>
        </p:nvSpPr>
        <p:spPr>
          <a:xfrm>
            <a:off x="1235328" y="5552066"/>
            <a:ext cx="384637" cy="3677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60714" y="5545929"/>
            <a:ext cx="384637" cy="3677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842766" y="5545929"/>
            <a:ext cx="384637" cy="3677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051801" y="5545929"/>
            <a:ext cx="384637" cy="3677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0+ Free Swimming Pool &amp; Pool Illustrations - Pixa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941" y="69782"/>
            <a:ext cx="1302712" cy="121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63600"/>
              </p:ext>
            </p:extLst>
          </p:nvPr>
        </p:nvGraphicFramePr>
        <p:xfrm>
          <a:off x="127063" y="1307987"/>
          <a:ext cx="8049337" cy="132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891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799881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679755772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3040665405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val="4112294458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998548744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1248447871"/>
                    </a:ext>
                  </a:extLst>
                </a:gridCol>
                <a:gridCol w="747199">
                  <a:extLst>
                    <a:ext uri="{9D8B030D-6E8A-4147-A177-3AD203B41FA5}">
                      <a16:colId xmlns:a16="http://schemas.microsoft.com/office/drawing/2014/main" val="1777144926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Day of the</a:t>
                      </a:r>
                      <a:r>
                        <a:rPr lang="en-GB" sz="25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week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Tues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Weds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Thurs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Sat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Swimmers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451" y="1279248"/>
            <a:ext cx="2429691" cy="72728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7708" y="623694"/>
            <a:ext cx="5878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Weekly swimming pool attendance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6473" y="1770134"/>
            <a:ext cx="27170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27549" y="1921333"/>
            <a:ext cx="931816" cy="7811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21200" y="1910125"/>
            <a:ext cx="931816" cy="7811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82672" y="2682386"/>
            <a:ext cx="587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/>
              <a:t>103 people swim at the weekend.</a:t>
            </a:r>
          </a:p>
          <a:p>
            <a:r>
              <a:rPr lang="en-GB" sz="2400" dirty="0"/>
              <a:t>How many people swim on Saturday?</a:t>
            </a:r>
          </a:p>
        </p:txBody>
      </p:sp>
      <p:sp>
        <p:nvSpPr>
          <p:cNvPr id="13" name="Oval 12"/>
          <p:cNvSpPr/>
          <p:nvPr/>
        </p:nvSpPr>
        <p:spPr>
          <a:xfrm>
            <a:off x="6487982" y="1167113"/>
            <a:ext cx="1739537" cy="15353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32771"/>
              </p:ext>
            </p:extLst>
          </p:nvPr>
        </p:nvGraphicFramePr>
        <p:xfrm>
          <a:off x="2366473" y="3636493"/>
          <a:ext cx="29173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86">
                  <a:extLst>
                    <a:ext uri="{9D8B030D-6E8A-4147-A177-3AD203B41FA5}">
                      <a16:colId xmlns:a16="http://schemas.microsoft.com/office/drawing/2014/main" val="3506734265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75088122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Weekend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103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47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Sat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Sun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8614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3457" y="3738464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103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GB" sz="2400" dirty="0"/>
              <a:t> 41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8151" y="3753591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36928" y="3058141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62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8643" y="4733824"/>
            <a:ext cx="5878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   On Thursday there are double the </a:t>
            </a:r>
          </a:p>
          <a:p>
            <a:r>
              <a:rPr lang="en-GB" sz="2400" dirty="0"/>
              <a:t>	number of swimmers than on Tuesday.</a:t>
            </a:r>
          </a:p>
          <a:p>
            <a:r>
              <a:rPr lang="en-GB" sz="2400" dirty="0"/>
              <a:t>	How many people swim on Thursday? 	</a:t>
            </a:r>
          </a:p>
          <a:p>
            <a:r>
              <a:rPr lang="en-GB" sz="2400" dirty="0"/>
              <a:t>	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600" y="4255153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62444" y="439784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1" name="Oval 20"/>
          <p:cNvSpPr/>
          <p:nvPr/>
        </p:nvSpPr>
        <p:spPr>
          <a:xfrm>
            <a:off x="3141507" y="1901229"/>
            <a:ext cx="931816" cy="7811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60957" y="5518654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3" grpId="1" animBg="1"/>
      <p:bldP spid="15" grpId="0"/>
      <p:bldP spid="15" grpId="1"/>
      <p:bldP spid="16" grpId="0"/>
      <p:bldP spid="16" grpId="1"/>
      <p:bldP spid="17" grpId="0"/>
      <p:bldP spid="18" grpId="0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413973"/>
              </p:ext>
            </p:extLst>
          </p:nvPr>
        </p:nvGraphicFramePr>
        <p:xfrm>
          <a:off x="818545" y="1185125"/>
          <a:ext cx="3069772" cy="305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90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272782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Heigh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t (cm)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500615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Ahmed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Ella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Hilary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Louise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  <a:tr h="398032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Tom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0706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" y="334776"/>
            <a:ext cx="371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Year 5 pupils’ heights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729" y="385626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01363" y="5919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4365" y="1194816"/>
            <a:ext cx="4036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1) Ahmed is how much taller than the shortest pupil?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29749" y="2016159"/>
            <a:ext cx="185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130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GB" sz="2400" dirty="0"/>
              <a:t> 96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04364" y="2653317"/>
            <a:ext cx="4083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 How many pupils are under one and a quarter metres tall?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7512" y="5002373"/>
            <a:ext cx="6965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3) 	Jack is taller than Hilary and shorter than Tom.  	How tall could Jack be? </a:t>
            </a:r>
          </a:p>
        </p:txBody>
      </p:sp>
      <p:sp>
        <p:nvSpPr>
          <p:cNvPr id="50" name="Oval 49"/>
          <p:cNvSpPr/>
          <p:nvPr/>
        </p:nvSpPr>
        <p:spPr>
          <a:xfrm>
            <a:off x="675341" y="1806934"/>
            <a:ext cx="3203871" cy="5919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648986" y="2756752"/>
            <a:ext cx="3203871" cy="5919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609022" y="2016159"/>
            <a:ext cx="185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34 cm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201526" y="3829877"/>
            <a:ext cx="291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m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100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22922" y="4241934"/>
                <a:ext cx="2912098" cy="669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m </a:t>
                </a:r>
                <a:r>
                  <a:rPr lang="en-GB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400" dirty="0">
                    <a:solidFill>
                      <a:schemeClr val="tx1"/>
                    </a:solidFill>
                  </a:rPr>
                  <a:t> 25 cm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922" y="4241934"/>
                <a:ext cx="2912098" cy="669286"/>
              </a:xfrm>
              <a:prstGeom prst="rect">
                <a:avLst/>
              </a:prstGeom>
              <a:blipFill>
                <a:blip r:embed="rId6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6417833" y="4086210"/>
            <a:ext cx="1287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125 cm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30832" y="3431531"/>
            <a:ext cx="1287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78971" y="5449705"/>
            <a:ext cx="28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97 cm to 106 cm</a:t>
            </a:r>
          </a:p>
        </p:txBody>
      </p:sp>
      <p:sp>
        <p:nvSpPr>
          <p:cNvPr id="78" name="Oval 77"/>
          <p:cNvSpPr/>
          <p:nvPr/>
        </p:nvSpPr>
        <p:spPr>
          <a:xfrm>
            <a:off x="1103222" y="1132671"/>
            <a:ext cx="1392324" cy="72728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1958280" y="1859952"/>
            <a:ext cx="0" cy="22969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14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32" grpId="0"/>
      <p:bldP spid="73" grpId="0"/>
      <p:bldP spid="49" grpId="0"/>
      <p:bldP spid="50" grpId="0" animBg="1"/>
      <p:bldP spid="50" grpId="1" animBg="1"/>
      <p:bldP spid="56" grpId="0" animBg="1"/>
      <p:bldP spid="56" grpId="1" animBg="1"/>
      <p:bldP spid="57" grpId="0"/>
      <p:bldP spid="58" grpId="0"/>
      <p:bldP spid="59" grpId="0"/>
      <p:bldP spid="75" grpId="0"/>
      <p:bldP spid="76" grpId="0"/>
      <p:bldP spid="77" grpId="0"/>
      <p:bldP spid="78" grpId="0" animBg="1"/>
      <p:bldP spid="7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97881"/>
              </p:ext>
            </p:extLst>
          </p:nvPr>
        </p:nvGraphicFramePr>
        <p:xfrm>
          <a:off x="842473" y="1314608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7512" y="204146"/>
            <a:ext cx="371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Favourite film types</a:t>
            </a:r>
          </a:p>
        </p:txBody>
      </p:sp>
      <p:pic>
        <p:nvPicPr>
          <p:cNvPr id="2050" name="Picture 2" descr="Popcorn symbol image | Free 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09" y="192620"/>
            <a:ext cx="1901824" cy="19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88774" y="716953"/>
            <a:ext cx="1163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1493" y="716727"/>
            <a:ext cx="11809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/>
              <a:t>Year 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11678"/>
              </p:ext>
            </p:extLst>
          </p:nvPr>
        </p:nvGraphicFramePr>
        <p:xfrm>
          <a:off x="4968597" y="1314608"/>
          <a:ext cx="3069772" cy="349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18">
                  <a:extLst>
                    <a:ext uri="{9D8B030D-6E8A-4147-A177-3AD203B41FA5}">
                      <a16:colId xmlns:a16="http://schemas.microsoft.com/office/drawing/2014/main" val="3235847292"/>
                    </a:ext>
                  </a:extLst>
                </a:gridCol>
                <a:gridCol w="1642354">
                  <a:extLst>
                    <a:ext uri="{9D8B030D-6E8A-4147-A177-3AD203B41FA5}">
                      <a16:colId xmlns:a16="http://schemas.microsoft.com/office/drawing/2014/main" val="823417847"/>
                    </a:ext>
                  </a:extLst>
                </a:gridCol>
              </a:tblGrid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Film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05849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92256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Cartoon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811811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22697"/>
                  </a:ext>
                </a:extLst>
              </a:tr>
              <a:tr h="661489"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Sci-Fi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42791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898" y="4066959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42074" y="47383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512" y="5184774"/>
            <a:ext cx="7462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1)	How many more year 5 pupils than year 2 pupils 	preferred Sci-Fi? 	</a:t>
            </a:r>
          </a:p>
        </p:txBody>
      </p:sp>
      <p:sp>
        <p:nvSpPr>
          <p:cNvPr id="17" name="Oval 16"/>
          <p:cNvSpPr/>
          <p:nvPr/>
        </p:nvSpPr>
        <p:spPr>
          <a:xfrm>
            <a:off x="633173" y="4046626"/>
            <a:ext cx="2856335" cy="7811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876417" y="4032847"/>
            <a:ext cx="2856335" cy="7811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060128" y="5572820"/>
            <a:ext cx="1577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11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r>
              <a:rPr lang="en-GB" sz="2400" dirty="0"/>
              <a:t> 3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6384" y="5572820"/>
            <a:ext cx="192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 animBg="1"/>
      <p:bldP spid="18" grpId="0" animBg="1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6.3|1.8|3|4.5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|1.6|6.3|2.4|12.7|2.8|13.4|1.2|17.1|3.9|2.1|3.1|10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1.3|5|1|10.5|9.3|10.9|2.5|8.1|11.2|4.9|7.2|16.1|1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1.2|9.9|2.5|10.1|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4.3|21.7|1.9|3.1|1.2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7.6|8.1|0.3|5.9|2.1|2.4|0.9|2.1|2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5.6|6.7|5.4|12.6|1.3|3.3|14.6|20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F74E44-245B-433B-9DFF-C35359A33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8392</TotalTime>
  <Words>587</Words>
  <Application>Microsoft Office PowerPoint</Application>
  <PresentationFormat>On-screen Show (4:3)</PresentationFormat>
  <Paragraphs>190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Have a go at questions  4 - 6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Heather Cooper</cp:lastModifiedBy>
  <cp:revision>247</cp:revision>
  <dcterms:created xsi:type="dcterms:W3CDTF">2019-07-05T11:02:13Z</dcterms:created>
  <dcterms:modified xsi:type="dcterms:W3CDTF">2020-11-18T10:19:10Z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